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5.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theme/theme1.xml" ContentType="application/vnd.openxmlformats-officedocument.theme+xml"/>
  <Override PartName="/ppt/charts/colors1.xml" ContentType="application/vnd.ms-office.chartcolorstyl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7" r:id="rId2"/>
    <p:sldId id="256" r:id="rId3"/>
    <p:sldId id="282" r:id="rId4"/>
    <p:sldId id="269" r:id="rId5"/>
    <p:sldId id="270" r:id="rId6"/>
    <p:sldId id="271" r:id="rId7"/>
    <p:sldId id="279" r:id="rId8"/>
    <p:sldId id="273" r:id="rId9"/>
    <p:sldId id="276" r:id="rId10"/>
    <p:sldId id="280" r:id="rId11"/>
    <p:sldId id="281" r:id="rId12"/>
    <p:sldId id="283"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2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788"/>
    <p:restoredTop sz="94655"/>
  </p:normalViewPr>
  <p:slideViewPr>
    <p:cSldViewPr snapToGrid="0" snapToObjects="1" showGuides="1">
      <p:cViewPr varScale="1">
        <p:scale>
          <a:sx n="161" d="100"/>
          <a:sy n="161" d="100"/>
        </p:scale>
        <p:origin x="200" y="1056"/>
      </p:cViewPr>
      <p:guideLst>
        <p:guide orient="horz" pos="1528"/>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4"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Sheet1!$C$2</c:f>
              <c:strCache>
                <c:ptCount val="1"/>
                <c:pt idx="0">
                  <c:v>1901</c:v>
                </c:pt>
              </c:strCache>
            </c:strRef>
          </c:tx>
          <c:spPr>
            <a:solidFill>
              <a:schemeClr val="bg1">
                <a:lumMod val="85000"/>
              </a:schemeClr>
            </a:solidFill>
            <a:ln>
              <a:solidFill>
                <a:schemeClr val="tx1"/>
              </a:solidFill>
            </a:ln>
            <a:effectLst/>
          </c:spPr>
          <c:invertIfNegative val="0"/>
          <c:cat>
            <c:strRef>
              <c:f>Sheet1!$B$3:$B$20</c:f>
              <c:strCache>
                <c:ptCount val="18"/>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74-79</c:v>
                </c:pt>
                <c:pt idx="16">
                  <c:v>80-84</c:v>
                </c:pt>
                <c:pt idx="17">
                  <c:v>85+</c:v>
                </c:pt>
              </c:strCache>
            </c:strRef>
          </c:cat>
          <c:val>
            <c:numRef>
              <c:f>Sheet1!$C$3:$C$20</c:f>
              <c:numCache>
                <c:formatCode>General</c:formatCode>
                <c:ptCount val="18"/>
                <c:pt idx="0">
                  <c:v>4.4000000000000004</c:v>
                </c:pt>
                <c:pt idx="1">
                  <c:v>4.0999999999999996</c:v>
                </c:pt>
                <c:pt idx="2">
                  <c:v>4</c:v>
                </c:pt>
                <c:pt idx="3">
                  <c:v>3.9</c:v>
                </c:pt>
                <c:pt idx="4">
                  <c:v>3.7</c:v>
                </c:pt>
                <c:pt idx="5">
                  <c:v>3.2</c:v>
                </c:pt>
                <c:pt idx="6">
                  <c:v>2.9</c:v>
                </c:pt>
                <c:pt idx="7">
                  <c:v>2.6</c:v>
                </c:pt>
                <c:pt idx="8">
                  <c:v>2.2000000000000002</c:v>
                </c:pt>
                <c:pt idx="9">
                  <c:v>1.9</c:v>
                </c:pt>
                <c:pt idx="10">
                  <c:v>1.6</c:v>
                </c:pt>
                <c:pt idx="11">
                  <c:v>1.2</c:v>
                </c:pt>
                <c:pt idx="12">
                  <c:v>1.1000000000000001</c:v>
                </c:pt>
                <c:pt idx="13">
                  <c:v>0.8</c:v>
                </c:pt>
                <c:pt idx="14">
                  <c:v>0.6</c:v>
                </c:pt>
                <c:pt idx="15">
                  <c:v>0.4</c:v>
                </c:pt>
                <c:pt idx="16">
                  <c:v>0.2</c:v>
                </c:pt>
                <c:pt idx="17">
                  <c:v>0.1</c:v>
                </c:pt>
              </c:numCache>
            </c:numRef>
          </c:val>
          <c:extLst>
            <c:ext xmlns:c16="http://schemas.microsoft.com/office/drawing/2014/chart" uri="{C3380CC4-5D6E-409C-BE32-E72D297353CC}">
              <c16:uniqueId val="{00000000-D10A-8143-80FC-B430BDE53456}"/>
            </c:ext>
          </c:extLst>
        </c:ser>
        <c:ser>
          <c:idx val="1"/>
          <c:order val="1"/>
          <c:tx>
            <c:strRef>
              <c:f>Sheet1!$D$2</c:f>
              <c:strCache>
                <c:ptCount val="1"/>
                <c:pt idx="0">
                  <c:v>2010</c:v>
                </c:pt>
              </c:strCache>
            </c:strRef>
          </c:tx>
          <c:spPr>
            <a:solidFill>
              <a:schemeClr val="tx1"/>
            </a:solidFill>
            <a:ln>
              <a:solidFill>
                <a:schemeClr val="tx1"/>
              </a:solidFill>
            </a:ln>
            <a:effectLst/>
          </c:spPr>
          <c:invertIfNegative val="0"/>
          <c:cat>
            <c:strRef>
              <c:f>Sheet1!$B$3:$B$20</c:f>
              <c:strCache>
                <c:ptCount val="18"/>
                <c:pt idx="0">
                  <c:v>0-4</c:v>
                </c:pt>
                <c:pt idx="1">
                  <c:v>5-9</c:v>
                </c:pt>
                <c:pt idx="2">
                  <c:v>10-14</c:v>
                </c:pt>
                <c:pt idx="3">
                  <c:v>15-19</c:v>
                </c:pt>
                <c:pt idx="4">
                  <c:v>20-24</c:v>
                </c:pt>
                <c:pt idx="5">
                  <c:v>25-29</c:v>
                </c:pt>
                <c:pt idx="6">
                  <c:v>30-34</c:v>
                </c:pt>
                <c:pt idx="7">
                  <c:v>35-39</c:v>
                </c:pt>
                <c:pt idx="8">
                  <c:v>40-44</c:v>
                </c:pt>
                <c:pt idx="9">
                  <c:v>45-49</c:v>
                </c:pt>
                <c:pt idx="10">
                  <c:v>50-54</c:v>
                </c:pt>
                <c:pt idx="11">
                  <c:v>55-59</c:v>
                </c:pt>
                <c:pt idx="12">
                  <c:v>60-64</c:v>
                </c:pt>
                <c:pt idx="13">
                  <c:v>65-69</c:v>
                </c:pt>
                <c:pt idx="14">
                  <c:v>70-74</c:v>
                </c:pt>
                <c:pt idx="15">
                  <c:v>74-79</c:v>
                </c:pt>
                <c:pt idx="16">
                  <c:v>80-84</c:v>
                </c:pt>
                <c:pt idx="17">
                  <c:v>85+</c:v>
                </c:pt>
              </c:strCache>
            </c:strRef>
          </c:cat>
          <c:val>
            <c:numRef>
              <c:f>Sheet1!$D$3:$D$20</c:f>
              <c:numCache>
                <c:formatCode>General</c:formatCode>
                <c:ptCount val="18"/>
                <c:pt idx="0">
                  <c:v>3.8</c:v>
                </c:pt>
                <c:pt idx="1">
                  <c:v>3.4</c:v>
                </c:pt>
                <c:pt idx="2">
                  <c:v>3.5</c:v>
                </c:pt>
                <c:pt idx="3">
                  <c:v>3.8</c:v>
                </c:pt>
                <c:pt idx="4">
                  <c:v>4.2</c:v>
                </c:pt>
                <c:pt idx="5">
                  <c:v>4.0999999999999996</c:v>
                </c:pt>
                <c:pt idx="6">
                  <c:v>3.9</c:v>
                </c:pt>
                <c:pt idx="7">
                  <c:v>4.0999999999999996</c:v>
                </c:pt>
                <c:pt idx="8">
                  <c:v>4.5999999999999996</c:v>
                </c:pt>
                <c:pt idx="9">
                  <c:v>4.5</c:v>
                </c:pt>
                <c:pt idx="10">
                  <c:v>4</c:v>
                </c:pt>
                <c:pt idx="11">
                  <c:v>3.7</c:v>
                </c:pt>
                <c:pt idx="12">
                  <c:v>3.8</c:v>
                </c:pt>
                <c:pt idx="13">
                  <c:v>2.9</c:v>
                </c:pt>
                <c:pt idx="14">
                  <c:v>2.5</c:v>
                </c:pt>
                <c:pt idx="15">
                  <c:v>2</c:v>
                </c:pt>
                <c:pt idx="16">
                  <c:v>1.6</c:v>
                </c:pt>
                <c:pt idx="17">
                  <c:v>1.5</c:v>
                </c:pt>
              </c:numCache>
            </c:numRef>
          </c:val>
          <c:extLst>
            <c:ext xmlns:c16="http://schemas.microsoft.com/office/drawing/2014/chart" uri="{C3380CC4-5D6E-409C-BE32-E72D297353CC}">
              <c16:uniqueId val="{00000001-D10A-8143-80FC-B430BDE53456}"/>
            </c:ext>
          </c:extLst>
        </c:ser>
        <c:dLbls>
          <c:showLegendKey val="0"/>
          <c:showVal val="0"/>
          <c:showCatName val="0"/>
          <c:showSerName val="0"/>
          <c:showPercent val="0"/>
          <c:showBubbleSize val="0"/>
        </c:dLbls>
        <c:gapWidth val="150"/>
        <c:axId val="1859388112"/>
        <c:axId val="1859389792"/>
      </c:barChart>
      <c:catAx>
        <c:axId val="1859388112"/>
        <c:scaling>
          <c:orientation val="minMax"/>
        </c:scaling>
        <c:delete val="0"/>
        <c:axPos val="b"/>
        <c:title>
          <c:tx>
            <c:rich>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US" sz="2000"/>
                  <a:t>Age group in years</a:t>
                </a:r>
              </a:p>
            </c:rich>
          </c:tx>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859389792"/>
        <c:crosses val="autoZero"/>
        <c:auto val="1"/>
        <c:lblAlgn val="ctr"/>
        <c:lblOffset val="100"/>
        <c:noMultiLvlLbl val="0"/>
      </c:catAx>
      <c:valAx>
        <c:axId val="1859389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US" sz="2000"/>
                  <a:t>Number of people in milions</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859388112"/>
        <c:crosses val="autoZero"/>
        <c:crossBetween val="between"/>
      </c:valAx>
      <c:spPr>
        <a:noFill/>
        <a:ln>
          <a:noFill/>
        </a:ln>
        <a:effectLst/>
      </c:spPr>
    </c:plotArea>
    <c:legend>
      <c:legendPos val="r"/>
      <c:layout>
        <c:manualLayout>
          <c:xMode val="edge"/>
          <c:yMode val="edge"/>
          <c:x val="0.6577256963378193"/>
          <c:y val="3.5238751790773085E-2"/>
          <c:w val="0.22039064715248546"/>
          <c:h val="8.4105259756347112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8B7F8B-1494-F142-BF99-EE3BC8A789A6}" type="datetimeFigureOut">
              <a:rPr lang="en-US" smtClean="0"/>
              <a:t>4/30/20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F8CF3C-46C7-BE44-9FA8-18F8C9DBEC13}" type="slidenum">
              <a:rPr lang="en-US" smtClean="0"/>
              <a:t>‹#›</a:t>
            </a:fld>
            <a:endParaRPr lang="en-US"/>
          </a:p>
        </p:txBody>
      </p:sp>
    </p:spTree>
    <p:extLst>
      <p:ext uri="{BB962C8B-B14F-4D97-AF65-F5344CB8AC3E}">
        <p14:creationId xmlns:p14="http://schemas.microsoft.com/office/powerpoint/2010/main" val="1286519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B72EC6D6-C939-794E-8813-64684A31FE57}"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358234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72EC6D6-C939-794E-8813-64684A31FE57}"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2890696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72EC6D6-C939-794E-8813-64684A31FE57}"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230337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B72EC6D6-C939-794E-8813-64684A31FE57}"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1248833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72EC6D6-C939-794E-8813-64684A31FE57}"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2776805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B72EC6D6-C939-794E-8813-64684A31FE57}"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1469263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B72EC6D6-C939-794E-8813-64684A31FE57}"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921145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B72EC6D6-C939-794E-8813-64684A31FE57}"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856189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EC6D6-C939-794E-8813-64684A31FE57}"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215787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72EC6D6-C939-794E-8813-64684A31FE57}"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256188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72EC6D6-C939-794E-8813-64684A31FE57}"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FEA694-3AB6-4047-B51D-DB7A03BB68D1}" type="slidenum">
              <a:rPr lang="en-US" smtClean="0"/>
              <a:t>‹#›</a:t>
            </a:fld>
            <a:endParaRPr lang="en-US"/>
          </a:p>
        </p:txBody>
      </p:sp>
    </p:spTree>
    <p:extLst>
      <p:ext uri="{BB962C8B-B14F-4D97-AF65-F5344CB8AC3E}">
        <p14:creationId xmlns:p14="http://schemas.microsoft.com/office/powerpoint/2010/main" val="247370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EC6D6-C939-794E-8813-64684A31FE57}" type="datetimeFigureOut">
              <a:rPr lang="en-US" smtClean="0"/>
              <a:t>4/30/20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FEA694-3AB6-4047-B51D-DB7A03BB68D1}" type="slidenum">
              <a:rPr lang="en-US" smtClean="0"/>
              <a:t>‹#›</a:t>
            </a:fld>
            <a:endParaRPr lang="en-US"/>
          </a:p>
        </p:txBody>
      </p:sp>
      <p:grpSp>
        <p:nvGrpSpPr>
          <p:cNvPr id="8" name="Group 7"/>
          <p:cNvGrpSpPr/>
          <p:nvPr userDrawn="1"/>
        </p:nvGrpSpPr>
        <p:grpSpPr>
          <a:xfrm>
            <a:off x="0" y="0"/>
            <a:ext cx="9144000" cy="1171131"/>
            <a:chOff x="0" y="0"/>
            <a:chExt cx="9144000" cy="1171131"/>
          </a:xfrm>
        </p:grpSpPr>
        <p:sp>
          <p:nvSpPr>
            <p:cNvPr id="9" name="Rectangle 8"/>
            <p:cNvSpPr/>
            <p:nvPr userDrawn="1"/>
          </p:nvSpPr>
          <p:spPr>
            <a:xfrm>
              <a:off x="8148782" y="0"/>
              <a:ext cx="538018" cy="955675"/>
            </a:xfrm>
            <a:prstGeom prst="rect">
              <a:avLst/>
            </a:prstGeom>
            <a:solidFill>
              <a:srgbClr val="F6BB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userDrawn="1"/>
          </p:nvSpPr>
          <p:spPr>
            <a:xfrm>
              <a:off x="5003943" y="817380"/>
              <a:ext cx="2239988" cy="253916"/>
            </a:xfrm>
            <a:prstGeom prst="rect">
              <a:avLst/>
            </a:prstGeom>
            <a:noFill/>
          </p:spPr>
          <p:txBody>
            <a:bodyPr wrap="square" rtlCol="0">
              <a:spAutoFit/>
            </a:bodyPr>
            <a:lstStyle/>
            <a:p>
              <a:pPr algn="ctr"/>
              <a:r>
                <a:rPr lang="en-US" sz="1050" b="0" i="0" dirty="0" err="1">
                  <a:latin typeface="Arial"/>
                  <a:cs typeface="Arial"/>
                </a:rPr>
                <a:t>www.aber.ac.uk</a:t>
              </a:r>
              <a:r>
                <a:rPr lang="en-US" sz="1050" b="0" i="0" dirty="0">
                  <a:latin typeface="Arial"/>
                  <a:cs typeface="Arial"/>
                </a:rPr>
                <a:t>/</a:t>
              </a:r>
              <a:r>
                <a:rPr lang="en-US" sz="1050" b="0" i="0" dirty="0" err="1">
                  <a:latin typeface="Arial"/>
                  <a:cs typeface="Arial"/>
                </a:rPr>
                <a:t>ibers</a:t>
              </a:r>
              <a:r>
                <a:rPr lang="en-US" sz="1050" b="0" i="0" dirty="0">
                  <a:latin typeface="Arial"/>
                  <a:cs typeface="Arial"/>
                </a:rPr>
                <a:t>/</a:t>
              </a:r>
            </a:p>
          </p:txBody>
        </p:sp>
        <p:pic>
          <p:nvPicPr>
            <p:cNvPr id="11" name="Picture 10" descr="IBERS_logo_centred_colour_Bi.eps"/>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644093" y="200765"/>
              <a:ext cx="3028443" cy="616615"/>
            </a:xfrm>
            <a:prstGeom prst="rect">
              <a:avLst/>
            </a:prstGeom>
          </p:spPr>
        </p:pic>
        <p:sp>
          <p:nvSpPr>
            <p:cNvPr id="12" name="Rectangle 11"/>
            <p:cNvSpPr/>
            <p:nvPr userDrawn="1"/>
          </p:nvSpPr>
          <p:spPr>
            <a:xfrm>
              <a:off x="0" y="1125412"/>
              <a:ext cx="9144000" cy="45719"/>
            </a:xfrm>
            <a:prstGeom prst="rect">
              <a:avLst/>
            </a:prstGeom>
            <a:gradFill flip="none" rotWithShape="1">
              <a:gsLst>
                <a:gs pos="0">
                  <a:srgbClr val="F6BB1C"/>
                </a:gs>
                <a:gs pos="100000">
                  <a:schemeClr val="bg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descr="Aber Uni logo 3d with 1872_medium_jpg.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57200" y="269353"/>
              <a:ext cx="3059677" cy="629784"/>
            </a:xfrm>
            <a:prstGeom prst="rect">
              <a:avLst/>
            </a:prstGeom>
          </p:spPr>
        </p:pic>
      </p:grpSp>
    </p:spTree>
    <p:extLst>
      <p:ext uri="{BB962C8B-B14F-4D97-AF65-F5344CB8AC3E}">
        <p14:creationId xmlns:p14="http://schemas.microsoft.com/office/powerpoint/2010/main" val="2373160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800225"/>
            <a:ext cx="8425911" cy="967104"/>
          </a:xfrm>
        </p:spPr>
        <p:txBody>
          <a:bodyPr>
            <a:normAutofit/>
          </a:bodyPr>
          <a:lstStyle/>
          <a:p>
            <a:r>
              <a:rPr lang="en-GB" sz="4620" b="1" dirty="0"/>
              <a:t>Health Benefits of Exercise</a:t>
            </a:r>
            <a:endParaRPr lang="en-GB" sz="4620" dirty="0"/>
          </a:p>
        </p:txBody>
      </p:sp>
      <p:sp>
        <p:nvSpPr>
          <p:cNvPr id="5" name="Rectangle 3"/>
          <p:cNvSpPr txBox="1">
            <a:spLocks noChangeArrowheads="1"/>
          </p:cNvSpPr>
          <p:nvPr/>
        </p:nvSpPr>
        <p:spPr>
          <a:xfrm>
            <a:off x="457200" y="5497401"/>
            <a:ext cx="8229600" cy="762742"/>
          </a:xfrm>
          <a:prstGeom prst="rect">
            <a:avLst/>
          </a:prstGeom>
        </p:spPr>
        <p:txBody>
          <a:bodyPr vert="horz" lIns="89175" tIns="44588" rIns="89175" bIns="44588" rtlCol="0">
            <a:normAutofit fontScale="77500" lnSpcReduction="20000"/>
          </a:bodyPr>
          <a:lstStyle>
            <a:lvl1pPr marL="391033" indent="-391033" algn="l" defTabSz="521377" rtl="0" eaLnBrk="1" latinLnBrk="0" hangingPunct="1">
              <a:spcBef>
                <a:spcPct val="20000"/>
              </a:spcBef>
              <a:buFont typeface="Arial"/>
              <a:buChar char="•"/>
              <a:defRPr sz="3600" kern="1200">
                <a:solidFill>
                  <a:schemeClr val="tx1"/>
                </a:solidFill>
                <a:latin typeface="+mn-lt"/>
                <a:ea typeface="+mn-ea"/>
                <a:cs typeface="+mn-cs"/>
              </a:defRPr>
            </a:lvl1pPr>
            <a:lvl2pPr marL="847237" indent="-325860" algn="l" defTabSz="521377" rtl="0" eaLnBrk="1" latinLnBrk="0" hangingPunct="1">
              <a:spcBef>
                <a:spcPct val="20000"/>
              </a:spcBef>
              <a:buFont typeface="Arial"/>
              <a:buChar char="–"/>
              <a:defRPr sz="3200" kern="1200">
                <a:solidFill>
                  <a:schemeClr val="tx1"/>
                </a:solidFill>
                <a:latin typeface="+mn-lt"/>
                <a:ea typeface="+mn-ea"/>
                <a:cs typeface="+mn-cs"/>
              </a:defRPr>
            </a:lvl2pPr>
            <a:lvl3pPr marL="1303441" indent="-260688" algn="l" defTabSz="521377" rtl="0" eaLnBrk="1" latinLnBrk="0" hangingPunct="1">
              <a:spcBef>
                <a:spcPct val="20000"/>
              </a:spcBef>
              <a:buFont typeface="Arial"/>
              <a:buChar char="•"/>
              <a:defRPr sz="2700" kern="1200">
                <a:solidFill>
                  <a:schemeClr val="tx1"/>
                </a:solidFill>
                <a:latin typeface="+mn-lt"/>
                <a:ea typeface="+mn-ea"/>
                <a:cs typeface="+mn-cs"/>
              </a:defRPr>
            </a:lvl3pPr>
            <a:lvl4pPr marL="1824818" indent="-260688" algn="l" defTabSz="521377" rtl="0" eaLnBrk="1" latinLnBrk="0" hangingPunct="1">
              <a:spcBef>
                <a:spcPct val="20000"/>
              </a:spcBef>
              <a:buFont typeface="Arial"/>
              <a:buChar char="–"/>
              <a:defRPr sz="2300" kern="1200">
                <a:solidFill>
                  <a:schemeClr val="tx1"/>
                </a:solidFill>
                <a:latin typeface="+mn-lt"/>
                <a:ea typeface="+mn-ea"/>
                <a:cs typeface="+mn-cs"/>
              </a:defRPr>
            </a:lvl4pPr>
            <a:lvl5pPr marL="2346194" indent="-260688" algn="l" defTabSz="521377" rtl="0" eaLnBrk="1" latinLnBrk="0" hangingPunct="1">
              <a:spcBef>
                <a:spcPct val="20000"/>
              </a:spcBef>
              <a:buFont typeface="Arial"/>
              <a:buChar char="»"/>
              <a:defRPr sz="2300" kern="1200">
                <a:solidFill>
                  <a:schemeClr val="tx1"/>
                </a:solidFill>
                <a:latin typeface="+mn-lt"/>
                <a:ea typeface="+mn-ea"/>
                <a:cs typeface="+mn-cs"/>
              </a:defRPr>
            </a:lvl5pPr>
            <a:lvl6pPr marL="2867571" indent="-260688" algn="l" defTabSz="521377" rtl="0" eaLnBrk="1" latinLnBrk="0" hangingPunct="1">
              <a:spcBef>
                <a:spcPct val="20000"/>
              </a:spcBef>
              <a:buFont typeface="Arial"/>
              <a:buChar char="•"/>
              <a:defRPr sz="2300" kern="1200">
                <a:solidFill>
                  <a:schemeClr val="tx1"/>
                </a:solidFill>
                <a:latin typeface="+mn-lt"/>
                <a:ea typeface="+mn-ea"/>
                <a:cs typeface="+mn-cs"/>
              </a:defRPr>
            </a:lvl6pPr>
            <a:lvl7pPr marL="3388948" indent="-260688" algn="l" defTabSz="521377" rtl="0" eaLnBrk="1" latinLnBrk="0" hangingPunct="1">
              <a:spcBef>
                <a:spcPct val="20000"/>
              </a:spcBef>
              <a:buFont typeface="Arial"/>
              <a:buChar char="•"/>
              <a:defRPr sz="2300" kern="1200">
                <a:solidFill>
                  <a:schemeClr val="tx1"/>
                </a:solidFill>
                <a:latin typeface="+mn-lt"/>
                <a:ea typeface="+mn-ea"/>
                <a:cs typeface="+mn-cs"/>
              </a:defRPr>
            </a:lvl7pPr>
            <a:lvl8pPr marL="3910324" indent="-260688" algn="l" defTabSz="521377" rtl="0" eaLnBrk="1" latinLnBrk="0" hangingPunct="1">
              <a:spcBef>
                <a:spcPct val="20000"/>
              </a:spcBef>
              <a:buFont typeface="Arial"/>
              <a:buChar char="•"/>
              <a:defRPr sz="2300" kern="1200">
                <a:solidFill>
                  <a:schemeClr val="tx1"/>
                </a:solidFill>
                <a:latin typeface="+mn-lt"/>
                <a:ea typeface="+mn-ea"/>
                <a:cs typeface="+mn-cs"/>
              </a:defRPr>
            </a:lvl8pPr>
            <a:lvl9pPr marL="4431701" indent="-260688" algn="l" defTabSz="521377" rtl="0" eaLnBrk="1" latinLnBrk="0" hangingPunct="1">
              <a:spcBef>
                <a:spcPct val="20000"/>
              </a:spcBef>
              <a:buFont typeface="Arial"/>
              <a:buChar char="•"/>
              <a:defRPr sz="2300" kern="1200">
                <a:solidFill>
                  <a:schemeClr val="tx1"/>
                </a:solidFill>
                <a:latin typeface="+mn-lt"/>
                <a:ea typeface="+mn-ea"/>
                <a:cs typeface="+mn-cs"/>
              </a:defRPr>
            </a:lvl9pPr>
          </a:lstStyle>
          <a:p>
            <a:pPr algn="ctr">
              <a:buFontTx/>
              <a:buNone/>
            </a:pPr>
            <a:r>
              <a:rPr lang="en-GB" sz="3080" dirty="0">
                <a:solidFill>
                  <a:schemeClr val="bg1">
                    <a:lumMod val="65000"/>
                  </a:schemeClr>
                </a:solidFill>
              </a:rPr>
              <a:t>Rhys Thatcher</a:t>
            </a:r>
          </a:p>
          <a:p>
            <a:pPr algn="ctr">
              <a:buFontTx/>
              <a:buNone/>
            </a:pPr>
            <a:r>
              <a:rPr lang="en-GB" sz="3080" dirty="0">
                <a:solidFill>
                  <a:schemeClr val="bg1">
                    <a:lumMod val="65000"/>
                  </a:schemeClr>
                </a:solidFill>
              </a:rPr>
              <a:t>Reader in Exercise Physiology</a:t>
            </a:r>
          </a:p>
        </p:txBody>
      </p:sp>
    </p:spTree>
    <p:extLst>
      <p:ext uri="{BB962C8B-B14F-4D97-AF65-F5344CB8AC3E}">
        <p14:creationId xmlns:p14="http://schemas.microsoft.com/office/powerpoint/2010/main" val="673274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A13A6639-FA9A-6D42-8050-D8421876F1A5}"/>
              </a:ext>
            </a:extLst>
          </p:cNvPr>
          <p:cNvSpPr>
            <a:spLocks noGrp="1" noChangeArrowheads="1"/>
          </p:cNvSpPr>
          <p:nvPr>
            <p:ph type="title"/>
          </p:nvPr>
        </p:nvSpPr>
        <p:spPr>
          <a:xfrm>
            <a:off x="179388" y="1298482"/>
            <a:ext cx="8785225" cy="1216118"/>
          </a:xfrm>
        </p:spPr>
        <p:txBody>
          <a:bodyPr/>
          <a:lstStyle/>
          <a:p>
            <a:pPr eaLnBrk="1" hangingPunct="1"/>
            <a:r>
              <a:rPr lang="en-GB" altLang="en-US" sz="3600" b="1" dirty="0">
                <a:ea typeface="ＭＳ Ｐゴシック" panose="020B0600070205080204" pitchFamily="34" charset="-128"/>
              </a:rPr>
              <a:t>Physical Activity/Fitness and All Cause Mortality </a:t>
            </a:r>
          </a:p>
        </p:txBody>
      </p:sp>
      <p:sp>
        <p:nvSpPr>
          <p:cNvPr id="128003" name="Rectangle 3">
            <a:extLst>
              <a:ext uri="{FF2B5EF4-FFF2-40B4-BE49-F238E27FC236}">
                <a16:creationId xmlns:a16="http://schemas.microsoft.com/office/drawing/2014/main" id="{29BDF23F-7752-BB45-8973-1F1811606971}"/>
              </a:ext>
            </a:extLst>
          </p:cNvPr>
          <p:cNvSpPr>
            <a:spLocks noGrp="1" noChangeArrowheads="1"/>
          </p:cNvSpPr>
          <p:nvPr>
            <p:ph type="body" idx="1"/>
          </p:nvPr>
        </p:nvSpPr>
        <p:spPr>
          <a:xfrm>
            <a:off x="450476" y="2373406"/>
            <a:ext cx="8350624" cy="4235824"/>
          </a:xfrm>
        </p:spPr>
        <p:txBody>
          <a:bodyPr>
            <a:noAutofit/>
          </a:bodyPr>
          <a:lstStyle/>
          <a:p>
            <a:pPr eaLnBrk="1" hangingPunct="1"/>
            <a:r>
              <a:rPr lang="en-GB" altLang="en-US" sz="2400" dirty="0">
                <a:ea typeface="ＭＳ Ｐゴシック" panose="020B0600070205080204" pitchFamily="34" charset="-128"/>
              </a:rPr>
              <a:t>Both physical activity and physical fitness (aerobic fitness) are associated with reductions in all cause mortality.</a:t>
            </a:r>
          </a:p>
          <a:p>
            <a:pPr eaLnBrk="1" hangingPunct="1"/>
            <a:r>
              <a:rPr lang="en-GB" altLang="en-US" sz="2400" dirty="0">
                <a:ea typeface="ＭＳ Ｐゴシック" panose="020B0600070205080204" pitchFamily="34" charset="-128"/>
              </a:rPr>
              <a:t>Stronger links have been found with fitness but this could be due to the problems with measuring physical activity</a:t>
            </a:r>
          </a:p>
          <a:p>
            <a:pPr eaLnBrk="1" hangingPunct="1"/>
            <a:r>
              <a:rPr lang="en-GB" altLang="en-US" sz="2400" dirty="0">
                <a:ea typeface="ＭＳ Ｐゴシック" panose="020B0600070205080204" pitchFamily="34" charset="-128"/>
              </a:rPr>
              <a:t>As well as living longer there is a lot of evidence linking physical activity and improved quality of life, especially in elderly populations</a:t>
            </a:r>
          </a:p>
          <a:p>
            <a:pPr lvl="1"/>
            <a:r>
              <a:rPr lang="en-GB" altLang="en-US" sz="2000" dirty="0">
                <a:ea typeface="ＭＳ Ｐゴシック" panose="020B0600070205080204" pitchFamily="34" charset="-128"/>
              </a:rPr>
              <a:t>This is particularly important as we are living in an aging society as medical care, better food availability and general health and safety  increases the length of people lives</a:t>
            </a:r>
          </a:p>
          <a:p>
            <a:pPr lvl="1"/>
            <a:r>
              <a:rPr lang="en-GB" altLang="en-US" sz="2000" dirty="0">
                <a:ea typeface="ＭＳ Ｐゴシック" panose="020B0600070205080204" pitchFamily="34" charset="-128"/>
              </a:rPr>
              <a:t>See next slide</a:t>
            </a:r>
          </a:p>
          <a:p>
            <a:pPr eaLnBrk="1" hangingPunct="1"/>
            <a:endParaRPr lang="en-GB" altLang="en-US" sz="2000" dirty="0">
              <a:ea typeface="ＭＳ Ｐゴシック" panose="020B0600070205080204" pitchFamily="34" charset="-128"/>
            </a:endParaRPr>
          </a:p>
        </p:txBody>
      </p:sp>
    </p:spTree>
    <p:extLst>
      <p:ext uri="{BB962C8B-B14F-4D97-AF65-F5344CB8AC3E}">
        <p14:creationId xmlns:p14="http://schemas.microsoft.com/office/powerpoint/2010/main" val="306859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E201-B3D8-124D-8EBB-03AE8FFB9B92}"/>
              </a:ext>
            </a:extLst>
          </p:cNvPr>
          <p:cNvSpPr>
            <a:spLocks noGrp="1"/>
          </p:cNvSpPr>
          <p:nvPr>
            <p:ph type="title"/>
          </p:nvPr>
        </p:nvSpPr>
        <p:spPr>
          <a:xfrm>
            <a:off x="262218" y="1331259"/>
            <a:ext cx="8693523" cy="1143000"/>
          </a:xfrm>
        </p:spPr>
        <p:txBody>
          <a:bodyPr/>
          <a:lstStyle/>
          <a:p>
            <a:r>
              <a:rPr lang="en-US" sz="3600" b="1" dirty="0"/>
              <a:t>Change in UK age profile from 1901 - 2010</a:t>
            </a:r>
          </a:p>
        </p:txBody>
      </p:sp>
      <p:graphicFrame>
        <p:nvGraphicFramePr>
          <p:cNvPr id="9" name="Chart 8">
            <a:extLst>
              <a:ext uri="{FF2B5EF4-FFF2-40B4-BE49-F238E27FC236}">
                <a16:creationId xmlns:a16="http://schemas.microsoft.com/office/drawing/2014/main" id="{E6606F1A-5AD8-A643-950C-50AF4C5B8D3B}"/>
              </a:ext>
            </a:extLst>
          </p:cNvPr>
          <p:cNvGraphicFramePr>
            <a:graphicFrameLocks/>
          </p:cNvGraphicFramePr>
          <p:nvPr>
            <p:extLst>
              <p:ext uri="{D42A27DB-BD31-4B8C-83A1-F6EECF244321}">
                <p14:modId xmlns:p14="http://schemas.microsoft.com/office/powerpoint/2010/main" val="1386092851"/>
              </p:ext>
            </p:extLst>
          </p:nvPr>
        </p:nvGraphicFramePr>
        <p:xfrm>
          <a:off x="0" y="2474259"/>
          <a:ext cx="9143999" cy="42530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2258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6F639-FD00-2744-B657-5EE04EC0C7D2}"/>
              </a:ext>
            </a:extLst>
          </p:cNvPr>
          <p:cNvSpPr>
            <a:spLocks noGrp="1"/>
          </p:cNvSpPr>
          <p:nvPr>
            <p:ph type="title"/>
          </p:nvPr>
        </p:nvSpPr>
        <p:spPr>
          <a:xfrm>
            <a:off x="457200" y="1331843"/>
            <a:ext cx="8229600" cy="636105"/>
          </a:xfrm>
        </p:spPr>
        <p:txBody>
          <a:bodyPr/>
          <a:lstStyle/>
          <a:p>
            <a:r>
              <a:rPr lang="en-US" sz="3600" b="1" dirty="0"/>
              <a:t>References</a:t>
            </a:r>
          </a:p>
        </p:txBody>
      </p:sp>
      <p:sp>
        <p:nvSpPr>
          <p:cNvPr id="3" name="Content Placeholder 2">
            <a:extLst>
              <a:ext uri="{FF2B5EF4-FFF2-40B4-BE49-F238E27FC236}">
                <a16:creationId xmlns:a16="http://schemas.microsoft.com/office/drawing/2014/main" id="{58AC7D8E-F932-AD43-BF01-F9D5778A7DBE}"/>
              </a:ext>
            </a:extLst>
          </p:cNvPr>
          <p:cNvSpPr>
            <a:spLocks noGrp="1"/>
          </p:cNvSpPr>
          <p:nvPr>
            <p:ph idx="1"/>
          </p:nvPr>
        </p:nvSpPr>
        <p:spPr>
          <a:xfrm>
            <a:off x="457200" y="2040835"/>
            <a:ext cx="8229600" cy="4085328"/>
          </a:xfrm>
        </p:spPr>
        <p:txBody>
          <a:bodyPr>
            <a:normAutofit/>
          </a:bodyPr>
          <a:lstStyle/>
          <a:p>
            <a:pPr marL="0" indent="-457200">
              <a:spcBef>
                <a:spcPts val="0"/>
              </a:spcBef>
              <a:spcAft>
                <a:spcPts val="1800"/>
              </a:spcAft>
              <a:buNone/>
            </a:pPr>
            <a:r>
              <a:rPr lang="en-GB" sz="2000" dirty="0"/>
              <a:t>Blair, S.N., </a:t>
            </a:r>
            <a:r>
              <a:rPr lang="en-GB" sz="2000" dirty="0" err="1"/>
              <a:t>Kampert</a:t>
            </a:r>
            <a:r>
              <a:rPr lang="en-GB" sz="2000" dirty="0"/>
              <a:t>, J.B., Kohl, H.W., Barlow, C.E., </a:t>
            </a:r>
            <a:r>
              <a:rPr lang="en-GB" sz="2000" dirty="0" err="1"/>
              <a:t>Macera</a:t>
            </a:r>
            <a:r>
              <a:rPr lang="en-GB" sz="2000" dirty="0"/>
              <a:t>, C.A., Paffenbarger, R.S. and Gibbons, L.W. (1996). Influences of cardiorespiratory fitness and other precursors on cardiovascular disease and all-cause mortality in men and women. </a:t>
            </a:r>
            <a:r>
              <a:rPr lang="en-GB" sz="2000" i="1" dirty="0"/>
              <a:t>Journal of the American Medical Association</a:t>
            </a:r>
            <a:r>
              <a:rPr lang="en-GB" sz="2000" dirty="0"/>
              <a:t>, </a:t>
            </a:r>
            <a:r>
              <a:rPr lang="en-GB" sz="2000" b="1" dirty="0"/>
              <a:t>276</a:t>
            </a:r>
            <a:r>
              <a:rPr lang="en-GB" sz="2000" dirty="0"/>
              <a:t>, 205-10.</a:t>
            </a:r>
          </a:p>
          <a:p>
            <a:pPr marL="0" indent="-457200">
              <a:spcBef>
                <a:spcPts val="0"/>
              </a:spcBef>
              <a:spcAft>
                <a:spcPts val="1800"/>
              </a:spcAft>
              <a:buNone/>
            </a:pPr>
            <a:r>
              <a:rPr lang="en-GB" sz="2000" dirty="0"/>
              <a:t>Blair, S.N., Kohl, H.W., Paffenbarger, R.S., Clark, D.G., Cooper, K.H. </a:t>
            </a:r>
            <a:r>
              <a:rPr lang="en-GB" sz="2000" dirty="0" err="1"/>
              <a:t>andGibbons</a:t>
            </a:r>
            <a:r>
              <a:rPr lang="en-GB" sz="2000" dirty="0"/>
              <a:t>, L.W. (1989). Physical fitness and all-cause mortality. A prospective study of healthy men and women. </a:t>
            </a:r>
            <a:r>
              <a:rPr lang="en-GB" sz="2000" i="1" dirty="0"/>
              <a:t>Journal of the American Medical Association</a:t>
            </a:r>
            <a:r>
              <a:rPr lang="en-GB" sz="2000" dirty="0"/>
              <a:t>, </a:t>
            </a:r>
            <a:r>
              <a:rPr lang="en-GB" sz="2000" b="1" dirty="0"/>
              <a:t>262</a:t>
            </a:r>
            <a:r>
              <a:rPr lang="en-GB" sz="2000" dirty="0"/>
              <a:t>, 2395-401.</a:t>
            </a:r>
          </a:p>
          <a:p>
            <a:pPr marL="0" indent="-457200">
              <a:spcBef>
                <a:spcPts val="0"/>
              </a:spcBef>
              <a:spcAft>
                <a:spcPts val="1800"/>
              </a:spcAft>
              <a:buNone/>
            </a:pPr>
            <a:r>
              <a:rPr lang="en-GB" sz="2000" dirty="0"/>
              <a:t>Paffenbarger, R.S., Hyde, P.H.R.T., Wing, A.L. and Hsieh, C-C. (1986) Physical activity, all-cause mortality, and longevity of college alumni. </a:t>
            </a:r>
            <a:r>
              <a:rPr lang="en-GB" sz="2000" i="1" dirty="0"/>
              <a:t>New England Journal of Medicine</a:t>
            </a:r>
            <a:r>
              <a:rPr lang="en-GB" sz="2000" dirty="0"/>
              <a:t>, </a:t>
            </a:r>
            <a:r>
              <a:rPr lang="en-GB" sz="2000" b="1" dirty="0"/>
              <a:t>314</a:t>
            </a:r>
            <a:r>
              <a:rPr lang="en-GB" sz="2000" dirty="0"/>
              <a:t>, 605-13.</a:t>
            </a:r>
          </a:p>
        </p:txBody>
      </p:sp>
    </p:spTree>
    <p:extLst>
      <p:ext uri="{BB962C8B-B14F-4D97-AF65-F5344CB8AC3E}">
        <p14:creationId xmlns:p14="http://schemas.microsoft.com/office/powerpoint/2010/main" val="82145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3">
            <a:extLst>
              <a:ext uri="{FF2B5EF4-FFF2-40B4-BE49-F238E27FC236}">
                <a16:creationId xmlns:a16="http://schemas.microsoft.com/office/drawing/2014/main" id="{B435CE17-7013-1444-BC7B-166FA3C3116C}"/>
              </a:ext>
            </a:extLst>
          </p:cNvPr>
          <p:cNvSpPr>
            <a:spLocks noGrp="1" noChangeArrowheads="1"/>
          </p:cNvSpPr>
          <p:nvPr>
            <p:ph type="subTitle" idx="1"/>
          </p:nvPr>
        </p:nvSpPr>
        <p:spPr>
          <a:xfrm>
            <a:off x="233572" y="2449902"/>
            <a:ext cx="8731250" cy="3407433"/>
          </a:xfrm>
        </p:spPr>
        <p:txBody>
          <a:bodyPr>
            <a:normAutofit/>
          </a:bodyPr>
          <a:lstStyle/>
          <a:p>
            <a:pPr eaLnBrk="1" hangingPunct="1"/>
            <a:r>
              <a:rPr lang="en-GB" altLang="en-US" sz="4400" dirty="0">
                <a:ea typeface="ＭＳ Ｐゴシック" panose="020B0600070205080204" pitchFamily="34" charset="-128"/>
              </a:rPr>
              <a:t>Physical Activity and All Cause Mortality</a:t>
            </a:r>
          </a:p>
          <a:p>
            <a:pPr eaLnBrk="1" hangingPunct="1"/>
            <a:r>
              <a:rPr lang="en-GB" altLang="en-US" dirty="0">
                <a:ea typeface="ＭＳ Ｐゴシック" panose="020B0600070205080204" pitchFamily="34" charset="-128"/>
              </a:rPr>
              <a:t> The relationship between physical activity/fitness and the risk of dying </a:t>
            </a:r>
          </a:p>
        </p:txBody>
      </p:sp>
    </p:spTree>
    <p:extLst>
      <p:ext uri="{BB962C8B-B14F-4D97-AF65-F5344CB8AC3E}">
        <p14:creationId xmlns:p14="http://schemas.microsoft.com/office/powerpoint/2010/main" val="2675025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61912-A3D5-034B-84BE-55214753DCD1}"/>
              </a:ext>
            </a:extLst>
          </p:cNvPr>
          <p:cNvSpPr>
            <a:spLocks noGrp="1"/>
          </p:cNvSpPr>
          <p:nvPr>
            <p:ph type="title"/>
          </p:nvPr>
        </p:nvSpPr>
        <p:spPr>
          <a:xfrm>
            <a:off x="218661" y="1248673"/>
            <a:ext cx="8680174" cy="586753"/>
          </a:xfrm>
        </p:spPr>
        <p:txBody>
          <a:bodyPr/>
          <a:lstStyle/>
          <a:p>
            <a:r>
              <a:rPr lang="en-US" sz="3600" b="1" dirty="0"/>
              <a:t>Sport and Exercise Science</a:t>
            </a:r>
          </a:p>
        </p:txBody>
      </p:sp>
      <p:sp>
        <p:nvSpPr>
          <p:cNvPr id="3" name="Content Placeholder 2">
            <a:extLst>
              <a:ext uri="{FF2B5EF4-FFF2-40B4-BE49-F238E27FC236}">
                <a16:creationId xmlns:a16="http://schemas.microsoft.com/office/drawing/2014/main" id="{CD5FAAAF-00D3-C643-B528-DA5921261313}"/>
              </a:ext>
            </a:extLst>
          </p:cNvPr>
          <p:cNvSpPr>
            <a:spLocks noGrp="1"/>
          </p:cNvSpPr>
          <p:nvPr>
            <p:ph idx="1"/>
          </p:nvPr>
        </p:nvSpPr>
        <p:spPr>
          <a:xfrm>
            <a:off x="218661" y="2186609"/>
            <a:ext cx="8680174" cy="4390127"/>
          </a:xfrm>
        </p:spPr>
        <p:txBody>
          <a:bodyPr>
            <a:noAutofit/>
          </a:bodyPr>
          <a:lstStyle/>
          <a:p>
            <a:pPr marL="0" indent="0" algn="ctr">
              <a:spcBef>
                <a:spcPts val="0"/>
              </a:spcBef>
              <a:spcAft>
                <a:spcPts val="2400"/>
              </a:spcAft>
              <a:buNone/>
            </a:pPr>
            <a:r>
              <a:rPr lang="en-US" sz="2800" dirty="0"/>
              <a:t>As Sport and Exercise Scientists we try to understand what limits human performance and how exercise can improve health</a:t>
            </a:r>
          </a:p>
          <a:p>
            <a:pPr marL="0" indent="0" algn="ctr">
              <a:spcBef>
                <a:spcPts val="0"/>
              </a:spcBef>
              <a:spcAft>
                <a:spcPts val="2400"/>
              </a:spcAft>
              <a:buNone/>
            </a:pPr>
            <a:r>
              <a:rPr lang="en-US" sz="2800" dirty="0"/>
              <a:t>Some of the work that was performed in </a:t>
            </a:r>
            <a:r>
              <a:rPr lang="en-US" sz="2800"/>
              <a:t>the 60s, </a:t>
            </a:r>
            <a:r>
              <a:rPr lang="en-US" sz="2800" dirty="0"/>
              <a:t>70s and 80s helped us understand the relation between physical activity and health and informed the physical activity guidelines</a:t>
            </a:r>
          </a:p>
          <a:p>
            <a:pPr marL="0" indent="0" algn="ctr">
              <a:spcBef>
                <a:spcPts val="0"/>
              </a:spcBef>
              <a:spcAft>
                <a:spcPts val="2400"/>
              </a:spcAft>
              <a:buNone/>
            </a:pPr>
            <a:r>
              <a:rPr lang="en-US" sz="2800" dirty="0"/>
              <a:t>We will now look at some of this early work</a:t>
            </a:r>
          </a:p>
        </p:txBody>
      </p:sp>
    </p:spTree>
    <p:extLst>
      <p:ext uri="{BB962C8B-B14F-4D97-AF65-F5344CB8AC3E}">
        <p14:creationId xmlns:p14="http://schemas.microsoft.com/office/powerpoint/2010/main" val="3109844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959FFE9-9E2A-5648-B6AC-455852336A6A}"/>
              </a:ext>
            </a:extLst>
          </p:cNvPr>
          <p:cNvSpPr>
            <a:spLocks noGrp="1" noChangeArrowheads="1"/>
          </p:cNvSpPr>
          <p:nvPr>
            <p:ph type="title"/>
          </p:nvPr>
        </p:nvSpPr>
        <p:spPr>
          <a:xfrm>
            <a:off x="179386" y="1439490"/>
            <a:ext cx="8785225" cy="900112"/>
          </a:xfrm>
        </p:spPr>
        <p:txBody>
          <a:bodyPr/>
          <a:lstStyle/>
          <a:p>
            <a:pPr eaLnBrk="1" hangingPunct="1"/>
            <a:r>
              <a:rPr lang="en-GB" altLang="en-US" sz="3600" b="1" dirty="0">
                <a:ea typeface="ＭＳ Ｐゴシック" panose="020B0600070205080204" pitchFamily="34" charset="-128"/>
              </a:rPr>
              <a:t>PA and All Cause Mortality </a:t>
            </a:r>
          </a:p>
        </p:txBody>
      </p:sp>
      <p:sp>
        <p:nvSpPr>
          <p:cNvPr id="17411" name="Rectangle 3">
            <a:extLst>
              <a:ext uri="{FF2B5EF4-FFF2-40B4-BE49-F238E27FC236}">
                <a16:creationId xmlns:a16="http://schemas.microsoft.com/office/drawing/2014/main" id="{BB260CBC-016E-7247-892F-2990D2400C99}"/>
              </a:ext>
            </a:extLst>
          </p:cNvPr>
          <p:cNvSpPr>
            <a:spLocks noGrp="1" noChangeArrowheads="1"/>
          </p:cNvSpPr>
          <p:nvPr>
            <p:ph type="body" idx="1"/>
          </p:nvPr>
        </p:nvSpPr>
        <p:spPr>
          <a:xfrm>
            <a:off x="450476" y="3032312"/>
            <a:ext cx="8514135" cy="2091018"/>
          </a:xfrm>
        </p:spPr>
        <p:txBody>
          <a:bodyPr>
            <a:normAutofit/>
          </a:bodyPr>
          <a:lstStyle/>
          <a:p>
            <a:pPr eaLnBrk="1" hangingPunct="1"/>
            <a:r>
              <a:rPr lang="en-GB" altLang="en-US" sz="2800" dirty="0">
                <a:ea typeface="ＭＳ Ｐゴシック" panose="020B0600070205080204" pitchFamily="34" charset="-128"/>
              </a:rPr>
              <a:t>All cause mortality relates to death from any cause </a:t>
            </a:r>
          </a:p>
          <a:p>
            <a:pPr lvl="1" eaLnBrk="1" hangingPunct="1"/>
            <a:r>
              <a:rPr lang="en-GB" altLang="en-US" dirty="0">
                <a:ea typeface="ＭＳ Ｐゴシック" panose="020B0600070205080204" pitchFamily="34" charset="-128"/>
              </a:rPr>
              <a:t> </a:t>
            </a:r>
            <a:r>
              <a:rPr lang="en-GB" altLang="en-US" sz="2400" dirty="0">
                <a:ea typeface="ＭＳ Ｐゴシック" panose="020B0600070205080204" pitchFamily="34" charset="-128"/>
              </a:rPr>
              <a:t>cancer, heart disease, viruses, accidents, </a:t>
            </a:r>
            <a:r>
              <a:rPr lang="en-GB" altLang="en-US" sz="2400" i="1" dirty="0">
                <a:ea typeface="ＭＳ Ｐゴシック" panose="020B0600070205080204" pitchFamily="34" charset="-128"/>
              </a:rPr>
              <a:t>etc.</a:t>
            </a:r>
          </a:p>
          <a:p>
            <a:pPr eaLnBrk="1" hangingPunct="1"/>
            <a:r>
              <a:rPr lang="en-GB" altLang="en-US" sz="2800" dirty="0">
                <a:ea typeface="ＭＳ Ｐゴシック" panose="020B0600070205080204" pitchFamily="34" charset="-128"/>
              </a:rPr>
              <a:t>We will not be examining why fit/active people live longer only establishing whether or not they do</a:t>
            </a:r>
          </a:p>
        </p:txBody>
      </p:sp>
    </p:spTree>
    <p:extLst>
      <p:ext uri="{BB962C8B-B14F-4D97-AF65-F5344CB8AC3E}">
        <p14:creationId xmlns:p14="http://schemas.microsoft.com/office/powerpoint/2010/main" val="3842911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A9CB8A3B-B9B9-D542-9CC5-2951C24F79CC}"/>
              </a:ext>
            </a:extLst>
          </p:cNvPr>
          <p:cNvSpPr>
            <a:spLocks noGrp="1" noChangeArrowheads="1"/>
          </p:cNvSpPr>
          <p:nvPr>
            <p:ph type="title"/>
          </p:nvPr>
        </p:nvSpPr>
        <p:spPr>
          <a:xfrm>
            <a:off x="186111" y="1405872"/>
            <a:ext cx="8785225" cy="900112"/>
          </a:xfrm>
        </p:spPr>
        <p:txBody>
          <a:bodyPr/>
          <a:lstStyle/>
          <a:p>
            <a:pPr eaLnBrk="1" hangingPunct="1"/>
            <a:r>
              <a:rPr lang="en-GB" altLang="en-US" sz="3600" b="1" dirty="0">
                <a:ea typeface="ＭＳ Ｐゴシック" panose="020B0600070205080204" pitchFamily="34" charset="-128"/>
              </a:rPr>
              <a:t>Harvard Alumni Health Study</a:t>
            </a:r>
          </a:p>
        </p:txBody>
      </p:sp>
      <p:sp>
        <p:nvSpPr>
          <p:cNvPr id="116739" name="Rectangle 3">
            <a:extLst>
              <a:ext uri="{FF2B5EF4-FFF2-40B4-BE49-F238E27FC236}">
                <a16:creationId xmlns:a16="http://schemas.microsoft.com/office/drawing/2014/main" id="{6ACBA1FE-3F2B-4740-8667-221C504754FF}"/>
              </a:ext>
            </a:extLst>
          </p:cNvPr>
          <p:cNvSpPr>
            <a:spLocks noGrp="1" noChangeArrowheads="1"/>
          </p:cNvSpPr>
          <p:nvPr>
            <p:ph type="body" idx="1"/>
          </p:nvPr>
        </p:nvSpPr>
        <p:spPr>
          <a:xfrm>
            <a:off x="341826" y="2460812"/>
            <a:ext cx="8492892" cy="4000500"/>
          </a:xfrm>
        </p:spPr>
        <p:txBody>
          <a:bodyPr>
            <a:noAutofit/>
          </a:bodyPr>
          <a:lstStyle/>
          <a:p>
            <a:r>
              <a:rPr lang="en-GB" altLang="en-US" sz="2000" dirty="0">
                <a:ea typeface="ＭＳ Ｐゴシック" panose="020B0600070205080204" pitchFamily="34" charset="-128"/>
              </a:rPr>
              <a:t>In 1986 a study was published by a group of researcher in the United States of America, they recruited 16936 men, all Harvard alumni, aged between 35 and 74 years</a:t>
            </a:r>
          </a:p>
          <a:p>
            <a:pPr eaLnBrk="1" hangingPunct="1"/>
            <a:r>
              <a:rPr lang="en-GB" altLang="en-US" sz="2000" dirty="0">
                <a:ea typeface="ＭＳ Ｐゴシック" panose="020B0600070205080204" pitchFamily="34" charset="-128"/>
              </a:rPr>
              <a:t>Baseline data were collected in 1962 or 1966 and followed up in 1978 (12 – 16 year later) at which point 1413 men had died</a:t>
            </a:r>
          </a:p>
          <a:p>
            <a:pPr eaLnBrk="1" hangingPunct="1"/>
            <a:r>
              <a:rPr lang="en-GB" altLang="en-US" sz="2000" dirty="0">
                <a:ea typeface="ＭＳ Ｐゴシック" panose="020B0600070205080204" pitchFamily="34" charset="-128"/>
              </a:rPr>
              <a:t>They also collected data on how much activity the men had done in a typical week</a:t>
            </a:r>
          </a:p>
          <a:p>
            <a:pPr eaLnBrk="1" hangingPunct="1"/>
            <a:r>
              <a:rPr lang="en-GB" altLang="en-US" sz="2000" dirty="0">
                <a:ea typeface="ＭＳ Ｐゴシック" panose="020B0600070205080204" pitchFamily="34" charset="-128"/>
              </a:rPr>
              <a:t>There was an inverse dose-response relationship between PA and risk of dying</a:t>
            </a:r>
          </a:p>
          <a:p>
            <a:pPr lvl="1"/>
            <a:r>
              <a:rPr lang="en-GB" altLang="en-US" sz="1600" dirty="0">
                <a:ea typeface="ＭＳ Ｐゴシック" panose="020B0600070205080204" pitchFamily="34" charset="-128"/>
              </a:rPr>
              <a:t>See next slide </a:t>
            </a:r>
          </a:p>
          <a:p>
            <a:pPr eaLnBrk="1" hangingPunct="1"/>
            <a:r>
              <a:rPr lang="en-GB" altLang="en-US" sz="2000" dirty="0">
                <a:ea typeface="ＭＳ Ｐゴシック" panose="020B0600070205080204" pitchFamily="34" charset="-128"/>
              </a:rPr>
              <a:t>These finding have been supported by numerous other studies</a:t>
            </a:r>
          </a:p>
        </p:txBody>
      </p:sp>
    </p:spTree>
    <p:extLst>
      <p:ext uri="{BB962C8B-B14F-4D97-AF65-F5344CB8AC3E}">
        <p14:creationId xmlns:p14="http://schemas.microsoft.com/office/powerpoint/2010/main" val="1727248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dissolve">
                                      <p:cBhvr>
                                        <p:cTn id="7" dur="500"/>
                                        <p:tgtEl>
                                          <p:spTgt spid="1167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6739">
                                            <p:txEl>
                                              <p:pRg st="1" end="1"/>
                                            </p:txEl>
                                          </p:spTgt>
                                        </p:tgtEl>
                                        <p:attrNameLst>
                                          <p:attrName>style.visibility</p:attrName>
                                        </p:attrNameLst>
                                      </p:cBhvr>
                                      <p:to>
                                        <p:strVal val="visible"/>
                                      </p:to>
                                    </p:set>
                                    <p:animEffect transition="in" filter="dissolve">
                                      <p:cBhvr>
                                        <p:cTn id="12" dur="500"/>
                                        <p:tgtEl>
                                          <p:spTgt spid="1167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16739">
                                            <p:txEl>
                                              <p:pRg st="2" end="2"/>
                                            </p:txEl>
                                          </p:spTgt>
                                        </p:tgtEl>
                                        <p:attrNameLst>
                                          <p:attrName>style.visibility</p:attrName>
                                        </p:attrNameLst>
                                      </p:cBhvr>
                                      <p:to>
                                        <p:strVal val="visible"/>
                                      </p:to>
                                    </p:set>
                                    <p:animEffect transition="in" filter="dissolve">
                                      <p:cBhvr>
                                        <p:cTn id="17" dur="500"/>
                                        <p:tgtEl>
                                          <p:spTgt spid="1167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6739">
                                            <p:txEl>
                                              <p:pRg st="3" end="3"/>
                                            </p:txEl>
                                          </p:spTgt>
                                        </p:tgtEl>
                                        <p:attrNameLst>
                                          <p:attrName>style.visibility</p:attrName>
                                        </p:attrNameLst>
                                      </p:cBhvr>
                                      <p:to>
                                        <p:strVal val="visible"/>
                                      </p:to>
                                    </p:set>
                                    <p:animEffect transition="in" filter="dissolve">
                                      <p:cBhvr>
                                        <p:cTn id="22" dur="500"/>
                                        <p:tgtEl>
                                          <p:spTgt spid="116739">
                                            <p:txEl>
                                              <p:pRg st="3" end="3"/>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16739">
                                            <p:txEl>
                                              <p:pRg st="4" end="4"/>
                                            </p:txEl>
                                          </p:spTgt>
                                        </p:tgtEl>
                                        <p:attrNameLst>
                                          <p:attrName>style.visibility</p:attrName>
                                        </p:attrNameLst>
                                      </p:cBhvr>
                                      <p:to>
                                        <p:strVal val="visible"/>
                                      </p:to>
                                    </p:set>
                                    <p:animEffect transition="in" filter="dissolve">
                                      <p:cBhvr>
                                        <p:cTn id="25" dur="500"/>
                                        <p:tgtEl>
                                          <p:spTgt spid="116739">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16739">
                                            <p:txEl>
                                              <p:pRg st="5" end="5"/>
                                            </p:txEl>
                                          </p:spTgt>
                                        </p:tgtEl>
                                        <p:attrNameLst>
                                          <p:attrName>style.visibility</p:attrName>
                                        </p:attrNameLst>
                                      </p:cBhvr>
                                      <p:to>
                                        <p:strVal val="visible"/>
                                      </p:to>
                                    </p:set>
                                    <p:animEffect transition="in" filter="dissolve">
                                      <p:cBhvr>
                                        <p:cTn id="30" dur="500"/>
                                        <p:tgtEl>
                                          <p:spTgt spid="1167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a:extLst>
              <a:ext uri="{FF2B5EF4-FFF2-40B4-BE49-F238E27FC236}">
                <a16:creationId xmlns:a16="http://schemas.microsoft.com/office/drawing/2014/main" id="{6C1A6DF8-26D0-844F-87F3-1EE96EFC4DAD}"/>
              </a:ext>
            </a:extLst>
          </p:cNvPr>
          <p:cNvSpPr>
            <a:spLocks noGrp="1" noChangeArrowheads="1"/>
          </p:cNvSpPr>
          <p:nvPr>
            <p:ph type="title"/>
          </p:nvPr>
        </p:nvSpPr>
        <p:spPr>
          <a:xfrm>
            <a:off x="1558739" y="1251230"/>
            <a:ext cx="7002463" cy="900112"/>
          </a:xfrm>
        </p:spPr>
        <p:txBody>
          <a:bodyPr/>
          <a:lstStyle/>
          <a:p>
            <a:pPr eaLnBrk="1" hangingPunct="1"/>
            <a:r>
              <a:rPr lang="en-GB" altLang="en-US" sz="3600" b="1" dirty="0">
                <a:ea typeface="ＭＳ Ｐゴシック" panose="020B0600070205080204" pitchFamily="34" charset="-128"/>
              </a:rPr>
              <a:t>Paffenbarger </a:t>
            </a:r>
            <a:r>
              <a:rPr lang="en-GB" altLang="en-US" sz="3600" b="1" i="1" dirty="0">
                <a:ea typeface="ＭＳ Ｐゴシック" panose="020B0600070205080204" pitchFamily="34" charset="-128"/>
              </a:rPr>
              <a:t>et al.</a:t>
            </a:r>
            <a:r>
              <a:rPr lang="en-GB" altLang="en-US" sz="3600" b="1" dirty="0">
                <a:ea typeface="ＭＳ Ｐゴシック" panose="020B0600070205080204" pitchFamily="34" charset="-128"/>
              </a:rPr>
              <a:t> (1986)</a:t>
            </a:r>
          </a:p>
        </p:txBody>
      </p:sp>
      <p:pic>
        <p:nvPicPr>
          <p:cNvPr id="19458" name="Picture 4">
            <a:extLst>
              <a:ext uri="{FF2B5EF4-FFF2-40B4-BE49-F238E27FC236}">
                <a16:creationId xmlns:a16="http://schemas.microsoft.com/office/drawing/2014/main" id="{BDC14630-61D3-6E43-A055-AB797B2E528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37982" y="1869142"/>
            <a:ext cx="5876365" cy="3476064"/>
          </a:xfrm>
          <a:noFill/>
        </p:spPr>
      </p:pic>
      <p:sp>
        <p:nvSpPr>
          <p:cNvPr id="5" name="Rectangle 3">
            <a:extLst>
              <a:ext uri="{FF2B5EF4-FFF2-40B4-BE49-F238E27FC236}">
                <a16:creationId xmlns:a16="http://schemas.microsoft.com/office/drawing/2014/main" id="{D2A75A17-95A3-8048-8B5F-D5CA534F84BC}"/>
              </a:ext>
            </a:extLst>
          </p:cNvPr>
          <p:cNvSpPr txBox="1">
            <a:spLocks noChangeArrowheads="1"/>
          </p:cNvSpPr>
          <p:nvPr/>
        </p:nvSpPr>
        <p:spPr>
          <a:xfrm>
            <a:off x="356348" y="5466229"/>
            <a:ext cx="8451476" cy="101525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altLang="en-US" sz="2000" dirty="0">
                <a:ea typeface="ＭＳ Ｐゴシック" panose="020B0600070205080204" pitchFamily="34" charset="-128"/>
              </a:rPr>
              <a:t>Men who burnt 3000-3499 kcal per week in physical activity were 46% (less than half) as likely to have died during the 12 – 16 years of follow up when compered to the men who burnt less that 500 kcal</a:t>
            </a:r>
          </a:p>
        </p:txBody>
      </p:sp>
    </p:spTree>
    <p:extLst>
      <p:ext uri="{BB962C8B-B14F-4D97-AF65-F5344CB8AC3E}">
        <p14:creationId xmlns:p14="http://schemas.microsoft.com/office/powerpoint/2010/main" val="185482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A13A6639-FA9A-6D42-8050-D8421876F1A5}"/>
              </a:ext>
            </a:extLst>
          </p:cNvPr>
          <p:cNvSpPr>
            <a:spLocks noGrp="1" noChangeArrowheads="1"/>
          </p:cNvSpPr>
          <p:nvPr>
            <p:ph type="title"/>
          </p:nvPr>
        </p:nvSpPr>
        <p:spPr>
          <a:xfrm>
            <a:off x="179388" y="1298482"/>
            <a:ext cx="8785225" cy="900112"/>
          </a:xfrm>
        </p:spPr>
        <p:txBody>
          <a:bodyPr/>
          <a:lstStyle/>
          <a:p>
            <a:pPr eaLnBrk="1" hangingPunct="1"/>
            <a:r>
              <a:rPr lang="en-GB" altLang="en-US" sz="3600" b="1" dirty="0">
                <a:ea typeface="ＭＳ Ｐゴシック" panose="020B0600070205080204" pitchFamily="34" charset="-128"/>
              </a:rPr>
              <a:t>Fitness and All Cause Mortality </a:t>
            </a:r>
          </a:p>
        </p:txBody>
      </p:sp>
      <p:sp>
        <p:nvSpPr>
          <p:cNvPr id="128003" name="Rectangle 3">
            <a:extLst>
              <a:ext uri="{FF2B5EF4-FFF2-40B4-BE49-F238E27FC236}">
                <a16:creationId xmlns:a16="http://schemas.microsoft.com/office/drawing/2014/main" id="{29BDF23F-7752-BB45-8973-1F1811606971}"/>
              </a:ext>
            </a:extLst>
          </p:cNvPr>
          <p:cNvSpPr>
            <a:spLocks noGrp="1" noChangeArrowheads="1"/>
          </p:cNvSpPr>
          <p:nvPr>
            <p:ph type="body" idx="1"/>
          </p:nvPr>
        </p:nvSpPr>
        <p:spPr>
          <a:xfrm>
            <a:off x="450476" y="2286000"/>
            <a:ext cx="8350624" cy="3930370"/>
          </a:xfrm>
        </p:spPr>
        <p:txBody>
          <a:bodyPr>
            <a:noAutofit/>
          </a:bodyPr>
          <a:lstStyle/>
          <a:p>
            <a:pPr eaLnBrk="1" hangingPunct="1"/>
            <a:r>
              <a:rPr lang="en-GB" altLang="en-US" sz="2000" dirty="0">
                <a:ea typeface="ＭＳ Ｐゴシック" panose="020B0600070205080204" pitchFamily="34" charset="-128"/>
              </a:rPr>
              <a:t>Another study published in 1989 compared people’s fitness and all cause mortality</a:t>
            </a:r>
          </a:p>
          <a:p>
            <a:pPr lvl="1"/>
            <a:r>
              <a:rPr lang="en-GB" altLang="en-US" sz="1800" dirty="0">
                <a:ea typeface="ＭＳ Ｐゴシック" panose="020B0600070205080204" pitchFamily="34" charset="-128"/>
              </a:rPr>
              <a:t>Fitness is a lot easier to measure than activity</a:t>
            </a:r>
          </a:p>
          <a:p>
            <a:pPr eaLnBrk="1" hangingPunct="1"/>
            <a:r>
              <a:rPr lang="en-GB" altLang="en-US" sz="2000" dirty="0">
                <a:ea typeface="ＭＳ Ｐゴシック" panose="020B0600070205080204" pitchFamily="34" charset="-128"/>
              </a:rPr>
              <a:t>10224 men and 3120 women completed an exercise test on a treadmill</a:t>
            </a:r>
          </a:p>
          <a:p>
            <a:pPr eaLnBrk="1" hangingPunct="1"/>
            <a:r>
              <a:rPr lang="en-GB" altLang="en-US" sz="2000" dirty="0">
                <a:ea typeface="ＭＳ Ｐゴシック" panose="020B0600070205080204" pitchFamily="34" charset="-128"/>
              </a:rPr>
              <a:t>During an eight year follow up 240 men and 43 women died</a:t>
            </a:r>
          </a:p>
          <a:p>
            <a:pPr eaLnBrk="1" hangingPunct="1"/>
            <a:r>
              <a:rPr lang="en-GB" altLang="en-US" sz="2000" dirty="0">
                <a:ea typeface="ＭＳ Ｐゴシック" panose="020B0600070205080204" pitchFamily="34" charset="-128"/>
              </a:rPr>
              <a:t>Subjects were split into quintiles based on fitness</a:t>
            </a:r>
          </a:p>
          <a:p>
            <a:pPr lvl="1" eaLnBrk="1" hangingPunct="1"/>
            <a:r>
              <a:rPr lang="en-GB" altLang="en-US" sz="1800" dirty="0">
                <a:ea typeface="ＭＳ Ｐゴシック" panose="020B0600070205080204" pitchFamily="34" charset="-128"/>
              </a:rPr>
              <a:t>1 = lowest fitness group</a:t>
            </a:r>
          </a:p>
          <a:p>
            <a:pPr lvl="1" eaLnBrk="1" hangingPunct="1"/>
            <a:r>
              <a:rPr lang="en-GB" altLang="en-US" sz="1800" dirty="0">
                <a:ea typeface="ＭＳ Ｐゴシック" panose="020B0600070205080204" pitchFamily="34" charset="-128"/>
              </a:rPr>
              <a:t>5 = highest fitness group</a:t>
            </a:r>
          </a:p>
          <a:p>
            <a:pPr eaLnBrk="1" hangingPunct="1"/>
            <a:r>
              <a:rPr lang="en-GB" altLang="en-US" sz="2000" dirty="0">
                <a:ea typeface="ＭＳ Ｐゴシック" panose="020B0600070205080204" pitchFamily="34" charset="-128"/>
              </a:rPr>
              <a:t>See graph on next slide</a:t>
            </a:r>
          </a:p>
          <a:p>
            <a:pPr eaLnBrk="1" hangingPunct="1"/>
            <a:r>
              <a:rPr lang="en-GB" altLang="en-US" sz="2000" dirty="0">
                <a:ea typeface="ＭＳ Ｐゴシック" panose="020B0600070205080204" pitchFamily="34" charset="-128"/>
              </a:rPr>
              <a:t>The lower mortality rates in the higher fitness groups were attributed to lower rates of CVD and cancer</a:t>
            </a:r>
          </a:p>
        </p:txBody>
      </p:sp>
    </p:spTree>
    <p:extLst>
      <p:ext uri="{BB962C8B-B14F-4D97-AF65-F5344CB8AC3E}">
        <p14:creationId xmlns:p14="http://schemas.microsoft.com/office/powerpoint/2010/main" val="255242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8003">
                                            <p:txEl>
                                              <p:pRg st="8" end="8"/>
                                            </p:txEl>
                                          </p:spTgt>
                                        </p:tgtEl>
                                        <p:attrNameLst>
                                          <p:attrName>style.visibility</p:attrName>
                                        </p:attrNameLst>
                                      </p:cBhvr>
                                      <p:to>
                                        <p:strVal val="visible"/>
                                      </p:to>
                                    </p:set>
                                    <p:animEffect transition="in" filter="dissolve">
                                      <p:cBhvr>
                                        <p:cTn id="7" dur="500"/>
                                        <p:tgtEl>
                                          <p:spTgt spid="12800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5">
            <a:extLst>
              <a:ext uri="{FF2B5EF4-FFF2-40B4-BE49-F238E27FC236}">
                <a16:creationId xmlns:a16="http://schemas.microsoft.com/office/drawing/2014/main" id="{4338E6EA-6AA8-8C45-8742-02678C08D91D}"/>
              </a:ext>
            </a:extLst>
          </p:cNvPr>
          <p:cNvSpPr>
            <a:spLocks noGrp="1" noChangeArrowheads="1"/>
          </p:cNvSpPr>
          <p:nvPr>
            <p:ph type="title"/>
          </p:nvPr>
        </p:nvSpPr>
        <p:spPr>
          <a:xfrm>
            <a:off x="1436313" y="1251231"/>
            <a:ext cx="6372225" cy="809625"/>
          </a:xfrm>
        </p:spPr>
        <p:txBody>
          <a:bodyPr/>
          <a:lstStyle/>
          <a:p>
            <a:pPr eaLnBrk="1" hangingPunct="1"/>
            <a:r>
              <a:rPr lang="en-GB" altLang="en-US" sz="3600" b="1" dirty="0">
                <a:ea typeface="ＭＳ Ｐゴシック" panose="020B0600070205080204" pitchFamily="34" charset="-128"/>
              </a:rPr>
              <a:t>Blair </a:t>
            </a:r>
            <a:r>
              <a:rPr lang="en-GB" altLang="en-US" sz="3600" b="1" i="1" dirty="0">
                <a:ea typeface="ＭＳ Ｐゴシック" panose="020B0600070205080204" pitchFamily="34" charset="-128"/>
              </a:rPr>
              <a:t>et al.</a:t>
            </a:r>
            <a:r>
              <a:rPr lang="en-GB" altLang="en-US" sz="3600" b="1" dirty="0">
                <a:ea typeface="ＭＳ Ｐゴシック" panose="020B0600070205080204" pitchFamily="34" charset="-128"/>
              </a:rPr>
              <a:t> (1989)</a:t>
            </a:r>
          </a:p>
        </p:txBody>
      </p:sp>
      <p:pic>
        <p:nvPicPr>
          <p:cNvPr id="21506" name="Picture 4">
            <a:extLst>
              <a:ext uri="{FF2B5EF4-FFF2-40B4-BE49-F238E27FC236}">
                <a16:creationId xmlns:a16="http://schemas.microsoft.com/office/drawing/2014/main" id="{EF46AFB6-201E-1D4A-A227-51253C7AE54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48871" y="1474508"/>
            <a:ext cx="6878171" cy="3774515"/>
          </a:xfrm>
          <a:noFill/>
        </p:spPr>
      </p:pic>
      <p:sp>
        <p:nvSpPr>
          <p:cNvPr id="5" name="Rectangle 3">
            <a:extLst>
              <a:ext uri="{FF2B5EF4-FFF2-40B4-BE49-F238E27FC236}">
                <a16:creationId xmlns:a16="http://schemas.microsoft.com/office/drawing/2014/main" id="{2B68A121-94D3-0444-92D3-1518DA569DDD}"/>
              </a:ext>
            </a:extLst>
          </p:cNvPr>
          <p:cNvSpPr txBox="1">
            <a:spLocks noChangeArrowheads="1"/>
          </p:cNvSpPr>
          <p:nvPr/>
        </p:nvSpPr>
        <p:spPr>
          <a:xfrm>
            <a:off x="396687" y="5150223"/>
            <a:ext cx="8451476" cy="144555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altLang="en-US" sz="2000" dirty="0">
                <a:ea typeface="ＭＳ Ｐゴシック" panose="020B0600070205080204" pitchFamily="34" charset="-128"/>
              </a:rPr>
              <a:t>Men in the lowest fitness group were 3.44 time more likely to have died during the eight year follow up when compered to the fittest men, while women in the lowest fitness group were 4.65 time more likely to have died during the eight year follow up when compered to the fittest women</a:t>
            </a:r>
          </a:p>
        </p:txBody>
      </p:sp>
    </p:spTree>
    <p:extLst>
      <p:ext uri="{BB962C8B-B14F-4D97-AF65-F5344CB8AC3E}">
        <p14:creationId xmlns:p14="http://schemas.microsoft.com/office/powerpoint/2010/main" val="3876619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a:extLst>
              <a:ext uri="{FF2B5EF4-FFF2-40B4-BE49-F238E27FC236}">
                <a16:creationId xmlns:a16="http://schemas.microsoft.com/office/drawing/2014/main" id="{4961E7E3-6030-8C41-9D18-4133B85230FD}"/>
              </a:ext>
            </a:extLst>
          </p:cNvPr>
          <p:cNvSpPr>
            <a:spLocks noGrp="1" noChangeArrowheads="1"/>
          </p:cNvSpPr>
          <p:nvPr>
            <p:ph type="title"/>
          </p:nvPr>
        </p:nvSpPr>
        <p:spPr>
          <a:xfrm>
            <a:off x="172665" y="1291572"/>
            <a:ext cx="8785225" cy="900112"/>
          </a:xfrm>
        </p:spPr>
        <p:txBody>
          <a:bodyPr/>
          <a:lstStyle/>
          <a:p>
            <a:pPr eaLnBrk="1" hangingPunct="1"/>
            <a:r>
              <a:rPr lang="en-GB" altLang="en-US" sz="3600" b="1" dirty="0">
                <a:ea typeface="ＭＳ Ｐゴシック" panose="020B0600070205080204" pitchFamily="34" charset="-128"/>
              </a:rPr>
              <a:t>Fitness Compared to Other Risk Factors</a:t>
            </a:r>
          </a:p>
        </p:txBody>
      </p:sp>
      <p:sp>
        <p:nvSpPr>
          <p:cNvPr id="23554" name="Rectangle 3">
            <a:extLst>
              <a:ext uri="{FF2B5EF4-FFF2-40B4-BE49-F238E27FC236}">
                <a16:creationId xmlns:a16="http://schemas.microsoft.com/office/drawing/2014/main" id="{5909B5ED-7049-2A4E-82D8-1F7BABF04C22}"/>
              </a:ext>
            </a:extLst>
          </p:cNvPr>
          <p:cNvSpPr>
            <a:spLocks noGrp="1" noChangeArrowheads="1"/>
          </p:cNvSpPr>
          <p:nvPr>
            <p:ph type="body" idx="1"/>
          </p:nvPr>
        </p:nvSpPr>
        <p:spPr>
          <a:xfrm>
            <a:off x="239900" y="1942909"/>
            <a:ext cx="8785225" cy="1089397"/>
          </a:xfrm>
        </p:spPr>
        <p:txBody>
          <a:bodyPr>
            <a:normAutofit/>
          </a:bodyPr>
          <a:lstStyle/>
          <a:p>
            <a:r>
              <a:rPr lang="en-GB" altLang="en-US" sz="2400" dirty="0">
                <a:ea typeface="ＭＳ Ｐゴシック" panose="020B0600070205080204" pitchFamily="34" charset="-128"/>
              </a:rPr>
              <a:t>Blair </a:t>
            </a:r>
            <a:r>
              <a:rPr lang="en-GB" altLang="en-US" sz="2400" i="1" dirty="0">
                <a:ea typeface="ＭＳ Ｐゴシック" panose="020B0600070205080204" pitchFamily="34" charset="-128"/>
              </a:rPr>
              <a:t>et al.</a:t>
            </a:r>
            <a:r>
              <a:rPr lang="en-GB" altLang="en-US" sz="2400" dirty="0">
                <a:ea typeface="ＭＳ Ｐゴシック" panose="020B0600070205080204" pitchFamily="34" charset="-128"/>
              </a:rPr>
              <a:t> (1996) also compared low fitness to other well known risk factors</a:t>
            </a:r>
          </a:p>
        </p:txBody>
      </p:sp>
      <p:pic>
        <p:nvPicPr>
          <p:cNvPr id="5" name="Picture 4">
            <a:extLst>
              <a:ext uri="{FF2B5EF4-FFF2-40B4-BE49-F238E27FC236}">
                <a16:creationId xmlns:a16="http://schemas.microsoft.com/office/drawing/2014/main" id="{4339F501-0F69-8944-96B1-B4C1FA1996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006123" y="2381998"/>
            <a:ext cx="5951767" cy="3252320"/>
          </a:xfrm>
          <a:prstGeom prst="rect">
            <a:avLst/>
          </a:prstGeom>
          <a:noFill/>
        </p:spPr>
      </p:pic>
      <p:sp>
        <p:nvSpPr>
          <p:cNvPr id="6" name="Rectangle 3">
            <a:extLst>
              <a:ext uri="{FF2B5EF4-FFF2-40B4-BE49-F238E27FC236}">
                <a16:creationId xmlns:a16="http://schemas.microsoft.com/office/drawing/2014/main" id="{646034AA-8627-5E4D-BA64-44BC0E3874E3}"/>
              </a:ext>
            </a:extLst>
          </p:cNvPr>
          <p:cNvSpPr txBox="1">
            <a:spLocks noChangeArrowheads="1"/>
          </p:cNvSpPr>
          <p:nvPr/>
        </p:nvSpPr>
        <p:spPr>
          <a:xfrm>
            <a:off x="239900" y="5658782"/>
            <a:ext cx="8785225" cy="1089397"/>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altLang="en-US" sz="2400" dirty="0">
                <a:ea typeface="ＭＳ Ｐゴシック" panose="020B0600070205080204" pitchFamily="34" charset="-128"/>
              </a:rPr>
              <a:t>Low fitness has a larger risk of death for both men and women than having high blood pressure, high cholesterol or been overweight and for women it is a larger risk than smoking</a:t>
            </a:r>
          </a:p>
        </p:txBody>
      </p:sp>
    </p:spTree>
    <p:extLst>
      <p:ext uri="{BB962C8B-B14F-4D97-AF65-F5344CB8AC3E}">
        <p14:creationId xmlns:p14="http://schemas.microsoft.com/office/powerpoint/2010/main" val="4160615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76FAACF53513459D0C97BA0184BBFA" ma:contentTypeVersion="9" ma:contentTypeDescription="Create a new document." ma:contentTypeScope="" ma:versionID="fbb06c2f1e192a0b2a0a7b7ad4e53fec">
  <xsd:schema xmlns:xsd="http://www.w3.org/2001/XMLSchema" xmlns:xs="http://www.w3.org/2001/XMLSchema" xmlns:p="http://schemas.microsoft.com/office/2006/metadata/properties" xmlns:ns2="84773240-f26a-4b9b-88a6-1d0927de54a4" targetNamespace="http://schemas.microsoft.com/office/2006/metadata/properties" ma:root="true" ma:fieldsID="fc644f3cb3efe90b994e04096e699ba6" ns2:_="">
    <xsd:import namespace="84773240-f26a-4b9b-88a6-1d0927de54a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773240-f26a-4b9b-88a6-1d0927de54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B65167-82DE-42D4-826D-C09D17CE86E9}"/>
</file>

<file path=customXml/itemProps2.xml><?xml version="1.0" encoding="utf-8"?>
<ds:datastoreItem xmlns:ds="http://schemas.openxmlformats.org/officeDocument/2006/customXml" ds:itemID="{D0181E6C-13EE-4567-A8E4-1EB223A273EA}"/>
</file>

<file path=customXml/itemProps3.xml><?xml version="1.0" encoding="utf-8"?>
<ds:datastoreItem xmlns:ds="http://schemas.openxmlformats.org/officeDocument/2006/customXml" ds:itemID="{CA7F2818-A18D-4119-9314-1B8A90A4D876}"/>
</file>

<file path=docProps/app.xml><?xml version="1.0" encoding="utf-8"?>
<Properties xmlns="http://schemas.openxmlformats.org/officeDocument/2006/extended-properties" xmlns:vt="http://schemas.openxmlformats.org/officeDocument/2006/docPropsVTypes">
  <TotalTime>1634</TotalTime>
  <Words>814</Words>
  <Application>Microsoft Macintosh PowerPoint</Application>
  <PresentationFormat>On-screen Show (4:3)</PresentationFormat>
  <Paragraphs>50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ＭＳ Ｐゴシック</vt:lpstr>
      <vt:lpstr>Arial</vt:lpstr>
      <vt:lpstr>Calibri</vt:lpstr>
      <vt:lpstr>Office Theme</vt:lpstr>
      <vt:lpstr>Health Benefits of Exercise</vt:lpstr>
      <vt:lpstr>PowerPoint Presentation</vt:lpstr>
      <vt:lpstr>Sport and Exercise Science</vt:lpstr>
      <vt:lpstr>PA and All Cause Mortality </vt:lpstr>
      <vt:lpstr>Harvard Alumni Health Study</vt:lpstr>
      <vt:lpstr>Paffenbarger et al. (1986)</vt:lpstr>
      <vt:lpstr>Fitness and All Cause Mortality </vt:lpstr>
      <vt:lpstr>Blair et al. (1989)</vt:lpstr>
      <vt:lpstr>Fitness Compared to Other Risk Factors</vt:lpstr>
      <vt:lpstr>Physical Activity/Fitness and All Cause Mortality </vt:lpstr>
      <vt:lpstr>Change in UK age profile from 1901 - 2010</vt:lpstr>
      <vt:lpstr>References</vt:lpstr>
    </vt:vector>
  </TitlesOfParts>
  <Company>Aberystwyth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Pugh</dc:creator>
  <cp:lastModifiedBy>Rhys Thatcher [ryt]</cp:lastModifiedBy>
  <cp:revision>16</cp:revision>
  <dcterms:created xsi:type="dcterms:W3CDTF">2017-03-06T15:50:31Z</dcterms:created>
  <dcterms:modified xsi:type="dcterms:W3CDTF">2020-04-30T09:49:45Z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0x010100EC76FAACF53513459D0C97BA0184BBFA</vt:lpwstr>
  </property>
</Properties>
</file>