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301" r:id="rId2"/>
    <p:sldId id="580" r:id="rId3"/>
    <p:sldId id="578" r:id="rId4"/>
    <p:sldId id="257" r:id="rId5"/>
    <p:sldId id="563" r:id="rId6"/>
    <p:sldId id="562" r:id="rId7"/>
    <p:sldId id="553" r:id="rId8"/>
    <p:sldId id="554" r:id="rId9"/>
    <p:sldId id="261" r:id="rId10"/>
    <p:sldId id="259" r:id="rId11"/>
    <p:sldId id="564" r:id="rId12"/>
    <p:sldId id="559" r:id="rId13"/>
    <p:sldId id="263" r:id="rId14"/>
    <p:sldId id="268" r:id="rId15"/>
    <p:sldId id="341" r:id="rId16"/>
    <p:sldId id="266" r:id="rId17"/>
    <p:sldId id="557" r:id="rId18"/>
    <p:sldId id="556" r:id="rId19"/>
    <p:sldId id="558" r:id="rId20"/>
    <p:sldId id="269" r:id="rId21"/>
    <p:sldId id="579" r:id="rId22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02">
          <p15:clr>
            <a:srgbClr val="A4A3A4"/>
          </p15:clr>
        </p15:guide>
        <p15:guide id="2" pos="1270">
          <p15:clr>
            <a:srgbClr val="A4A3A4"/>
          </p15:clr>
        </p15:guide>
        <p15:guide id="3" orient="horz" pos="3521">
          <p15:clr>
            <a:srgbClr val="A4A3A4"/>
          </p15:clr>
        </p15:guide>
        <p15:guide id="4" pos="612">
          <p15:clr>
            <a:srgbClr val="A4A3A4"/>
          </p15:clr>
        </p15:guide>
        <p15:guide id="5" orient="horz" pos="1003">
          <p15:clr>
            <a:srgbClr val="A4A3A4"/>
          </p15:clr>
        </p15:guide>
        <p15:guide id="6" orient="horz" pos="152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/>
    <p:restoredTop sz="93688" autoAdjust="0"/>
  </p:normalViewPr>
  <p:slideViewPr>
    <p:cSldViewPr snapToGrid="0">
      <p:cViewPr varScale="1">
        <p:scale>
          <a:sx n="110" d="100"/>
          <a:sy n="110" d="100"/>
        </p:scale>
        <p:origin x="176" y="1688"/>
      </p:cViewPr>
      <p:guideLst>
        <p:guide orient="horz" pos="1502"/>
        <p:guide pos="1270"/>
        <p:guide orient="horz" pos="3521"/>
        <p:guide pos="612"/>
        <p:guide orient="horz" pos="1003"/>
        <p:guide orient="horz" pos="1525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1696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335887B-D538-DC45-B0EC-B15C8E9206B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6EF7E0-543F-CF47-8248-4AB864576C4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FCCBC48F-40C7-0D4D-9C44-28C6412891F0}" type="datetimeFigureOut">
              <a:rPr lang="en-US"/>
              <a:pPr>
                <a:defRPr/>
              </a:pPr>
              <a:t>2/28/20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7C26BF86-4FEA-6948-AB37-B2029BE5E06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12BA5142-2274-8247-9828-004B095264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US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D8CE03-593B-E04C-BCB8-AD3C3CB8CCC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E2365F-BFDA-1F45-AC1C-95D2C51907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CA4A3C5D-4254-A646-AE78-CFE2ACBC984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>
            <a:extLst>
              <a:ext uri="{FF2B5EF4-FFF2-40B4-BE49-F238E27FC236}">
                <a16:creationId xmlns:a16="http://schemas.microsoft.com/office/drawing/2014/main" id="{AF671583-C48C-C244-AD35-4A67CB156EF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Notes Placeholder 2">
            <a:extLst>
              <a:ext uri="{FF2B5EF4-FFF2-40B4-BE49-F238E27FC236}">
                <a16:creationId xmlns:a16="http://schemas.microsoft.com/office/drawing/2014/main" id="{222B8329-6AB8-CE49-841A-4AC1EAE285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b="1"/>
              <a:t>Title page</a:t>
            </a:r>
          </a:p>
        </p:txBody>
      </p:sp>
      <p:sp>
        <p:nvSpPr>
          <p:cNvPr id="17411" name="Slide Number Placeholder 3">
            <a:extLst>
              <a:ext uri="{FF2B5EF4-FFF2-40B4-BE49-F238E27FC236}">
                <a16:creationId xmlns:a16="http://schemas.microsoft.com/office/drawing/2014/main" id="{9066A109-2086-AE46-8B71-9636EED3D8C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D3AF1640-4701-4642-84B6-A94DDA747F3F}" type="slidenum">
              <a:rPr lang="en-US" altLang="en-US"/>
              <a:pPr/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>
            <a:extLst>
              <a:ext uri="{FF2B5EF4-FFF2-40B4-BE49-F238E27FC236}">
                <a16:creationId xmlns:a16="http://schemas.microsoft.com/office/drawing/2014/main" id="{E3B5741F-44D6-B345-B7E8-477331E8F0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6" name="Notes Placeholder 2">
            <a:extLst>
              <a:ext uri="{FF2B5EF4-FFF2-40B4-BE49-F238E27FC236}">
                <a16:creationId xmlns:a16="http://schemas.microsoft.com/office/drawing/2014/main" id="{A72C90C9-3971-4749-B547-D87FA69498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b="1"/>
              <a:t>Bullet point list (animated)</a:t>
            </a:r>
          </a:p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6627" name="Slide Number Placeholder 3">
            <a:extLst>
              <a:ext uri="{FF2B5EF4-FFF2-40B4-BE49-F238E27FC236}">
                <a16:creationId xmlns:a16="http://schemas.microsoft.com/office/drawing/2014/main" id="{AA43C3A7-5E4F-9B42-97AC-52DF7C29B9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EAB56F73-E459-7C46-ABC7-85008294C69F}" type="slidenum">
              <a:rPr lang="en-US" altLang="en-US"/>
              <a:pPr/>
              <a:t>15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Slide Image Placeholder 1">
            <a:extLst>
              <a:ext uri="{FF2B5EF4-FFF2-40B4-BE49-F238E27FC236}">
                <a16:creationId xmlns:a16="http://schemas.microsoft.com/office/drawing/2014/main" id="{574859F1-3DD6-794F-97FF-EF4B16EEA8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4" name="Notes Placeholder 2">
            <a:extLst>
              <a:ext uri="{FF2B5EF4-FFF2-40B4-BE49-F238E27FC236}">
                <a16:creationId xmlns:a16="http://schemas.microsoft.com/office/drawing/2014/main" id="{221B8518-382A-454F-9AC4-AE31E62F84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b="1"/>
              <a:t>Title page</a:t>
            </a:r>
          </a:p>
        </p:txBody>
      </p:sp>
      <p:sp>
        <p:nvSpPr>
          <p:cNvPr id="64515" name="Slide Number Placeholder 3">
            <a:extLst>
              <a:ext uri="{FF2B5EF4-FFF2-40B4-BE49-F238E27FC236}">
                <a16:creationId xmlns:a16="http://schemas.microsoft.com/office/drawing/2014/main" id="{6A287C4F-55DF-4F4C-B9F2-07C2FB88FE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47604F9F-613B-C048-B6C5-EBAC6B331496}" type="slidenum">
              <a:rPr lang="en-US" altLang="en-US" smtClean="0"/>
              <a:pPr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49729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5BDF0B-9E27-1846-9C90-9F3289E16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A2E332-974A-B149-901B-9D6FB106362F}" type="datetimeFigureOut">
              <a:rPr lang="en-US"/>
              <a:pPr>
                <a:defRPr/>
              </a:pPr>
              <a:t>2/28/20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00CD21-18DB-8444-B10A-F058D4F8B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5E7CDE-E50E-B24F-8F8A-E85BCA81B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B97C8C-C390-A24B-B92C-99BBD24AAD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1927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03A333-D3D2-1B42-8CCE-13604B499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348298-EB31-2D4E-891C-9F2E88ACA34E}" type="datetimeFigureOut">
              <a:rPr lang="en-US"/>
              <a:pPr>
                <a:defRPr/>
              </a:pPr>
              <a:t>2/28/20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7B08B3-D612-1245-A1CB-DBD9D129B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68F08-0F07-BE42-BFEF-05FAFA154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DA0A8F-E849-824D-95B8-35F729D21B4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2243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DF59F2-3925-6C40-8C28-E1FA68D0B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847C78-FA6D-DE44-8790-C6A4BB62B6BD}" type="datetimeFigureOut">
              <a:rPr lang="en-US"/>
              <a:pPr>
                <a:defRPr/>
              </a:pPr>
              <a:t>2/28/20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B25BEE-B0D1-544C-B45F-B418A3C64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8BD01C-4BCF-9945-A188-3DB07C2CD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4458CF-501C-B140-A3E5-6836AB3E66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5162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2495B6-202A-1F43-B433-01FC39201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DE3099-11DE-8E44-AB48-E0D61F22626E}" type="datetimeFigureOut">
              <a:rPr lang="en-US"/>
              <a:pPr>
                <a:defRPr/>
              </a:pPr>
              <a:t>2/28/20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62F487-EA53-4046-8720-60D72811B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465D23-3B2B-8B48-A6D3-E1DDD4D99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1FA94-AFFB-BE49-AE86-37668325B3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4724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B35286-D090-0448-B741-34E5974A55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724516-EF1C-A944-BF66-36C2E7C8BE74}" type="datetimeFigureOut">
              <a:rPr lang="en-US"/>
              <a:pPr>
                <a:defRPr/>
              </a:pPr>
              <a:t>2/28/20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482C15-3F36-474E-93AA-F58BCDB7F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8AD5DD-2737-B04D-9F82-04C2CBF51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E3526E-8251-9E4F-84C7-8EF898892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8925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96CDF6A-8041-A14A-9C7E-E6C89B6CC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9E772D-C4FB-8549-A7B7-69D3E65C40DD}" type="datetimeFigureOut">
              <a:rPr lang="en-US"/>
              <a:pPr>
                <a:defRPr/>
              </a:pPr>
              <a:t>2/28/20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24C80CE-6E6C-874D-9426-43153D7BE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CD1454D-F764-014B-849D-EBFCA7AB0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B579A3-7A7D-2D4B-B97F-45743FCC120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1857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982726D-6F50-6542-BB1E-F9FA3BEDA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D091A8-37AB-1445-B6F2-81A87CA5B93C}" type="datetimeFigureOut">
              <a:rPr lang="en-US"/>
              <a:pPr>
                <a:defRPr/>
              </a:pPr>
              <a:t>2/28/20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8D075E8-310B-844D-98BD-5C2F6761D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51A8D6B-19E8-4D44-BAFC-DFBD6769C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B1815E-FEB9-4A4D-AEBC-05057C75D4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7363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8577F9F-7BAD-464D-BA20-C7130BFA2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87D1F-AF15-F34F-84B9-7BC9F0FBE2BC}" type="datetimeFigureOut">
              <a:rPr lang="en-US"/>
              <a:pPr>
                <a:defRPr/>
              </a:pPr>
              <a:t>2/28/20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AB4EC4C-EC10-F747-BD10-461045E48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1B10A72-AA24-174A-B512-9D167B93E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1C638A-CB1F-834B-9B91-38E1D2FF47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1999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66980B4C-C044-3E41-8B82-558F127EC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B1AA35-23A1-5A49-AE5E-58DA03ADC632}" type="datetimeFigureOut">
              <a:rPr lang="en-US"/>
              <a:pPr>
                <a:defRPr/>
              </a:pPr>
              <a:t>2/28/20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1811CDF-110B-A54B-BFF7-62C9A0BB9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F219593-3507-4A47-B421-595B2749D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6C2CBC-3FA4-AF43-B769-00175AEE9DE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1883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79684AB-4602-2B4B-A343-D36073357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E80AD2-563B-8841-9475-54D8D51E2335}" type="datetimeFigureOut">
              <a:rPr lang="en-US"/>
              <a:pPr>
                <a:defRPr/>
              </a:pPr>
              <a:t>2/28/20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6551291-DB12-6C47-8C99-6E1C332F9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005F7F4-F88E-3848-90AA-876ABC053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F4A061-CE1A-D648-B213-3E9EA710D1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1571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GB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36053A3-2E63-3847-84B3-20BCA533D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F1B492-7894-0642-B069-B530279E7307}" type="datetimeFigureOut">
              <a:rPr lang="en-US"/>
              <a:pPr>
                <a:defRPr/>
              </a:pPr>
              <a:t>2/28/20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1C5EF6D-1DC4-B24C-9A07-2D5C82654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BF599C3-57B3-E34C-8419-FCAA09B42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A341E6-2CB3-264B-BB34-00155182A3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3917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3E98E76B-65A9-4C49-B2D2-C235A5CF6D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  <a:endParaRPr lang="en-US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CC165EFC-00A9-C94D-BFE2-B65097D73D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  <a:endParaRPr lang="en-US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4999CE-0D9B-E24E-9F60-3F1BCCD82A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2F6D390-EA45-4247-A687-EA54B855AAA8}" type="datetimeFigureOut">
              <a:rPr lang="en-US"/>
              <a:pPr>
                <a:defRPr/>
              </a:pPr>
              <a:t>2/28/20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199DA-973C-7841-8FBD-263ACFEA96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E344DC-7C9E-F541-9979-09EF6603B5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A01A6337-EA42-1F47-8F67-69B5D9E5E1B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ihh@aber.ac.uk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ickstarter.com/projects/alpinelabs/pulse-your-camera-upgraded?ref=category_popular" TargetMode="External"/><Relationship Id="rId2" Type="http://schemas.openxmlformats.org/officeDocument/2006/relationships/hyperlink" Target="http://en.wikipedia.org/wiki/Growth%E2%80%93share_matrix#mediaviewer/File:Folio_Plot_BCG_Matrix_Example.pn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tiff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hbr.org/2011/04/why-most-product-launches-fail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www.shop.bt.com/other-pages/landing-pages/bt-products/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hyperlink" Target="http://static.guim.co.uk/sys-images/Technology/Pix/pictures/2011/4/28/1304010347657/Amstrad-emailer-002.jpg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>
            <a:extLst>
              <a:ext uri="{FF2B5EF4-FFF2-40B4-BE49-F238E27FC236}">
                <a16:creationId xmlns:a16="http://schemas.microsoft.com/office/drawing/2014/main" id="{DB879666-6A8D-8645-BE74-977E210F97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038225"/>
            <a:ext cx="8229600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New Product Introduction: 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Part one </a:t>
            </a:r>
            <a:r>
              <a:rPr lang="en-US" altLang="en-US" sz="4800" b="1" dirty="0">
                <a:ea typeface="ＭＳ Ｐゴシック" panose="020B0600070205080204" pitchFamily="34" charset="-128"/>
              </a:rPr>
              <a:t>Overview</a:t>
            </a:r>
            <a:endParaRPr lang="en-US" altLang="en-US" b="1" dirty="0">
              <a:ea typeface="ＭＳ Ｐゴシック" panose="020B0600070205080204" pitchFamily="34" charset="-128"/>
            </a:endParaRPr>
          </a:p>
        </p:txBody>
      </p:sp>
      <p:sp>
        <p:nvSpPr>
          <p:cNvPr id="16386" name="Content Placeholder 2">
            <a:extLst>
              <a:ext uri="{FF2B5EF4-FFF2-40B4-BE49-F238E27FC236}">
                <a16:creationId xmlns:a16="http://schemas.microsoft.com/office/drawing/2014/main" id="{521CC870-A643-3F42-89F9-5129AA9F560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2995613"/>
            <a:ext cx="8229600" cy="3152775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Content to support </a:t>
            </a:r>
            <a:r>
              <a:rPr lang="en-US" altLang="en-US" b="1" dirty="0">
                <a:ea typeface="ＭＳ Ｐゴシック" panose="020B0600070205080204" pitchFamily="34" charset="-128"/>
              </a:rPr>
              <a:t>Level 3 Business Specifications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  <a:p>
            <a:r>
              <a:rPr lang="en-US" altLang="en-US" dirty="0">
                <a:ea typeface="ＭＳ Ｐゴシック" panose="020B0600070205080204" pitchFamily="34" charset="-128"/>
              </a:rPr>
              <a:t>Dr Ian Harris – </a:t>
            </a:r>
            <a:r>
              <a:rPr lang="en-US" altLang="en-US" dirty="0">
                <a:ea typeface="ＭＳ Ｐゴシック" panose="020B0600070205080204" pitchFamily="34" charset="-128"/>
                <a:hlinkClick r:id="rId3"/>
              </a:rPr>
              <a:t>ihh@aber.ac.uk</a:t>
            </a:r>
            <a:r>
              <a:rPr lang="en-US" altLang="en-US" dirty="0">
                <a:ea typeface="ＭＳ Ｐゴシック" panose="020B0600070205080204" pitchFamily="34" charset="-128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598CBA-0AEB-B543-9632-A1BC2D9520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1C30A252-5FD2-EA4A-BC4E-DFD04DDB95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657138"/>
            <a:ext cx="8229600" cy="1143000"/>
          </a:xfrm>
        </p:spPr>
        <p:txBody>
          <a:bodyPr/>
          <a:lstStyle/>
          <a:p>
            <a:r>
              <a:rPr lang="en-GB" altLang="en-US" dirty="0">
                <a:ea typeface="ＭＳ Ｐゴシック" panose="020B0600070205080204" pitchFamily="34" charset="-128"/>
              </a:rPr>
              <a:t>New Product Introductions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BC905C-34E2-5F4C-A61F-A58DE76C63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57399"/>
            <a:ext cx="8229600" cy="4525963"/>
          </a:xfrm>
        </p:spPr>
        <p:txBody>
          <a:bodyPr>
            <a:normAutofit fontScale="92500"/>
          </a:bodyPr>
          <a:lstStyle/>
          <a:p>
            <a:pPr>
              <a:defRPr/>
            </a:pPr>
            <a:r>
              <a:rPr lang="en-GB" dirty="0"/>
              <a:t>Corporations introduce new products regularly</a:t>
            </a:r>
          </a:p>
          <a:p>
            <a:pPr>
              <a:defRPr/>
            </a:pPr>
            <a:r>
              <a:rPr lang="en-GB" dirty="0"/>
              <a:t>Typically, these New Product Introductions (NPI’s) follow a very structured development</a:t>
            </a:r>
          </a:p>
          <a:p>
            <a:pPr>
              <a:defRPr/>
            </a:pPr>
            <a:r>
              <a:rPr lang="en-GB" dirty="0"/>
              <a:t>Products that make “</a:t>
            </a:r>
            <a:r>
              <a:rPr lang="en-GB" dirty="0">
                <a:hlinkClick r:id="rId2"/>
              </a:rPr>
              <a:t>cash cow</a:t>
            </a:r>
            <a:r>
              <a:rPr lang="en-GB" dirty="0"/>
              <a:t>” status fund the development of NPI’s</a:t>
            </a:r>
          </a:p>
          <a:p>
            <a:pPr lvl="1">
              <a:defRPr/>
            </a:pPr>
            <a:r>
              <a:rPr lang="en-GB" dirty="0"/>
              <a:t>Or in technology rich environments this is achieved through direct investment (Angels/Corporate Financers)</a:t>
            </a:r>
          </a:p>
          <a:p>
            <a:pPr lvl="1">
              <a:defRPr/>
            </a:pPr>
            <a:r>
              <a:rPr lang="en-GB" dirty="0"/>
              <a:t>Or, perhaps now, </a:t>
            </a:r>
            <a:r>
              <a:rPr lang="en-GB" dirty="0">
                <a:hlinkClick r:id="rId3"/>
              </a:rPr>
              <a:t>Kickstarter </a:t>
            </a:r>
            <a:r>
              <a:rPr lang="en-GB" dirty="0"/>
              <a:t>and the like</a:t>
            </a:r>
            <a:r>
              <a:rPr lang="en-US" dirty="0"/>
              <a:t>…</a:t>
            </a:r>
            <a:endParaRPr lang="en-GB" dirty="0"/>
          </a:p>
        </p:txBody>
      </p:sp>
      <p:pic>
        <p:nvPicPr>
          <p:cNvPr id="33795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E3EEC682-CF0A-1944-A6A6-E8630A8C3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2049" r="5312" b="54385"/>
          <a:stretch>
            <a:fillRect/>
          </a:stretch>
        </p:blipFill>
        <p:spPr bwMode="auto">
          <a:xfrm>
            <a:off x="6818313" y="7893050"/>
            <a:ext cx="4411662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7">
            <a:extLst>
              <a:ext uri="{FF2B5EF4-FFF2-40B4-BE49-F238E27FC236}">
                <a16:creationId xmlns:a16="http://schemas.microsoft.com/office/drawing/2014/main" id="{EC5AB4FB-292D-314B-8AC6-F03AD1307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8988" y="7351713"/>
            <a:ext cx="8128001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1E41720E-7D52-1F4F-8812-352FAC193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90" t="66199" r="3656" b="18596"/>
          <a:stretch>
            <a:fillRect/>
          </a:stretch>
        </p:blipFill>
        <p:spPr bwMode="auto">
          <a:xfrm>
            <a:off x="-1011238" y="-3871913"/>
            <a:ext cx="4718051" cy="253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68 -0.01227 L 0.33263 1.0037 " pathEditMode="relative" ptsTypes="AA">
                                      <p:cBhvr>
                                        <p:cTn id="20" dur="20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19 0.01435 L -0.50886 -0.76435 " pathEditMode="relative" ptsTypes="AA">
                                      <p:cBhvr>
                                        <p:cTn id="29" dur="2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37 0.06366 L 0.26667 -0.81365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93" y="-4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BBD6F-DC24-7945-8D40-813717EEA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90862"/>
            <a:ext cx="8229600" cy="685801"/>
          </a:xfrm>
        </p:spPr>
        <p:txBody>
          <a:bodyPr/>
          <a:lstStyle/>
          <a:p>
            <a:r>
              <a:rPr lang="en-US" dirty="0"/>
              <a:t>Product Line/Product Mix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96E040-DF47-364D-91CE-EEAABE48CF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04999"/>
            <a:ext cx="8229600" cy="4525963"/>
          </a:xfrm>
        </p:spPr>
        <p:txBody>
          <a:bodyPr/>
          <a:lstStyle/>
          <a:p>
            <a:r>
              <a:rPr lang="en-US" sz="2800" dirty="0"/>
              <a:t>A typical way established brands introduce new products to market</a:t>
            </a:r>
          </a:p>
          <a:p>
            <a:pPr lvl="1"/>
            <a:r>
              <a:rPr lang="en-US" sz="2400" dirty="0"/>
              <a:t>Product Line</a:t>
            </a:r>
          </a:p>
          <a:p>
            <a:pPr lvl="2"/>
            <a:r>
              <a:rPr lang="en-US" sz="2000" dirty="0"/>
              <a:t>Aims to increase market-share by extending a range of established products</a:t>
            </a:r>
          </a:p>
          <a:p>
            <a:pPr lvl="2"/>
            <a:r>
              <a:rPr lang="en-US" sz="2000" dirty="0"/>
              <a:t>Only if research shows potential to capture further market without cannibalising existing market share</a:t>
            </a:r>
          </a:p>
          <a:p>
            <a:pPr lvl="1"/>
            <a:r>
              <a:rPr lang="en-US" sz="2400" dirty="0"/>
              <a:t>Product Mix</a:t>
            </a:r>
          </a:p>
          <a:p>
            <a:pPr lvl="2"/>
            <a:r>
              <a:rPr lang="en-US" sz="2000" dirty="0"/>
              <a:t>Diversification by the company into new/existing markets with different offers</a:t>
            </a:r>
          </a:p>
          <a:p>
            <a:pPr lvl="3"/>
            <a:r>
              <a:rPr lang="en-US" sz="1600" dirty="0"/>
              <a:t>Colgate make Toothpaste, Mouth wash, Toothbrushes etc.</a:t>
            </a:r>
          </a:p>
        </p:txBody>
      </p:sp>
    </p:spTree>
    <p:extLst>
      <p:ext uri="{BB962C8B-B14F-4D97-AF65-F5344CB8AC3E}">
        <p14:creationId xmlns:p14="http://schemas.microsoft.com/office/powerpoint/2010/main" val="34503486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>
            <a:extLst>
              <a:ext uri="{FF2B5EF4-FFF2-40B4-BE49-F238E27FC236}">
                <a16:creationId xmlns:a16="http://schemas.microsoft.com/office/drawing/2014/main" id="{49B89E73-2403-174D-B3BC-3EDE56EC67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675691"/>
            <a:ext cx="8229600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Academic perspective</a:t>
            </a:r>
          </a:p>
        </p:txBody>
      </p:sp>
      <p:sp>
        <p:nvSpPr>
          <p:cNvPr id="48130" name="Content Placeholder 2">
            <a:extLst>
              <a:ext uri="{FF2B5EF4-FFF2-40B4-BE49-F238E27FC236}">
                <a16:creationId xmlns:a16="http://schemas.microsoft.com/office/drawing/2014/main" id="{0C4339C4-4888-6D46-BA07-4FB872B78EB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709738"/>
            <a:ext cx="8229600" cy="4525962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There is considerable and easily accessible materials that support this topic. Below is an example from the Harvard Business Review, April 2011 edition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  <a:p>
            <a:r>
              <a:rPr lang="en-US" altLang="en-US" dirty="0">
                <a:ea typeface="ＭＳ Ｐゴシック" panose="020B0600070205080204" pitchFamily="34" charset="-128"/>
                <a:hlinkClick r:id="rId2"/>
              </a:rPr>
              <a:t>Why Most Product Launches Fail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Schneider, J. and Hall, J.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CDB8F-0DBE-184A-B34B-514F171D9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92138"/>
            <a:ext cx="8229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GB" dirty="0"/>
              <a:t>Launching “completely new products”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4ED6B9-CD79-494D-BC12-919652FC26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35138"/>
            <a:ext cx="6880225" cy="5006975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GB" dirty="0"/>
              <a:t>It’s not easy</a:t>
            </a:r>
          </a:p>
          <a:p>
            <a:pPr>
              <a:defRPr/>
            </a:pPr>
            <a:r>
              <a:rPr lang="en-GB" dirty="0"/>
              <a:t>Think about how long it’s taken for Apple to establish the Apple Watch (it’s currently at Series 5)</a:t>
            </a:r>
          </a:p>
          <a:p>
            <a:pPr>
              <a:defRPr/>
            </a:pPr>
            <a:r>
              <a:rPr lang="en-GB" dirty="0"/>
              <a:t>Completely innovative new products are fairly rare</a:t>
            </a:r>
          </a:p>
          <a:p>
            <a:pPr>
              <a:defRPr/>
            </a:pPr>
            <a:r>
              <a:rPr lang="en-GB" dirty="0"/>
              <a:t>No real reproducible basis for estimating “Market” insights</a:t>
            </a:r>
          </a:p>
          <a:p>
            <a:pPr lvl="1">
              <a:defRPr/>
            </a:pPr>
            <a:r>
              <a:rPr lang="en-GB" dirty="0"/>
              <a:t>Price/Benefits/Offer (think Segment, Target, Position (STP))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F35B54-F07D-5545-89E5-6A36F124C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6288" y="4684713"/>
            <a:ext cx="1858962" cy="185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5C18131E-569E-E547-BEB9-E12879752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0" y="7215188"/>
            <a:ext cx="5207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FE4EABB-FA02-B143-9FD1-0783DA755B44}"/>
              </a:ext>
            </a:extLst>
          </p:cNvPr>
          <p:cNvSpPr txBox="1">
            <a:spLocks/>
          </p:cNvSpPr>
          <p:nvPr/>
        </p:nvSpPr>
        <p:spPr bwMode="auto">
          <a:xfrm>
            <a:off x="0" y="-4954588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/>
              <a:t>In </a:t>
            </a:r>
            <a:r>
              <a:rPr lang="en-GB" altLang="en-US" i="1"/>
              <a:t>dynamic environments</a:t>
            </a:r>
            <a:r>
              <a:rPr lang="en-GB" altLang="en-US"/>
              <a:t>, these are some of the typical problems</a:t>
            </a:r>
          </a:p>
          <a:p>
            <a:pPr lvl="1"/>
            <a:r>
              <a:rPr lang="en-US" altLang="en-US"/>
              <a:t>T</a:t>
            </a:r>
            <a:r>
              <a:rPr lang="en-GB" altLang="en-US"/>
              <a:t>echnological uncertainty</a:t>
            </a:r>
          </a:p>
          <a:p>
            <a:pPr lvl="1"/>
            <a:r>
              <a:rPr lang="en-GB" altLang="en-US"/>
              <a:t>Market uncertainty</a:t>
            </a:r>
          </a:p>
          <a:p>
            <a:pPr lvl="1"/>
            <a:r>
              <a:rPr lang="en-GB" altLang="en-US"/>
              <a:t>Competitive volatility</a:t>
            </a:r>
          </a:p>
          <a:p>
            <a:pPr lvl="1"/>
            <a:r>
              <a:rPr lang="en-GB" altLang="en-US"/>
              <a:t>High investment costs</a:t>
            </a:r>
          </a:p>
          <a:p>
            <a:pPr lvl="1"/>
            <a:r>
              <a:rPr lang="en-US" altLang="en-US"/>
              <a:t>S</a:t>
            </a:r>
            <a:r>
              <a:rPr lang="en-GB" altLang="en-US"/>
              <a:t>hort product lifecycles</a:t>
            </a:r>
          </a:p>
          <a:p>
            <a:pPr lvl="1"/>
            <a:r>
              <a:rPr lang="en-GB" altLang="en-US"/>
              <a:t>Finding the funding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4792 L -0.20347 -1.05208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74" y="-5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95 -0.02338 L 0.05 0.96759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4" y="4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A7AED-822B-934A-954A-1AA8FB76B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36638"/>
            <a:ext cx="8229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GB" dirty="0"/>
              <a:t>Why don’t New Products constantly cannibalise the market..?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1B9A0E-DBEB-AC4F-B369-1C52E0154245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>
          <a:xfrm>
            <a:off x="295275" y="8228014"/>
            <a:ext cx="6907629" cy="3883024"/>
          </a:xfrm>
        </p:spPr>
        <p:txBody>
          <a:bodyPr rtlCol="0">
            <a:normAutofit fontScale="85000" lnSpcReduction="20000"/>
          </a:bodyPr>
          <a:lstStyle/>
          <a:p>
            <a:pPr marL="0" indent="0" defTabSz="914400" eaLnBrk="1" fontAlgn="auto" hangingPunct="1">
              <a:lnSpc>
                <a:spcPct val="80000"/>
              </a:lnSpc>
              <a:spcBef>
                <a:spcPct val="0"/>
              </a:spcBef>
              <a:spcAft>
                <a:spcPts val="2400"/>
              </a:spcAft>
              <a:buNone/>
              <a:defRPr/>
            </a:pPr>
            <a:r>
              <a:rPr lang="en-US" dirty="0">
                <a:solidFill>
                  <a:srgbClr val="000000"/>
                </a:solidFill>
                <a:ea typeface="+mn-ea"/>
                <a:cs typeface="+mn-cs"/>
              </a:rPr>
              <a:t>Fragmented markets</a:t>
            </a:r>
          </a:p>
          <a:p>
            <a:pPr marL="0" indent="0" defTabSz="914400" eaLnBrk="1" fontAlgn="auto" hangingPunct="1">
              <a:lnSpc>
                <a:spcPct val="80000"/>
              </a:lnSpc>
              <a:spcBef>
                <a:spcPct val="0"/>
              </a:spcBef>
              <a:spcAft>
                <a:spcPts val="2400"/>
              </a:spcAft>
              <a:buNone/>
              <a:defRPr/>
            </a:pPr>
            <a:r>
              <a:rPr lang="en-US" dirty="0">
                <a:solidFill>
                  <a:srgbClr val="000000"/>
                </a:solidFill>
                <a:ea typeface="+mn-ea"/>
                <a:cs typeface="+mn-cs"/>
              </a:rPr>
              <a:t> Social and governmental constraints</a:t>
            </a:r>
          </a:p>
          <a:p>
            <a:pPr marL="0" indent="0" defTabSz="914400" eaLnBrk="1" fontAlgn="auto" hangingPunct="1">
              <a:lnSpc>
                <a:spcPct val="80000"/>
              </a:lnSpc>
              <a:spcBef>
                <a:spcPct val="0"/>
              </a:spcBef>
              <a:spcAft>
                <a:spcPts val="2400"/>
              </a:spcAft>
              <a:buNone/>
              <a:defRPr/>
            </a:pPr>
            <a:r>
              <a:rPr lang="en-US" dirty="0">
                <a:solidFill>
                  <a:srgbClr val="000000"/>
                </a:solidFill>
                <a:ea typeface="+mn-ea"/>
                <a:cs typeface="+mn-cs"/>
              </a:rPr>
              <a:t> Cost of development</a:t>
            </a:r>
          </a:p>
          <a:p>
            <a:pPr marL="0" indent="0" defTabSz="914400" eaLnBrk="1" fontAlgn="auto" hangingPunct="1">
              <a:lnSpc>
                <a:spcPct val="80000"/>
              </a:lnSpc>
              <a:spcBef>
                <a:spcPct val="0"/>
              </a:spcBef>
              <a:spcAft>
                <a:spcPts val="2400"/>
              </a:spcAft>
              <a:buNone/>
              <a:defRPr/>
            </a:pPr>
            <a:r>
              <a:rPr lang="en-US" dirty="0">
                <a:solidFill>
                  <a:srgbClr val="000000"/>
                </a:solidFill>
                <a:ea typeface="+mn-ea"/>
                <a:cs typeface="+mn-cs"/>
              </a:rPr>
              <a:t> Capital shortages</a:t>
            </a:r>
          </a:p>
          <a:p>
            <a:pPr marL="0" indent="0" defTabSz="914400" eaLnBrk="1" fontAlgn="auto" hangingPunct="1">
              <a:lnSpc>
                <a:spcPct val="80000"/>
              </a:lnSpc>
              <a:spcBef>
                <a:spcPct val="0"/>
              </a:spcBef>
              <a:spcAft>
                <a:spcPts val="2400"/>
              </a:spcAft>
              <a:buNone/>
              <a:defRPr/>
            </a:pPr>
            <a:r>
              <a:rPr lang="en-US" dirty="0">
                <a:solidFill>
                  <a:srgbClr val="000000"/>
                </a:solidFill>
                <a:ea typeface="+mn-ea"/>
                <a:cs typeface="+mn-cs"/>
              </a:rPr>
              <a:t> Faster required development time</a:t>
            </a:r>
          </a:p>
          <a:p>
            <a:pPr marL="0" indent="0" defTabSz="914400" eaLnBrk="1" fontAlgn="auto" hangingPunct="1">
              <a:lnSpc>
                <a:spcPct val="80000"/>
              </a:lnSpc>
              <a:spcBef>
                <a:spcPct val="0"/>
              </a:spcBef>
              <a:spcAft>
                <a:spcPts val="2400"/>
              </a:spcAft>
              <a:buNone/>
              <a:defRPr/>
            </a:pPr>
            <a:r>
              <a:rPr lang="en-US" dirty="0">
                <a:solidFill>
                  <a:srgbClr val="000000"/>
                </a:solidFill>
                <a:ea typeface="+mn-ea"/>
                <a:cs typeface="+mn-cs"/>
              </a:rPr>
              <a:t> Shorter product life cycles</a:t>
            </a:r>
          </a:p>
          <a:p>
            <a:pPr marL="0" indent="0" defTabSz="914400" eaLnBrk="1" fontAlgn="auto" hangingPunct="1">
              <a:lnSpc>
                <a:spcPct val="80000"/>
              </a:lnSpc>
              <a:spcBef>
                <a:spcPct val="0"/>
              </a:spcBef>
              <a:spcAft>
                <a:spcPts val="2400"/>
              </a:spcAft>
              <a:buNone/>
              <a:defRPr/>
            </a:pPr>
            <a:r>
              <a:rPr lang="en-US" dirty="0">
                <a:solidFill>
                  <a:srgbClr val="000000"/>
                </a:solidFill>
              </a:rPr>
              <a:t> Shortage of ideas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CA895A4-D095-334A-AA21-7D910FD68C96}"/>
              </a:ext>
            </a:extLst>
          </p:cNvPr>
          <p:cNvGraphicFramePr>
            <a:graphicFrameLocks noGrp="1"/>
          </p:cNvGraphicFramePr>
          <p:nvPr/>
        </p:nvGraphicFramePr>
        <p:xfrm>
          <a:off x="295275" y="2732088"/>
          <a:ext cx="3838575" cy="23780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38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40251">
                <a:tc>
                  <a:txBody>
                    <a:bodyPr/>
                    <a:lstStyle/>
                    <a:p>
                      <a:r>
                        <a:rPr lang="en-US" sz="3600" dirty="0"/>
                        <a:t>Reason</a:t>
                      </a:r>
                    </a:p>
                  </a:txBody>
                  <a:tcPr marL="91458" marR="91458" marT="45732" marB="4573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251">
                <a:tc>
                  <a:txBody>
                    <a:bodyPr/>
                    <a:lstStyle/>
                    <a:p>
                      <a:r>
                        <a:rPr lang="en-US" sz="3600" dirty="0"/>
                        <a:t>Shortage of ideas…</a:t>
                      </a:r>
                    </a:p>
                  </a:txBody>
                  <a:tcPr marL="91458" marR="91458" marT="45732" marB="4573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322">
                <a:tc>
                  <a:txBody>
                    <a:bodyPr/>
                    <a:lstStyle/>
                    <a:p>
                      <a:r>
                        <a:rPr lang="en-US" sz="2400" dirty="0"/>
                        <a:t>(think of one or two)</a:t>
                      </a:r>
                    </a:p>
                  </a:txBody>
                  <a:tcPr marL="91458" marR="91458" marT="45732" marB="45732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251">
                <a:tc>
                  <a:txBody>
                    <a:bodyPr/>
                    <a:lstStyle/>
                    <a:p>
                      <a:endParaRPr lang="en-US" sz="3600" dirty="0"/>
                    </a:p>
                  </a:txBody>
                  <a:tcPr marL="91458" marR="91458" marT="45732" marB="45732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7709 -0.87709 " pathEditMode="relative" ptsTypes="AA">
                                      <p:cBhvr>
                                        <p:cTn id="14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7709 -0.87709 " pathEditMode="relative" ptsTypes="AA">
                                      <p:cBhvr>
                                        <p:cTn id="16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7709 -0.87709 " pathEditMode="relative" ptsTypes="AA">
                                      <p:cBhvr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7709 -0.87709 " pathEditMode="relative" ptsTypes="AA">
                                      <p:cBhvr>
                                        <p:cTn id="20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7709 -0.87709 " pathEditMode="relative" ptsTypes="AA">
                                      <p:cBhvr>
                                        <p:cTn id="22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7709 -0.87709 " pathEditMode="relative" ptsTypes="AA">
                                      <p:cBhvr>
                                        <p:cTn id="24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7709 -0.87709 " pathEditMode="relative" ptsTypes="AA">
                                      <p:cBhvr>
                                        <p:cTn id="26" dur="2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1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>
            <a:extLst>
              <a:ext uri="{FF2B5EF4-FFF2-40B4-BE49-F238E27FC236}">
                <a16:creationId xmlns:a16="http://schemas.microsoft.com/office/drawing/2014/main" id="{4AB0396A-D68F-664A-B5A4-2505A199D0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681038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altLang="en-US" sz="4300" b="1" dirty="0">
                <a:solidFill>
                  <a:srgbClr val="391E64"/>
                </a:solidFill>
                <a:latin typeface="HK Grotesk" pitchFamily="50" charset="0"/>
                <a:ea typeface="Plantin Std Light"/>
                <a:cs typeface="Plantin Std Light"/>
              </a:rPr>
              <a:t>Have you considered taking the…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7DF5914-3E01-0244-95C9-AC0C64EDA4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50" y="1727200"/>
            <a:ext cx="8699500" cy="4946316"/>
          </a:xfrm>
        </p:spPr>
        <p:txBody>
          <a:bodyPr/>
          <a:lstStyle/>
          <a:p>
            <a:pPr>
              <a:defRPr/>
            </a:pPr>
            <a:r>
              <a:rPr lang="en-US" sz="4000" i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Aberystwyth University Entrance Exam</a:t>
            </a:r>
          </a:p>
          <a:p>
            <a:pPr>
              <a:defRPr/>
            </a:pP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Successfully complete an exam (</a:t>
            </a:r>
            <a:r>
              <a:rPr lang="en-US" i="1" dirty="0">
                <a:solidFill>
                  <a:schemeClr val="tx2">
                    <a:lumMod val="25000"/>
                    <a:lumOff val="75000"/>
                  </a:schemeClr>
                </a:solidFill>
              </a:rPr>
              <a:t>there are multiple exam points in the year and you can take it in the subject/s you are best at</a:t>
            </a: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) and earn yourself an unconditional or reduced offer for Aberystwyth Business School (and some large financial awards)</a:t>
            </a:r>
          </a:p>
          <a:p>
            <a:pPr lvl="1">
              <a:defRPr/>
            </a:pP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More details here: </a:t>
            </a:r>
          </a:p>
          <a:p>
            <a:pPr lvl="2">
              <a:defRPr/>
            </a:pP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Voice search </a:t>
            </a:r>
            <a:r>
              <a:rPr lang="en-US" sz="28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Aber Uni Entrance Exam</a:t>
            </a:r>
            <a:endParaRPr lang="en-US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>
            <a:extLst>
              <a:ext uri="{FF2B5EF4-FFF2-40B4-BE49-F238E27FC236}">
                <a16:creationId xmlns:a16="http://schemas.microsoft.com/office/drawing/2014/main" id="{C49F465C-0BAA-2840-9C98-F4DA571551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646113"/>
            <a:ext cx="8229600" cy="1143000"/>
          </a:xfrm>
        </p:spPr>
        <p:txBody>
          <a:bodyPr/>
          <a:lstStyle/>
          <a:p>
            <a:r>
              <a:rPr lang="en-GB" altLang="en-US">
                <a:ea typeface="ＭＳ Ｐゴシック" panose="020B0600070205080204" pitchFamily="34" charset="-128"/>
              </a:rPr>
              <a:t>New Product Success</a:t>
            </a:r>
          </a:p>
        </p:txBody>
      </p:sp>
      <p:sp>
        <p:nvSpPr>
          <p:cNvPr id="23554" name="Content Placeholder 2">
            <a:extLst>
              <a:ext uri="{FF2B5EF4-FFF2-40B4-BE49-F238E27FC236}">
                <a16:creationId xmlns:a16="http://schemas.microsoft.com/office/drawing/2014/main" id="{94ACF638-379E-734F-ABD9-21FC7FD069B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789113"/>
            <a:ext cx="8229600" cy="4818062"/>
          </a:xfrm>
        </p:spPr>
        <p:txBody>
          <a:bodyPr/>
          <a:lstStyle/>
          <a:p>
            <a:r>
              <a:rPr lang="en-GB" altLang="en-US" dirty="0">
                <a:ea typeface="ＭＳ Ｐゴシック" panose="020B0600070205080204" pitchFamily="34" charset="-128"/>
              </a:rPr>
              <a:t>Incremental Innovation:</a:t>
            </a:r>
          </a:p>
          <a:p>
            <a:pPr lvl="1"/>
            <a:r>
              <a:rPr lang="en-GB" altLang="en-US" dirty="0">
                <a:ea typeface="ＭＳ Ｐゴシック" panose="020B0600070205080204" pitchFamily="34" charset="-128"/>
              </a:rPr>
              <a:t>Occurs where firms gradually improve the core benefits, or where they “port” the product/service to a new environmental need</a:t>
            </a:r>
          </a:p>
          <a:p>
            <a:pPr lvl="1"/>
            <a:r>
              <a:rPr lang="en-GB" altLang="en-US" dirty="0">
                <a:ea typeface="ＭＳ Ｐゴシック" panose="020B0600070205080204" pitchFamily="34" charset="-128"/>
              </a:rPr>
              <a:t>Beneficial because:</a:t>
            </a:r>
          </a:p>
          <a:p>
            <a:pPr lvl="2"/>
            <a:r>
              <a:rPr lang="en-GB" altLang="en-US" dirty="0">
                <a:ea typeface="ＭＳ Ｐゴシック" panose="020B0600070205080204" pitchFamily="34" charset="-128"/>
              </a:rPr>
              <a:t>Already have a good understanding of the market dynamics</a:t>
            </a:r>
          </a:p>
          <a:p>
            <a:pPr lvl="2"/>
            <a:r>
              <a:rPr lang="en-GB" altLang="en-US" dirty="0">
                <a:ea typeface="ＭＳ Ｐゴシック" panose="020B0600070205080204" pitchFamily="34" charset="-128"/>
              </a:rPr>
              <a:t>Have an understanding of competitor response</a:t>
            </a:r>
          </a:p>
          <a:p>
            <a:pPr lvl="2"/>
            <a:r>
              <a:rPr lang="en-GB" altLang="en-US" dirty="0">
                <a:ea typeface="ＭＳ Ｐゴシック" panose="020B0600070205080204" pitchFamily="34" charset="-128"/>
              </a:rPr>
              <a:t>Consumer insights should be available (primary data)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>
            <a:extLst>
              <a:ext uri="{FF2B5EF4-FFF2-40B4-BE49-F238E27FC236}">
                <a16:creationId xmlns:a16="http://schemas.microsoft.com/office/drawing/2014/main" id="{998250FA-FE08-A543-9C48-35BE3A2CBE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Red Ocean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3DA741-5385-AA43-959A-2F48D4D142A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Some corporations have significant cash reserves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typically used these to dominate existing markets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They can introduce “New Products” that are better than established and win by leveraging overarching brand awareness and recognition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Ultimately, they have “more financial reserves”  (deeper pockets)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FA4355A-7F21-3744-B22C-1F79CA2A7A1C}"/>
              </a:ext>
            </a:extLst>
          </p:cNvPr>
          <p:cNvSpPr txBox="1">
            <a:spLocks/>
          </p:cNvSpPr>
          <p:nvPr/>
        </p:nvSpPr>
        <p:spPr bwMode="auto">
          <a:xfrm>
            <a:off x="457200" y="7292975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dirty="0"/>
              <a:t>To “head-on” compete often competitors will create disruptive innovations that are cheaper to produce but offer the same core benefits</a:t>
            </a:r>
          </a:p>
          <a:p>
            <a:pPr lvl="1"/>
            <a:r>
              <a:rPr lang="en-GB" altLang="en-US" dirty="0">
                <a:hlinkClick r:id="rId2"/>
              </a:rPr>
              <a:t>Mobile Internet vs. Fixed Line Internet (5G)</a:t>
            </a:r>
            <a:endParaRPr lang="en-GB" altLang="en-US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GB" altLang="en-US" dirty="0"/>
              <a:t>Tablets vs. Laptop/Notebook Computers</a:t>
            </a:r>
          </a:p>
          <a:p>
            <a:r>
              <a:rPr lang="en-GB" altLang="en-US" dirty="0"/>
              <a:t>Often a unique, superior product will win a category; other times better marketing/better environments may be sufficient</a:t>
            </a:r>
          </a:p>
          <a:p>
            <a:endParaRPr lang="en-US" altLang="en-US" dirty="0"/>
          </a:p>
        </p:txBody>
      </p:sp>
      <p:pic>
        <p:nvPicPr>
          <p:cNvPr id="7" name="Picture 6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1AD66FCB-8973-A947-8DBE-0C975CD0FE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42" y="-4148833"/>
            <a:ext cx="3830868" cy="3563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6 -0.02454 L 0.48003 1.01412 " pathEditMode="relative" ptsTypes="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96296E-6 L 0 -0.82848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>
            <a:extLst>
              <a:ext uri="{FF2B5EF4-FFF2-40B4-BE49-F238E27FC236}">
                <a16:creationId xmlns:a16="http://schemas.microsoft.com/office/drawing/2014/main" id="{71039AEB-7085-F447-9DB4-5EE38D5849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636588"/>
            <a:ext cx="82296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Blue Ocean Strategy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6F9D3B-E579-6D48-9EAC-D7003455401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874838"/>
            <a:ext cx="8229600" cy="4525962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Chan Kim, W. and Mauborgne, R. (2004)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  <a:p>
            <a:r>
              <a:rPr lang="en-US" altLang="en-US" dirty="0">
                <a:ea typeface="ＭＳ Ｐゴシック" panose="020B0600070205080204" pitchFamily="34" charset="-128"/>
              </a:rPr>
              <a:t>Provided a set of tools that allows organisations to ”systematically create and capture “blue oceans”: </a:t>
            </a:r>
            <a:r>
              <a:rPr lang="en-US" altLang="en-US" sz="3600" b="1" dirty="0">
                <a:ea typeface="ＭＳ Ｐゴシック" panose="020B0600070205080204" pitchFamily="34" charset="-128"/>
              </a:rPr>
              <a:t>unexplored new market areas</a:t>
            </a:r>
            <a:r>
              <a:rPr lang="en-US" altLang="en-US" dirty="0">
                <a:ea typeface="ＭＳ Ｐゴシック" panose="020B0600070205080204" pitchFamily="34" charset="-128"/>
              </a:rPr>
              <a:t>”.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  <a:p>
            <a:r>
              <a:rPr lang="en-US" altLang="en-US" dirty="0">
                <a:ea typeface="ＭＳ Ｐゴシック" panose="020B0600070205080204" pitchFamily="34" charset="-128"/>
              </a:rPr>
              <a:t>The Nintendo Wii is an example of Blue Ocean Thinking (and to a lesser extent the Switch)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122A434-6913-DB47-AC20-536EE45C4A9F}"/>
              </a:ext>
            </a:extLst>
          </p:cNvPr>
          <p:cNvSpPr txBox="1">
            <a:spLocks/>
          </p:cNvSpPr>
          <p:nvPr/>
        </p:nvSpPr>
        <p:spPr bwMode="auto">
          <a:xfrm>
            <a:off x="457200" y="70866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Instead of entering the computational speed (processing) arms race with Xbox and PlayStation, they changed the core target from “young people, predominantly male” to family members “young and old”</a:t>
            </a:r>
          </a:p>
          <a:p>
            <a:r>
              <a:rPr lang="en-US" altLang="en-US"/>
              <a:t>And the games supplied (where they make ALL of their money) from heavy graphics intensive immersive, hyper-real environments, to environments akin to 20 year old 16 bit games console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25 L 0 -0.75995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>
            <a:extLst>
              <a:ext uri="{FF2B5EF4-FFF2-40B4-BE49-F238E27FC236}">
                <a16:creationId xmlns:a16="http://schemas.microsoft.com/office/drawing/2014/main" id="{D021C848-D6C6-0747-BD66-8BB768D5A1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649705"/>
            <a:ext cx="8229600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Time to think…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EC651D-B6D4-6347-93BD-8CE5BC59863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1096963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Can you identify other examples of Blue Ocean Strategy..?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  <a:p>
            <a:endParaRPr lang="en-US" altLang="en-US" dirty="0">
              <a:ea typeface="ＭＳ Ｐゴシック" panose="020B0600070205080204" pitchFamily="34" charset="-128"/>
            </a:endParaRP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0E2B8FB-6D45-364D-A7F9-20431FDE932B}"/>
              </a:ext>
            </a:extLst>
          </p:cNvPr>
          <p:cNvSpPr txBox="1">
            <a:spLocks/>
          </p:cNvSpPr>
          <p:nvPr/>
        </p:nvSpPr>
        <p:spPr bwMode="auto">
          <a:xfrm>
            <a:off x="457200" y="7269163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Netflix and video/film distribution</a:t>
            </a:r>
          </a:p>
          <a:p>
            <a:pPr lvl="1">
              <a:defRPr/>
            </a:pPr>
            <a:r>
              <a:rPr lang="en-US" dirty="0"/>
              <a:t>1999 Introduces “Monthly Subscription Concept” for DVD’s delivered through the postal service</a:t>
            </a:r>
          </a:p>
          <a:p>
            <a:pPr lvl="1">
              <a:defRPr/>
            </a:pPr>
            <a:r>
              <a:rPr lang="en-US" dirty="0"/>
              <a:t>2003 Reaches 1 million subscribers</a:t>
            </a:r>
          </a:p>
          <a:p>
            <a:pPr lvl="1">
              <a:defRPr/>
            </a:pPr>
            <a:r>
              <a:rPr lang="en-US" dirty="0"/>
              <a:t>2007 Delivers 1 billion DVD’s</a:t>
            </a:r>
          </a:p>
          <a:p>
            <a:pPr lvl="1">
              <a:defRPr/>
            </a:pPr>
            <a:r>
              <a:rPr lang="en-US" dirty="0"/>
              <a:t>2008 “instant streaming service” introduced</a:t>
            </a:r>
          </a:p>
          <a:p>
            <a:pPr lvl="1">
              <a:defRPr/>
            </a:pPr>
            <a:r>
              <a:rPr lang="en-US" dirty="0"/>
              <a:t>2013 becomes a content producer with the introduction of “House of Cards”</a:t>
            </a:r>
          </a:p>
          <a:p>
            <a:pPr marL="457200" lvl="1" indent="0">
              <a:buFont typeface="Arial" panose="020B0604020202020204" pitchFamily="34" charset="0"/>
              <a:buNone/>
              <a:defRPr/>
            </a:pPr>
            <a:r>
              <a:rPr lang="en-US" dirty="0"/>
              <a:t>…the rest is history – it is squarely a media production company now…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0 -0.8298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876905A-C17C-9546-AC1C-C104F3CC7C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New Product Introduction: Overview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9877BB3-5228-2B44-B010-E602F813E50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Dr Ian Harris</a:t>
            </a:r>
          </a:p>
          <a:p>
            <a:r>
              <a:rPr lang="en-US" dirty="0"/>
              <a:t>Degree Scheme Co-Ordinator: Marketing/Digital Marketing</a:t>
            </a:r>
          </a:p>
        </p:txBody>
      </p:sp>
    </p:spTree>
    <p:extLst>
      <p:ext uri="{BB962C8B-B14F-4D97-AF65-F5344CB8AC3E}">
        <p14:creationId xmlns:p14="http://schemas.microsoft.com/office/powerpoint/2010/main" val="29468542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893F89EC-07DD-BE41-A384-2C9EE6CD20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552450"/>
            <a:ext cx="8229600" cy="1143000"/>
          </a:xfrm>
        </p:spPr>
        <p:txBody>
          <a:bodyPr/>
          <a:lstStyle/>
          <a:p>
            <a:r>
              <a:rPr lang="en-GB" altLang="en-US">
                <a:solidFill>
                  <a:srgbClr val="000000"/>
                </a:solidFill>
                <a:ea typeface="ＭＳ Ｐゴシック" panose="020B0600070205080204" pitchFamily="34" charset="-128"/>
              </a:rPr>
              <a:t>Some causes of NPI Failure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7D298B-E643-D04C-9C30-1C490CEDBC9D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>
                <a:ea typeface="ＭＳ Ｐゴシック" panose="020B0600070205080204" pitchFamily="34" charset="-128"/>
              </a:rPr>
              <a:t>What do you think..?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973F5184-7EBA-8542-BE33-6E53DDCFED2E}"/>
              </a:ext>
            </a:extLst>
          </p:cNvPr>
          <p:cNvSpPr txBox="1">
            <a:spLocks/>
          </p:cNvSpPr>
          <p:nvPr/>
        </p:nvSpPr>
        <p:spPr>
          <a:xfrm>
            <a:off x="-6843713" y="2028825"/>
            <a:ext cx="6397625" cy="4365625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defTabSz="9144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rgbClr val="000000"/>
                </a:solidFill>
                <a:latin typeface="+mn-lt"/>
                <a:ea typeface="+mn-ea"/>
              </a:rPr>
              <a:t> Marketing </a:t>
            </a:r>
          </a:p>
          <a:p>
            <a:pPr marL="914400" lvl="1" indent="-457200" defTabSz="914400">
              <a:spcBef>
                <a:spcPct val="20000"/>
              </a:spcBef>
              <a:buFont typeface="Arial"/>
              <a:buChar char="•"/>
              <a:defRPr/>
            </a:pPr>
            <a:r>
              <a:rPr lang="en-US" sz="3200" dirty="0">
                <a:solidFill>
                  <a:srgbClr val="000000"/>
                </a:solidFill>
              </a:rPr>
              <a:t>Not sufficient to reach mass market</a:t>
            </a:r>
          </a:p>
          <a:p>
            <a:pPr marL="914400" lvl="1" indent="-457200" defTabSz="914400">
              <a:spcBef>
                <a:spcPct val="20000"/>
              </a:spcBef>
              <a:buFont typeface="Arial"/>
              <a:buChar char="•"/>
              <a:defRPr/>
            </a:pPr>
            <a:r>
              <a:rPr lang="en-US" sz="3200" dirty="0">
                <a:solidFill>
                  <a:srgbClr val="000000"/>
                </a:solidFill>
              </a:rPr>
              <a:t>No fundamental differentiation</a:t>
            </a:r>
          </a:p>
          <a:p>
            <a:pPr marL="914400" lvl="1" indent="-457200" defTabSz="914400">
              <a:spcBef>
                <a:spcPct val="20000"/>
              </a:spcBef>
              <a:buFont typeface="Arial"/>
              <a:buChar char="•"/>
              <a:defRPr/>
            </a:pPr>
            <a:r>
              <a:rPr lang="en-US" sz="3200" dirty="0">
                <a:solidFill>
                  <a:srgbClr val="000000"/>
                </a:solidFill>
              </a:rPr>
              <a:t>Not meeting customer needs</a:t>
            </a:r>
            <a:endParaRPr lang="en-US" sz="3200" dirty="0">
              <a:solidFill>
                <a:srgbClr val="000000"/>
              </a:solidFill>
              <a:latin typeface="+mn-lt"/>
              <a:ea typeface="+mn-ea"/>
            </a:endParaRPr>
          </a:p>
          <a:p>
            <a:pPr defTabSz="9144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rgbClr val="000000"/>
                </a:solidFill>
                <a:latin typeface="+mn-lt"/>
                <a:ea typeface="+mn-ea"/>
              </a:rPr>
              <a:t> Financial support</a:t>
            </a:r>
          </a:p>
          <a:p>
            <a:pPr marL="914400" lvl="1" indent="-457200" defTabSz="914400" eaLnBrk="1" fontAlgn="auto" hangingPunct="1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srgbClr val="000000"/>
                </a:solidFill>
                <a:latin typeface="+mn-lt"/>
                <a:ea typeface="+mn-ea"/>
              </a:rPr>
              <a:t>Company runs out of money</a:t>
            </a:r>
          </a:p>
          <a:p>
            <a:pPr marL="914400" lvl="1" indent="-457200" defTabSz="914400">
              <a:spcBef>
                <a:spcPct val="20000"/>
              </a:spcBef>
              <a:buFont typeface="Arial"/>
              <a:buChar char="•"/>
              <a:defRPr/>
            </a:pPr>
            <a:r>
              <a:rPr lang="en-US" sz="3200" dirty="0">
                <a:solidFill>
                  <a:srgbClr val="000000"/>
                </a:solidFill>
                <a:hlinkClick r:id="rId2"/>
              </a:rPr>
              <a:t>Insufficient ROI</a:t>
            </a:r>
            <a:endParaRPr lang="en-US" sz="3200" dirty="0">
              <a:solidFill>
                <a:srgbClr val="000000"/>
              </a:solidFill>
              <a:latin typeface="+mn-lt"/>
              <a:ea typeface="+mn-ea"/>
            </a:endParaRPr>
          </a:p>
          <a:p>
            <a:pPr defTabSz="9144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rgbClr val="000000"/>
                </a:solidFill>
                <a:latin typeface="+mn-lt"/>
                <a:ea typeface="+mn-ea"/>
              </a:rPr>
              <a:t> Timing</a:t>
            </a:r>
          </a:p>
          <a:p>
            <a:pPr marL="914400" lvl="1" indent="-457200" defTabSz="914400">
              <a:spcBef>
                <a:spcPct val="20000"/>
              </a:spcBef>
              <a:buFont typeface="Arial"/>
              <a:buChar char="•"/>
              <a:defRPr/>
            </a:pPr>
            <a:r>
              <a:rPr lang="en-US" sz="3200" dirty="0">
                <a:solidFill>
                  <a:srgbClr val="000000"/>
                </a:solidFill>
              </a:rPr>
              <a:t>Too late or too early (Nike Fuel Band)</a:t>
            </a:r>
            <a:endParaRPr lang="en-US" sz="3200" dirty="0">
              <a:solidFill>
                <a:srgbClr val="000000"/>
              </a:solidFill>
              <a:latin typeface="+mn-lt"/>
              <a:ea typeface="+mn-ea"/>
            </a:endParaRPr>
          </a:p>
          <a:p>
            <a:pPr defTabSz="9144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rgbClr val="000000"/>
                </a:solidFill>
                <a:latin typeface="+mn-lt"/>
                <a:ea typeface="+mn-ea"/>
              </a:rPr>
              <a:t> Technical issues</a:t>
            </a:r>
          </a:p>
          <a:p>
            <a:pPr marL="914400" lvl="1" indent="-457200" defTabSz="914400">
              <a:spcBef>
                <a:spcPct val="20000"/>
              </a:spcBef>
              <a:buFont typeface="Arial"/>
              <a:buChar char="•"/>
              <a:defRPr/>
            </a:pPr>
            <a:r>
              <a:rPr lang="en-US" sz="3200" dirty="0">
                <a:solidFill>
                  <a:srgbClr val="000000"/>
                </a:solidFill>
              </a:rPr>
              <a:t>Bad design/did not work</a:t>
            </a:r>
            <a:endParaRPr lang="en-US" sz="3200" dirty="0">
              <a:solidFill>
                <a:srgbClr val="000000"/>
              </a:solidFill>
              <a:latin typeface="+mn-lt"/>
              <a:ea typeface="+mn-ea"/>
            </a:endParaRPr>
          </a:p>
          <a:p>
            <a:pPr defTabSz="9144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3200" dirty="0">
              <a:solidFill>
                <a:srgbClr val="000000"/>
              </a:solidFill>
              <a:latin typeface="+mn-lt"/>
              <a:ea typeface="+mn-ea"/>
            </a:endParaRP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54A0CFFB-0050-CD4D-86A5-C67DD6F35A3A}"/>
              </a:ext>
            </a:extLst>
          </p:cNvPr>
          <p:cNvSpPr txBox="1">
            <a:spLocks/>
          </p:cNvSpPr>
          <p:nvPr/>
        </p:nvSpPr>
        <p:spPr>
          <a:xfrm>
            <a:off x="9590088" y="2089150"/>
            <a:ext cx="6334125" cy="4244975"/>
          </a:xfrm>
          <a:prstGeom prst="rect">
            <a:avLst/>
          </a:prstGeom>
        </p:spPr>
        <p:txBody>
          <a:bodyPr/>
          <a:lstStyle/>
          <a:p>
            <a:pPr marL="342900" indent="-342900" defTabSz="9144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000" dirty="0">
                <a:solidFill>
                  <a:srgbClr val="000000"/>
                </a:solidFill>
                <a:latin typeface="+mn-lt"/>
                <a:ea typeface="+mn-ea"/>
              </a:rPr>
              <a:t>Organisational issues</a:t>
            </a:r>
          </a:p>
          <a:p>
            <a:pPr marL="800100" lvl="1" indent="-342900" defTabSz="9144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000" dirty="0">
                <a:solidFill>
                  <a:srgbClr val="000000"/>
                </a:solidFill>
              </a:rPr>
              <a:t>Poor fit with culture</a:t>
            </a:r>
          </a:p>
          <a:p>
            <a:pPr marL="800100" lvl="1" indent="-342900" defTabSz="9144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000" dirty="0">
                <a:solidFill>
                  <a:srgbClr val="000000"/>
                </a:solidFill>
                <a:latin typeface="+mn-lt"/>
                <a:ea typeface="+mn-ea"/>
              </a:rPr>
              <a:t>Lack of organisational support</a:t>
            </a:r>
          </a:p>
          <a:p>
            <a:pPr marL="800100" lvl="1" indent="-342900" defTabSz="9144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000" dirty="0">
                <a:solidFill>
                  <a:srgbClr val="000000"/>
                </a:solidFill>
              </a:rPr>
              <a:t>No integrated Venture Team</a:t>
            </a:r>
            <a:endParaRPr lang="en-US" sz="3000" dirty="0">
              <a:solidFill>
                <a:srgbClr val="000000"/>
              </a:solidFill>
              <a:latin typeface="+mn-lt"/>
              <a:ea typeface="+mn-ea"/>
            </a:endParaRPr>
          </a:p>
          <a:p>
            <a:pPr marL="342900" indent="-342900" defTabSz="9144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000" dirty="0">
                <a:solidFill>
                  <a:srgbClr val="000000"/>
                </a:solidFill>
                <a:latin typeface="+mn-lt"/>
                <a:ea typeface="+mn-ea"/>
              </a:rPr>
              <a:t>Environmental failure</a:t>
            </a:r>
          </a:p>
          <a:p>
            <a:pPr marL="800100" lvl="1" indent="-342900" defTabSz="9144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000" dirty="0">
                <a:solidFill>
                  <a:srgbClr val="000000"/>
                </a:solidFill>
              </a:rPr>
              <a:t>Regulations</a:t>
            </a:r>
          </a:p>
          <a:p>
            <a:pPr marL="800100" lvl="1" indent="-342900" defTabSz="9144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000" dirty="0">
                <a:solidFill>
                  <a:srgbClr val="000000"/>
                </a:solidFill>
              </a:rPr>
              <a:t>Macro-economic</a:t>
            </a:r>
            <a:endParaRPr lang="en-US" sz="3000" dirty="0">
              <a:solidFill>
                <a:srgbClr val="000000"/>
              </a:solidFill>
              <a:latin typeface="+mn-lt"/>
              <a:ea typeface="+mn-ea"/>
            </a:endParaRPr>
          </a:p>
        </p:txBody>
      </p:sp>
      <p:pic>
        <p:nvPicPr>
          <p:cNvPr id="24581" name="Picture 1">
            <a:extLst>
              <a:ext uri="{FF2B5EF4-FFF2-40B4-BE49-F238E27FC236}">
                <a16:creationId xmlns:a16="http://schemas.microsoft.com/office/drawing/2014/main" id="{DB2BC423-9EA8-E740-9793-581F06DEA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025" y="5073650"/>
            <a:ext cx="2420938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4 -0.06551 L -0.7691 -0.0655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3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3.7037E-7 L 0.79861 -0.0467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931" y="-2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4" grpId="0"/>
      <p:bldP spid="4" grpId="1"/>
      <p:bldP spid="5" grpId="0"/>
      <p:bldP spid="5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64269F-5314-0040-933A-5F4D8829BCAE}"/>
              </a:ext>
            </a:extLst>
          </p:cNvPr>
          <p:cNvSpPr txBox="1"/>
          <p:nvPr/>
        </p:nvSpPr>
        <p:spPr>
          <a:xfrm>
            <a:off x="971550" y="1498600"/>
            <a:ext cx="6049963" cy="692150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eaLnBrk="1" hangingPunct="1">
              <a:defRPr/>
            </a:pPr>
            <a:r>
              <a:rPr lang="en-US" sz="4500" b="1" dirty="0" err="1">
                <a:solidFill>
                  <a:schemeClr val="accent4"/>
                </a:solidFill>
                <a:latin typeface="HK Grotesk" pitchFamily="2" charset="77"/>
                <a:ea typeface="ＭＳ Ｐゴシック" charset="0"/>
                <a:cs typeface="Plantin Std"/>
              </a:rPr>
              <a:t>Diolch</a:t>
            </a:r>
            <a:r>
              <a:rPr lang="en-US" sz="4500" dirty="0">
                <a:solidFill>
                  <a:schemeClr val="accent4"/>
                </a:solidFill>
                <a:latin typeface="HK Grotesk Light" pitchFamily="2" charset="77"/>
                <a:ea typeface="ＭＳ Ｐゴシック" charset="0"/>
                <a:cs typeface="Plantin Std"/>
              </a:rPr>
              <a:t> </a:t>
            </a:r>
            <a:r>
              <a:rPr lang="en-US" sz="4500" dirty="0">
                <a:solidFill>
                  <a:srgbClr val="FFFFFF"/>
                </a:solidFill>
                <a:latin typeface="HK Grotesk Light" pitchFamily="2" charset="77"/>
                <a:ea typeface="ＭＳ Ｐゴシック" charset="0"/>
                <a:cs typeface="Plantin Std"/>
              </a:rPr>
              <a:t>| </a:t>
            </a:r>
            <a:r>
              <a:rPr lang="en-US" sz="4500" b="1" dirty="0">
                <a:solidFill>
                  <a:schemeClr val="accent4"/>
                </a:solidFill>
                <a:latin typeface="HK Grotesk" pitchFamily="2" charset="77"/>
                <a:ea typeface="ＭＳ Ｐゴシック" charset="0"/>
                <a:cs typeface="Plantin Std"/>
              </a:rPr>
              <a:t>Thank you</a:t>
            </a:r>
          </a:p>
        </p:txBody>
      </p:sp>
      <p:pic>
        <p:nvPicPr>
          <p:cNvPr id="63491" name="Picture 5">
            <a:extLst>
              <a:ext uri="{FF2B5EF4-FFF2-40B4-BE49-F238E27FC236}">
                <a16:creationId xmlns:a16="http://schemas.microsoft.com/office/drawing/2014/main" id="{2F039072-0C93-7942-B4D1-8DD0D43BD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250" y="5260975"/>
            <a:ext cx="981075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2" name="Picture 6">
            <a:extLst>
              <a:ext uri="{FF2B5EF4-FFF2-40B4-BE49-F238E27FC236}">
                <a16:creationId xmlns:a16="http://schemas.microsoft.com/office/drawing/2014/main" id="{0DA3EE28-E4D1-354A-BB79-E747619A57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038" y="5260975"/>
            <a:ext cx="981075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9C8812F-2DB1-4C41-A7C1-E5BC8D4703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995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3D821-F335-2240-A29E-071D2E971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CDD481-42B8-3344-9B17-120193DCAA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Product Introduction Overview</a:t>
            </a:r>
          </a:p>
          <a:p>
            <a:r>
              <a:rPr lang="en-US" dirty="0"/>
              <a:t>Linkage to strategic direction</a:t>
            </a:r>
          </a:p>
          <a:p>
            <a:r>
              <a:rPr lang="en-US" dirty="0"/>
              <a:t>Alignment to Ansoff and Boston Consulting Group Matrix</a:t>
            </a:r>
          </a:p>
          <a:p>
            <a:r>
              <a:rPr lang="en-US" dirty="0"/>
              <a:t>Product Line and Mix</a:t>
            </a:r>
          </a:p>
          <a:p>
            <a:r>
              <a:rPr lang="en-US" dirty="0"/>
              <a:t>Red and Blue Ocean strategy</a:t>
            </a:r>
          </a:p>
        </p:txBody>
      </p:sp>
    </p:spTree>
    <p:extLst>
      <p:ext uri="{BB962C8B-B14F-4D97-AF65-F5344CB8AC3E}">
        <p14:creationId xmlns:p14="http://schemas.microsoft.com/office/powerpoint/2010/main" val="2275924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1C25E680-9ADF-D842-9346-67BCE10A8C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603250"/>
            <a:ext cx="8229600" cy="1143000"/>
          </a:xfrm>
        </p:spPr>
        <p:txBody>
          <a:bodyPr/>
          <a:lstStyle/>
          <a:p>
            <a:r>
              <a:rPr lang="en-GB" altLang="en-US">
                <a:ea typeface="ＭＳ Ｐゴシック" panose="020B0600070205080204" pitchFamily="34" charset="-128"/>
              </a:rPr>
              <a:t>Learning Outcomes</a:t>
            </a:r>
          </a:p>
        </p:txBody>
      </p:sp>
      <p:sp>
        <p:nvSpPr>
          <p:cNvPr id="18434" name="Content Placeholder 2">
            <a:extLst>
              <a:ext uri="{FF2B5EF4-FFF2-40B4-BE49-F238E27FC236}">
                <a16:creationId xmlns:a16="http://schemas.microsoft.com/office/drawing/2014/main" id="{E20941FF-F905-8D49-A327-11ACA94B854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>
                <a:ea typeface="ＭＳ Ｐゴシック" panose="020B0600070205080204" pitchFamily="34" charset="-128"/>
              </a:rPr>
              <a:t>TSSBAT:</a:t>
            </a:r>
          </a:p>
          <a:p>
            <a:pPr lvl="1"/>
            <a:r>
              <a:rPr lang="en-GB" altLang="en-US">
                <a:ea typeface="ＭＳ Ｐゴシック" panose="020B0600070205080204" pitchFamily="34" charset="-128"/>
              </a:rPr>
              <a:t>Explain the challenges a company needs to address to introduce a new product</a:t>
            </a:r>
          </a:p>
          <a:p>
            <a:pPr lvl="1"/>
            <a:r>
              <a:rPr lang="en-GB" altLang="en-US">
                <a:ea typeface="ＭＳ Ｐゴシック" panose="020B0600070205080204" pitchFamily="34" charset="-128"/>
              </a:rPr>
              <a:t>Outline and critically describe the main stages in developing new market offerings</a:t>
            </a:r>
          </a:p>
          <a:p>
            <a:pPr lvl="1"/>
            <a:r>
              <a:rPr lang="en-GB" altLang="en-US">
                <a:ea typeface="ＭＳ Ｐゴシック" panose="020B0600070205080204" pitchFamily="34" charset="-128"/>
              </a:rPr>
              <a:t>Describe the best way of managing the process of developing new market offerings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812F2-4E87-5F4D-BE8C-30C7D8869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14399"/>
            <a:ext cx="8229600" cy="685801"/>
          </a:xfrm>
        </p:spPr>
        <p:txBody>
          <a:bodyPr/>
          <a:lstStyle/>
          <a:p>
            <a:r>
              <a:rPr lang="en-US" dirty="0"/>
              <a:t>Examiners might expect to see…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D2A8BA-30C1-0E4D-887E-B15F234C63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37347"/>
            <a:ext cx="8229600" cy="4088816"/>
          </a:xfrm>
        </p:spPr>
        <p:txBody>
          <a:bodyPr/>
          <a:lstStyle/>
          <a:p>
            <a:r>
              <a:rPr lang="en-US" dirty="0"/>
              <a:t>That you can integrate several elements together</a:t>
            </a:r>
          </a:p>
          <a:p>
            <a:r>
              <a:rPr lang="en-US" dirty="0"/>
              <a:t>Whilst the NPI for Level 3 is fairly uncomplicated, it can be aligned with other models and concepts</a:t>
            </a:r>
          </a:p>
          <a:p>
            <a:r>
              <a:rPr lang="en-US" dirty="0"/>
              <a:t>It is also dependent upon finance, resources, capabilities</a:t>
            </a:r>
          </a:p>
        </p:txBody>
      </p:sp>
    </p:spTree>
    <p:extLst>
      <p:ext uri="{BB962C8B-B14F-4D97-AF65-F5344CB8AC3E}">
        <p14:creationId xmlns:p14="http://schemas.microsoft.com/office/powerpoint/2010/main" val="42602108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>
            <a:extLst>
              <a:ext uri="{FF2B5EF4-FFF2-40B4-BE49-F238E27FC236}">
                <a16:creationId xmlns:a16="http://schemas.microsoft.com/office/drawing/2014/main" id="{668D8A05-9ACC-B848-B588-D16803815A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844133"/>
            <a:ext cx="8229600" cy="685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Revenue may be</a:t>
            </a:r>
          </a:p>
        </p:txBody>
      </p:sp>
      <p:sp>
        <p:nvSpPr>
          <p:cNvPr id="47106" name="Content Placeholder 2">
            <a:extLst>
              <a:ext uri="{FF2B5EF4-FFF2-40B4-BE49-F238E27FC236}">
                <a16:creationId xmlns:a16="http://schemas.microsoft.com/office/drawing/2014/main" id="{E87710E3-A391-594C-9310-8832A214B93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/>
          <a:lstStyle/>
          <a:p>
            <a:r>
              <a:rPr lang="en-US" altLang="en-US" sz="4000" b="1" dirty="0">
                <a:ea typeface="ＭＳ Ｐゴシック" panose="020B0600070205080204" pitchFamily="34" charset="-128"/>
              </a:rPr>
              <a:t>Made</a:t>
            </a:r>
            <a:r>
              <a:rPr lang="en-US" altLang="en-US" dirty="0">
                <a:ea typeface="ＭＳ Ｐゴシック" panose="020B0600070205080204" pitchFamily="34" charset="-128"/>
              </a:rPr>
              <a:t> by organic growth and/or developing new products that are attractive to the market, e.g. The launch of the new iPhone SE (2) by mid 2020</a:t>
            </a:r>
          </a:p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Or</a:t>
            </a:r>
          </a:p>
          <a:p>
            <a:r>
              <a:rPr lang="en-US" altLang="en-US" sz="4000" b="1" dirty="0">
                <a:ea typeface="ＭＳ Ｐゴシック" panose="020B0600070205080204" pitchFamily="34" charset="-128"/>
              </a:rPr>
              <a:t>Bought</a:t>
            </a:r>
            <a:r>
              <a:rPr lang="en-US" altLang="en-US" dirty="0">
                <a:ea typeface="ＭＳ Ｐゴシック" panose="020B0600070205080204" pitchFamily="34" charset="-128"/>
              </a:rPr>
              <a:t> via acquisition of existing companies, e.g. when iTunes was nearing the end of its product lifecycle, Apple chose to buy “beats music” for $3billion and rebrand it Apple Music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>
            <a:extLst>
              <a:ext uri="{FF2B5EF4-FFF2-40B4-BE49-F238E27FC236}">
                <a16:creationId xmlns:a16="http://schemas.microsoft.com/office/drawing/2014/main" id="{B8FCB91E-B882-6044-B236-BFA559ADC4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066799"/>
            <a:ext cx="8229600" cy="685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This is part of Strategic Direction </a:t>
            </a:r>
          </a:p>
        </p:txBody>
      </p:sp>
      <p:sp>
        <p:nvSpPr>
          <p:cNvPr id="45058" name="Content Placeholder 2">
            <a:extLst>
              <a:ext uri="{FF2B5EF4-FFF2-40B4-BE49-F238E27FC236}">
                <a16:creationId xmlns:a16="http://schemas.microsoft.com/office/drawing/2014/main" id="{0A66D19E-81F1-994E-AE72-3B58830A07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876927"/>
            <a:ext cx="8229600" cy="3914274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… typically covered holistically via a discussion of the Ansoff Matrix in his paper 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  <a:p>
            <a:r>
              <a:rPr lang="en-US" altLang="en-US" dirty="0">
                <a:ea typeface="ＭＳ Ｐゴシック" panose="020B0600070205080204" pitchFamily="34" charset="-128"/>
              </a:rPr>
              <a:t>“a joint statement of a product line and the corresponding set of missions which the products are designed to fulfil”, 1957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  <a:p>
            <a:r>
              <a:rPr lang="en-US" altLang="en-US" dirty="0">
                <a:ea typeface="ＭＳ Ｐゴシック" panose="020B0600070205080204" pitchFamily="34" charset="-128"/>
              </a:rPr>
              <a:t>Basically a very early understanding of the product-market strategy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>
            <a:extLst>
              <a:ext uri="{FF2B5EF4-FFF2-40B4-BE49-F238E27FC236}">
                <a16:creationId xmlns:a16="http://schemas.microsoft.com/office/drawing/2014/main" id="{555958BC-0758-F743-93EF-C1DC0A85C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188" y="1160947"/>
            <a:ext cx="6872454" cy="4928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603570CE-D99D-084A-8AAE-FEF096DD57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887413"/>
            <a:ext cx="8229600" cy="1143000"/>
          </a:xfrm>
        </p:spPr>
        <p:txBody>
          <a:bodyPr/>
          <a:lstStyle/>
          <a:p>
            <a:r>
              <a:rPr lang="en-GB" altLang="en-US">
                <a:ea typeface="ＭＳ Ｐゴシック" panose="020B0600070205080204" pitchFamily="34" charset="-128"/>
              </a:rPr>
              <a:t>Peter Drucker, 2006</a:t>
            </a:r>
          </a:p>
        </p:txBody>
      </p:sp>
      <p:sp>
        <p:nvSpPr>
          <p:cNvPr id="20482" name="Content Placeholder 2">
            <a:extLst>
              <a:ext uri="{FF2B5EF4-FFF2-40B4-BE49-F238E27FC236}">
                <a16:creationId xmlns:a16="http://schemas.microsoft.com/office/drawing/2014/main" id="{800440EA-9087-6E4D-91F5-A4A87D43BED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2501900"/>
            <a:ext cx="8229600" cy="3624263"/>
          </a:xfrm>
        </p:spPr>
        <p:txBody>
          <a:bodyPr/>
          <a:lstStyle/>
          <a:p>
            <a:r>
              <a:rPr lang="en-GB" altLang="en-US" dirty="0">
                <a:ea typeface="ＭＳ Ｐゴシック" panose="020B0600070205080204" pitchFamily="34" charset="-128"/>
              </a:rPr>
              <a:t>“if the prime purpose is to create a customer, the business has two, and only two, functions: </a:t>
            </a:r>
            <a:r>
              <a:rPr lang="en-GB" altLang="en-US" sz="4000" b="1" dirty="0">
                <a:ea typeface="ＭＳ Ｐゴシック" panose="020B0600070205080204" pitchFamily="34" charset="-128"/>
              </a:rPr>
              <a:t>marketing and innovation</a:t>
            </a:r>
            <a:r>
              <a:rPr lang="en-GB" altLang="en-US" dirty="0">
                <a:ea typeface="ＭＳ Ｐゴシック" panose="020B0600070205080204" pitchFamily="34" charset="-128"/>
              </a:rPr>
              <a:t>.  Marketing and innovation produce results.  </a:t>
            </a:r>
            <a:r>
              <a:rPr lang="en-GB" altLang="en-US" i="1" dirty="0">
                <a:ea typeface="ＭＳ Ｐゴシック" panose="020B0600070205080204" pitchFamily="34" charset="-128"/>
              </a:rPr>
              <a:t>Everything else is a cost</a:t>
            </a:r>
            <a:r>
              <a:rPr lang="en-GB" altLang="en-US" dirty="0">
                <a:ea typeface="ＭＳ Ｐゴシック" panose="020B0600070205080204" pitchFamily="34" charset="-128"/>
              </a:rPr>
              <a:t>”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owerPoint template for Kylie">
  <a:themeElements>
    <a:clrScheme name="Custom 3">
      <a:dk1>
        <a:sysClr val="windowText" lastClr="000000"/>
      </a:dk1>
      <a:lt1>
        <a:sysClr val="window" lastClr="FFFFFF"/>
      </a:lt1>
      <a:dk2>
        <a:srgbClr val="1E2144"/>
      </a:dk2>
      <a:lt2>
        <a:srgbClr val="EEECE1"/>
      </a:lt2>
      <a:accent1>
        <a:srgbClr val="3C6FA9"/>
      </a:accent1>
      <a:accent2>
        <a:srgbClr val="202349"/>
      </a:accent2>
      <a:accent3>
        <a:srgbClr val="F6BC1C"/>
      </a:accent3>
      <a:accent4>
        <a:srgbClr val="1F2247"/>
      </a:accent4>
      <a:accent5>
        <a:srgbClr val="6A8EBB"/>
      </a:accent5>
      <a:accent6>
        <a:srgbClr val="E47823"/>
      </a:accent6>
      <a:hlink>
        <a:srgbClr val="F6BC1C"/>
      </a:hlink>
      <a:folHlink>
        <a:srgbClr val="DA512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 for Kylie.potx</Template>
  <TotalTime>21695</TotalTime>
  <Words>1160</Words>
  <Application>Microsoft Macintosh PowerPoint</Application>
  <PresentationFormat>On-screen Show (4:3)</PresentationFormat>
  <Paragraphs>143</Paragraphs>
  <Slides>21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HK Grotesk</vt:lpstr>
      <vt:lpstr>HK Grotesk Light</vt:lpstr>
      <vt:lpstr>PowerPoint template for Kylie</vt:lpstr>
      <vt:lpstr>New Product Introduction:  Part one Overview</vt:lpstr>
      <vt:lpstr>New Product Introduction: Overview</vt:lpstr>
      <vt:lpstr>Content</vt:lpstr>
      <vt:lpstr>Learning Outcomes</vt:lpstr>
      <vt:lpstr>Examiners might expect to see…</vt:lpstr>
      <vt:lpstr>Revenue may be</vt:lpstr>
      <vt:lpstr>This is part of Strategic Direction </vt:lpstr>
      <vt:lpstr>PowerPoint Presentation</vt:lpstr>
      <vt:lpstr>Peter Drucker, 2006</vt:lpstr>
      <vt:lpstr>New Product Introductions</vt:lpstr>
      <vt:lpstr>Product Line/Product Mix</vt:lpstr>
      <vt:lpstr>Academic perspective</vt:lpstr>
      <vt:lpstr>Launching “completely new products”</vt:lpstr>
      <vt:lpstr>Why don’t New Products constantly cannibalise the market..?</vt:lpstr>
      <vt:lpstr>Have you considered taking the…</vt:lpstr>
      <vt:lpstr>New Product Success</vt:lpstr>
      <vt:lpstr>Red Ocean</vt:lpstr>
      <vt:lpstr>Blue Ocean Strategy</vt:lpstr>
      <vt:lpstr>Time to think…</vt:lpstr>
      <vt:lpstr>Some causes of NPI Failure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Dafydd Davies</dc:creator>
  <cp:lastModifiedBy>Ian Harris [ihh]</cp:lastModifiedBy>
  <cp:revision>160</cp:revision>
  <cp:lastPrinted>2020-02-26T16:28:11Z</cp:lastPrinted>
  <dcterms:created xsi:type="dcterms:W3CDTF">2014-10-24T09:38:54Z</dcterms:created>
  <dcterms:modified xsi:type="dcterms:W3CDTF">2020-02-28T11:19:50Z</dcterms:modified>
</cp:coreProperties>
</file>