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42"/>
  </p:notesMasterIdLst>
  <p:sldIdLst>
    <p:sldId id="257" r:id="rId3"/>
    <p:sldId id="264" r:id="rId4"/>
    <p:sldId id="717" r:id="rId5"/>
    <p:sldId id="718" r:id="rId6"/>
    <p:sldId id="719" r:id="rId7"/>
    <p:sldId id="720" r:id="rId8"/>
    <p:sldId id="722" r:id="rId9"/>
    <p:sldId id="265" r:id="rId10"/>
    <p:sldId id="276" r:id="rId11"/>
    <p:sldId id="278" r:id="rId12"/>
    <p:sldId id="723" r:id="rId13"/>
    <p:sldId id="266" r:id="rId14"/>
    <p:sldId id="269" r:id="rId15"/>
    <p:sldId id="270" r:id="rId16"/>
    <p:sldId id="280" r:id="rId17"/>
    <p:sldId id="259" r:id="rId18"/>
    <p:sldId id="271" r:id="rId19"/>
    <p:sldId id="273" r:id="rId20"/>
    <p:sldId id="282" r:id="rId21"/>
    <p:sldId id="261" r:id="rId22"/>
    <p:sldId id="279" r:id="rId23"/>
    <p:sldId id="288" r:id="rId24"/>
    <p:sldId id="283" r:id="rId25"/>
    <p:sldId id="284" r:id="rId26"/>
    <p:sldId id="285" r:id="rId27"/>
    <p:sldId id="286" r:id="rId28"/>
    <p:sldId id="287" r:id="rId29"/>
    <p:sldId id="476" r:id="rId30"/>
    <p:sldId id="724" r:id="rId31"/>
    <p:sldId id="725" r:id="rId32"/>
    <p:sldId id="477" r:id="rId33"/>
    <p:sldId id="727" r:id="rId34"/>
    <p:sldId id="726" r:id="rId35"/>
    <p:sldId id="472" r:id="rId36"/>
    <p:sldId id="473" r:id="rId37"/>
    <p:sldId id="474" r:id="rId38"/>
    <p:sldId id="475" r:id="rId39"/>
    <p:sldId id="728" r:id="rId40"/>
    <p:sldId id="729" r:id="rId41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58" userDrawn="1">
          <p15:clr>
            <a:srgbClr val="A4A3A4"/>
          </p15:clr>
        </p15:guide>
        <p15:guide id="2" pos="453" userDrawn="1">
          <p15:clr>
            <a:srgbClr val="A4A3A4"/>
          </p15:clr>
        </p15:guide>
        <p15:guide id="3" orient="horz" pos="2841">
          <p15:clr>
            <a:srgbClr val="A4A3A4"/>
          </p15:clr>
        </p15:guide>
        <p15:guide id="4" orient="horz" pos="940" userDrawn="1">
          <p15:clr>
            <a:srgbClr val="A4A3A4"/>
          </p15:clr>
        </p15:guide>
        <p15:guide id="5" pos="9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517DB1"/>
    <a:srgbClr val="1E2144"/>
    <a:srgbClr val="22254D"/>
    <a:srgbClr val="3E5E85"/>
    <a:srgbClr val="391E64"/>
    <a:srgbClr val="347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81533" autoAdjust="0"/>
  </p:normalViewPr>
  <p:slideViewPr>
    <p:cSldViewPr snapToGrid="0">
      <p:cViewPr varScale="1">
        <p:scale>
          <a:sx n="92" d="100"/>
          <a:sy n="92" d="100"/>
        </p:scale>
        <p:origin x="1186" y="72"/>
      </p:cViewPr>
      <p:guideLst>
        <p:guide orient="horz" pos="758"/>
        <p:guide pos="453"/>
        <p:guide orient="horz" pos="2841"/>
        <p:guide orient="horz" pos="940"/>
        <p:guide pos="9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9200CD-4512-4141-9095-145FA6F46964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181AFC-20C7-374D-813F-34B6D00FD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6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70A9BBB6-24CE-4E6F-9B22-7E064A4827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4856C50-8A4F-4EF8-894E-4DA35EBF976E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D95B14A7-8BEC-476C-8940-E278692434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28663"/>
            <a:ext cx="6480175" cy="3646487"/>
          </a:xfrm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EE7B56A5-979E-48BE-8891-7FDFA246D8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637088"/>
            <a:ext cx="5029200" cy="4625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E28C44AA-5886-44FD-B0BB-9750DF8EF4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BFCE07A-75D5-4C48-86F6-BABAEF8B7B15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6F7A6D86-A3ED-4244-B01B-BACB364517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28663"/>
            <a:ext cx="6480175" cy="3646487"/>
          </a:xfrm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E031D129-0E28-4F33-BFCF-F3B930A681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637088"/>
            <a:ext cx="5029200" cy="4625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>
            <a:extLst>
              <a:ext uri="{FF2B5EF4-FFF2-40B4-BE49-F238E27FC236}">
                <a16:creationId xmlns:a16="http://schemas.microsoft.com/office/drawing/2014/main" id="{B3C47D24-5DD5-594A-92FA-613AD7B626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0" name="Notes Placeholder 2">
            <a:extLst>
              <a:ext uri="{FF2B5EF4-FFF2-40B4-BE49-F238E27FC236}">
                <a16:creationId xmlns:a16="http://schemas.microsoft.com/office/drawing/2014/main" id="{F56A68B9-A024-D147-8613-5959C2E2EC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b="1"/>
              <a:t>Title page</a:t>
            </a:r>
          </a:p>
        </p:txBody>
      </p:sp>
      <p:sp>
        <p:nvSpPr>
          <p:cNvPr id="48131" name="Slide Number Placeholder 3">
            <a:extLst>
              <a:ext uri="{FF2B5EF4-FFF2-40B4-BE49-F238E27FC236}">
                <a16:creationId xmlns:a16="http://schemas.microsoft.com/office/drawing/2014/main" id="{559D5F72-689F-0B48-B6FE-D5A9F85013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095581A-12FD-F94E-BD40-9518E530096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1B353AF0-B77E-4FA6-B882-FDF7090D7F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868544C-6215-4382-853E-BA27947E0545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75674BA-A6C4-4B9F-9AF2-08C220B502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28663"/>
            <a:ext cx="6480175" cy="3646487"/>
          </a:xfrm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85FF99A5-1ABB-4FB5-B52C-7D076CF2D6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637088"/>
            <a:ext cx="5029200" cy="4625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128D3AA2-E6C9-4CDE-B4EE-EAA891DA10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46212-9AD6-4AD0-B6AE-6B5ABB02A5DC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07DC689F-0C1D-4317-B91B-60539A59D4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A35DCE30-4BF8-41EE-8079-18AF63EB0B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625975"/>
            <a:ext cx="5029200" cy="4381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56F93B3E-9D04-4009-BBFD-F472F1BAE0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4B24FE-EE5D-4816-B024-B38F9515107E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49D5EF85-C6AB-40D3-93A6-A20BD2DEF4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28663"/>
            <a:ext cx="6480175" cy="3646487"/>
          </a:xfrm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000B7D43-4AA7-4EEA-B07D-C480C17C16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637088"/>
            <a:ext cx="5029200" cy="4625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0E3FC4B2-BBCB-4DCC-B089-3922704EEB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12C8D2E-BA9E-46F1-B25F-3A7822F9F70E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DD55DF59-116D-43C5-911D-DCCDC17693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28663"/>
            <a:ext cx="6480175" cy="3646487"/>
          </a:xfrm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B26139F7-9ECC-4095-8EA1-8684D18E84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637088"/>
            <a:ext cx="5029200" cy="4625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FF1E4F02-8EDC-4B27-9746-480C4ED46B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8093A20-8492-4272-A8B7-2517ECE2E370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1D7F244D-AAAF-4952-B808-97800EC9F1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28663"/>
            <a:ext cx="6480175" cy="3646487"/>
          </a:xfrm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6032E918-5FCC-4278-AE82-E551CB7779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637088"/>
            <a:ext cx="5029200" cy="4625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70C8F0D9-9FA0-45FF-A792-D7FED15651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DA8C6C-96FA-4931-B31F-ED1B37733754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36B1ADDB-ACB0-4ECB-B225-44C61E76C1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28663"/>
            <a:ext cx="6480175" cy="3646487"/>
          </a:xfrm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66ED73C9-33EF-489E-B39D-CFF71868C5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637088"/>
            <a:ext cx="5029200" cy="4625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8A250DE1-F4F8-4C67-B720-1DF04694A8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4AC02DB-1AF9-4FA1-8005-5E335A74EA45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080D5F8C-3F35-47CC-98A5-3FCF6E4916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28663"/>
            <a:ext cx="6480175" cy="3646487"/>
          </a:xfrm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47EC832B-651C-4984-B69A-C6574AAFD5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637088"/>
            <a:ext cx="5029200" cy="4625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9D211E00-77A0-46CE-BEBF-27EF9AE615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4280590-0A31-4B3E-B6CA-22859BED72D5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8CDDB6FE-6BA1-40C9-879F-66CF588554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28663"/>
            <a:ext cx="6480175" cy="3646487"/>
          </a:xfrm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9BA8D602-5CF2-44B0-AA9F-EDFCE23369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637088"/>
            <a:ext cx="5029200" cy="4625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571961-076B-4461-A255-5AF232C6FB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F0D546-AB6E-41A6-AB02-FD9BB238E6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525ED93-5C93-4130-B996-5A77EAD01E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DB3D3-FC8D-4047-BB48-DE31AB2598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8337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25172A-FB62-4794-BBF3-D2075F3069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725EB3-1761-441D-97A2-8B7EB53D26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185D2C-A2EB-4171-9BAE-F02A332B90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649C7-E50B-44B5-9237-75AF036D2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2582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2ED8614-FB76-45AD-B2A2-69B8EE10F4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013CEC-98CA-40F8-AE12-82552ADA80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0B78F1-744A-4BD2-8CC7-97F0647631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775D2-9C53-4B26-970A-8789DD41FA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7493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749058-6D18-2440-9355-39D23FE9D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2C0A8-092F-6540-AB60-FEEB2F71A318}" type="datetimeFigureOut">
              <a:rPr lang="en-US"/>
              <a:pPr>
                <a:defRPr/>
              </a:pPr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50341-92E6-994F-A35A-3C41D2414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A3022-8754-B54E-9D3A-7A3FDD05E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C02F5-E6E1-A04E-8250-EB2A9A7E7C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029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8ED76D-2765-5B43-862E-A413C49F1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4CF19-EDD8-5C4B-8216-324C7DA77862}" type="datetimeFigureOut">
              <a:rPr lang="en-US"/>
              <a:pPr>
                <a:defRPr/>
              </a:pPr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9E57F-2AF0-1040-B088-B6BA2712D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E4CBA-495F-DB47-9564-C6A35CBF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E4368-EAE7-754D-AD7D-8FFD783D12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989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D1CD7-9F00-D04A-9CEC-0DCF2CA2D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864B5-E451-7746-BEA5-DA5B3CA9783A}" type="datetimeFigureOut">
              <a:rPr lang="en-US"/>
              <a:pPr>
                <a:defRPr/>
              </a:pPr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CF1CC-05EE-DD4D-B066-3B889E728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0E9AA-D254-A84C-83BC-0E447AAD8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D5DD1-FC33-E64D-AD5C-05FB39475F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1107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FDA51AB-51C0-6749-B9A0-96375A6C4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E166F-4BB7-9242-9E03-40FD4ED4D486}" type="datetimeFigureOut">
              <a:rPr lang="en-US"/>
              <a:pPr>
                <a:defRPr/>
              </a:pPr>
              <a:t>3/9/2020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3746C08-34DD-FC44-B5D1-E76360B53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DCC8921-0914-364F-8F03-EF797ADEB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609C3-2B7C-A345-8C46-4BDF0B3CD1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681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6CB31D1-44D0-8643-A16E-10614DA4C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DDE78-4B6C-264E-9BFE-29440FC4A240}" type="datetimeFigureOut">
              <a:rPr lang="en-US"/>
              <a:pPr>
                <a:defRPr/>
              </a:pPr>
              <a:t>3/9/2020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E3BE118-8BA6-4640-A71A-991DBA989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1A5B39F-6001-C749-8EE8-33ED32E0E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90489-1336-9244-9640-01B2616BC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1713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E2F03D2-FC34-C34A-9917-2C931F65F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0AD59-2D9C-4E49-85AF-A223AED28194}" type="datetimeFigureOut">
              <a:rPr lang="en-US"/>
              <a:pPr>
                <a:defRPr/>
              </a:pPr>
              <a:t>3/9/2020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081F77C-7AF9-9C4F-BF6C-0040B160C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20E141F-B057-8441-8E51-755389C3B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843AB-0C02-F449-9952-AC63F5067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6586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7E218CD-2129-9E4D-B064-85F3298F3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A74B8-A32A-4A4F-AF8E-D6DD12A3F800}" type="datetimeFigureOut">
              <a:rPr lang="en-US"/>
              <a:pPr>
                <a:defRPr/>
              </a:pPr>
              <a:t>3/9/2020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3AFE09C-DCD2-034F-A4D5-48E564398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F14CC59-EC55-A24E-B7BA-7B5303DC1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4F3F6-6D91-8042-8872-918D9442FE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5859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455F71E-630B-9244-B65C-ABE9C88F9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8A3A6-432D-C14D-B03C-A7F826573DB8}" type="datetimeFigureOut">
              <a:rPr lang="en-US"/>
              <a:pPr>
                <a:defRPr/>
              </a:pPr>
              <a:t>3/9/2020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9710F2D-F3BF-F547-8DCB-604178B12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BE5C1B5-2CA0-8340-B3DF-F93234E19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3C17E-B55A-884D-9B0F-501468B247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166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C312D6-80C2-4DC0-B142-E049C7FC05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AAE867-A1B9-45E4-8D75-349A1AE4FC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D0B941-F904-48DA-A74C-C1B9319B39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151EE-6CBF-4188-B7A9-F0F4664DBC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48471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1E7F6FE-3ACF-A44A-8E4F-5801A2506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BF2A0-09E9-BD46-84A5-B2A542EAE705}" type="datetimeFigureOut">
              <a:rPr lang="en-US"/>
              <a:pPr>
                <a:defRPr/>
              </a:pPr>
              <a:t>3/9/2020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645A5FF-77C9-C647-B5F7-40BC39A0D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C6BFAE2-37D7-D144-925D-D8FD401EF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66BCB-0AEB-A544-A989-5EC32EB399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0523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F903D-A166-414B-80D9-0EE0323EE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66AD5-5683-E846-AC1D-D12CE32967C6}" type="datetimeFigureOut">
              <a:rPr lang="en-US"/>
              <a:pPr>
                <a:defRPr/>
              </a:pPr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BD07F-DDEC-8A49-81F3-164D9AD85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D5D5B-1787-F941-B1EE-A615D1CFC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AAB92-D080-454C-9067-BA2601D11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4214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4F93F-74E4-4A49-B9F4-392C6D800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F47FA-D5BD-1A49-BE93-80CF1A9B61AA}" type="datetimeFigureOut">
              <a:rPr lang="en-US"/>
              <a:pPr>
                <a:defRPr/>
              </a:pPr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AAF98D-75C5-E546-87DB-2AF38E057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2E91A3-69B9-5748-9A46-33F2858C5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595E3-F1AF-2345-A41C-12FC51AF87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28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C1D9CA-597D-4C30-BA63-787EB2D2AB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93837B4-D5E6-4DE3-A9AD-BB2E1EF816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F6DAF7-8ACA-431A-8C9F-3D2D309301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01472-3008-49C2-A89A-999F4FD1E8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4323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A6C2FF-D9A6-4622-916F-7321ED31EF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E6F0FF-5EA3-4F14-AE0D-E9DF7808B4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7CA6B3-234A-4D08-8136-D66DB9A49E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B45ED-F35D-4FA4-ACFD-E600EDE525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011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260872"/>
            <a:ext cx="3868737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1878806"/>
            <a:ext cx="3868737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788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788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46F8328-7778-48FB-A2DE-A0B18C3D6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96C9D14-C7D4-449B-9393-27DAEC8A8C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1CB0CB7-3C19-413F-8A90-7829351A24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D3DCE-E48F-4CE7-AAA9-E7656439D2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6061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41E88C4-35D5-4B13-9748-6F3285754E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F920D1D-7FA2-43E7-B56A-6FE9AD83E2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52043E2-8A29-41D5-A972-39BFCE0608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FAAD6-AF6E-4576-AF63-9F64983A99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704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47D2639-DC85-4760-9AD6-FEA6F1AD16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A73CFA5-789B-4A15-BD1D-EB11E22446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E2CFA87-70EE-4C9D-BCBA-0BBA1B2272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CDC79-0180-4C5E-AA8F-D17B40DFE65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5909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73BE84-3125-45F6-9442-D81F819FA0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80DA2B-DE09-47A1-A47F-EA7304865A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A83A0A-7904-4BF1-91C6-302E7D0F49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4ED00-5971-4472-A53C-AD273691D4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9191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665FDB-524A-4985-85BC-71FC0ECDDC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C08D92-5A7A-46EC-A471-E31D5329FE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D27EB2-F0B6-4F0F-B9F4-94A0C29433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4AB20-9289-4496-A693-2711F534B7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3366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6E270A7-D37E-4898-8850-3C9813312F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00C9EA7-37C0-410A-B285-796F0B5C9B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9352425-7217-4183-A3A5-02BD4DC1AE8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5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DCD7CBE-1DA3-410B-9E94-901EC29655F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8A20BC4-53B8-4BDF-A365-9250550E1EF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50"/>
            </a:lvl1pPr>
          </a:lstStyle>
          <a:p>
            <a:pPr>
              <a:defRPr/>
            </a:pPr>
            <a:fld id="{92D1E1BA-C926-4F13-B876-62A7310DD4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4842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11A2138-1662-A343-BCF1-4B9E5876E3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71D7DF2-1945-F54C-9966-09C67C1036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1B44F-3E96-5A48-AC3D-E63E5BD9A5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ACE998B-E1C2-D144-AEE5-8CCAE88440A7}" type="datetimeFigureOut">
              <a:rPr lang="en-US"/>
              <a:pPr>
                <a:defRPr/>
              </a:pPr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59D66-3C39-1D43-A77F-557D93471C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87E9B-3D4F-3349-A1D3-A001934BDA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F3D9C62-F223-5C41-8030-29C6E11605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595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342900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7250" indent="-171450" algn="l" defTabSz="3429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00150" indent="-171450" algn="l" defTabSz="3429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43050" indent="-171450" algn="l" defTabSz="3429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22DE347-24C9-42FA-BDBC-43308CB1862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57350" y="2030017"/>
            <a:ext cx="5829300" cy="650081"/>
          </a:xfrm>
        </p:spPr>
        <p:txBody>
          <a:bodyPr anchor="ctr"/>
          <a:lstStyle/>
          <a:p>
            <a:pPr eaLnBrk="1" hangingPunct="1"/>
            <a:br>
              <a:rPr lang="en-GB" altLang="en-US" sz="2700" b="1">
                <a:solidFill>
                  <a:srgbClr val="99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GB" altLang="en-US" sz="2700" b="1">
                <a:solidFill>
                  <a:srgbClr val="99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GB" altLang="en-US" sz="2700" b="1">
                <a:solidFill>
                  <a:srgbClr val="99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GB" altLang="en-US" sz="2700" b="1">
                <a:solidFill>
                  <a:srgbClr val="99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altLang="en-US" sz="27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Introduction to Outsourcing</a:t>
            </a:r>
            <a:br>
              <a:rPr lang="en-GB" altLang="en-US" sz="27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GB" altLang="en-US" sz="27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altLang="en-US" sz="15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Professor Andrew Thomas</a:t>
            </a:r>
            <a:br>
              <a:rPr lang="en-GB" altLang="en-US" sz="15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altLang="en-US" sz="15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Aberystwyth Business School</a:t>
            </a:r>
            <a:br>
              <a:rPr lang="en-GB" altLang="en-US" sz="2700" b="1">
                <a:solidFill>
                  <a:srgbClr val="99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GB" altLang="en-US" sz="3600" b="1">
                <a:solidFill>
                  <a:srgbClr val="99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GB" altLang="en-US" sz="2700" b="1">
              <a:solidFill>
                <a:srgbClr val="9900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718FB3F-3CCC-4BD0-B26B-F7BADC9BCF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3347" y="823600"/>
            <a:ext cx="8229600" cy="857250"/>
          </a:xfrm>
        </p:spPr>
        <p:txBody>
          <a:bodyPr/>
          <a:lstStyle/>
          <a:p>
            <a:pPr eaLnBrk="1" hangingPunct="1"/>
            <a:r>
              <a:rPr lang="en-US" altLang="en-US" sz="2700" b="1">
                <a:solidFill>
                  <a:schemeClr val="tx1"/>
                </a:solidFill>
              </a:rPr>
              <a:t>Break-Even Analysis can tell you…</a:t>
            </a:r>
            <a:endParaRPr lang="en-US" altLang="en-US" sz="2700">
              <a:solidFill>
                <a:schemeClr val="tx1"/>
              </a:solidFill>
            </a:endParaRP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08A3BDAF-D279-489E-9CBD-549A878D5C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42072" y="1846347"/>
            <a:ext cx="5772150" cy="2851547"/>
          </a:xfrm>
        </p:spPr>
        <p:txBody>
          <a:bodyPr/>
          <a:lstStyle/>
          <a:p>
            <a:pPr algn="just" eaLnBrk="1" hangingPunct="1"/>
            <a:r>
              <a:rPr lang="en-US" altLang="en-US" sz="2000" dirty="0"/>
              <a:t>If a forecasted volume is sufficient to break even (make or buy point)</a:t>
            </a:r>
          </a:p>
          <a:p>
            <a:pPr algn="just" eaLnBrk="1" hangingPunct="1"/>
            <a:r>
              <a:rPr lang="en-US" altLang="en-US" sz="2000" dirty="0"/>
              <a:t>How low variable cost per unit must be to break even given current prices and sales forecast.</a:t>
            </a:r>
          </a:p>
          <a:p>
            <a:pPr algn="just" eaLnBrk="1" hangingPunct="1"/>
            <a:r>
              <a:rPr lang="en-US" altLang="en-US" sz="2000" dirty="0"/>
              <a:t>How low the fixed cost need to be to break even.</a:t>
            </a:r>
          </a:p>
          <a:p>
            <a:pPr algn="just" eaLnBrk="1" hangingPunct="1"/>
            <a:r>
              <a:rPr lang="en-US" altLang="en-US" sz="2000" dirty="0"/>
              <a:t>How price levels affect the break-even volume.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70FEA0A-3494-478E-B955-4889B5FF5C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5058" y="1004822"/>
            <a:ext cx="6858000" cy="411956"/>
          </a:xfrm>
          <a:noFill/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7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Types of Costs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A7D2FEC-A588-45DB-9219-5553CCB3E3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167106" y="1976784"/>
            <a:ext cx="3401616" cy="1489624"/>
          </a:xfrm>
          <a:noFill/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Clr>
                <a:srgbClr val="EBA055"/>
              </a:buClr>
            </a:pPr>
            <a:r>
              <a:rPr lang="en-US" altLang="en-US" sz="2000" dirty="0"/>
              <a:t>Fixed Costs</a:t>
            </a:r>
          </a:p>
          <a:p>
            <a:pPr eaLnBrk="1" hangingPunct="1">
              <a:buClr>
                <a:srgbClr val="EBA055"/>
              </a:buClr>
            </a:pPr>
            <a:endParaRPr lang="en-US" altLang="en-US" sz="2000" dirty="0"/>
          </a:p>
          <a:p>
            <a:pPr eaLnBrk="1" hangingPunct="1">
              <a:buClr>
                <a:srgbClr val="EBA055"/>
              </a:buClr>
            </a:pPr>
            <a:r>
              <a:rPr lang="en-US" altLang="en-US" sz="2000" dirty="0"/>
              <a:t>Variable Costs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95FA9046-CEA8-4E81-A4BA-2E6187E106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700" b="1">
                <a:solidFill>
                  <a:schemeClr val="tx1"/>
                </a:solidFill>
              </a:rPr>
              <a:t>Cost Definitions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DDC70FAC-59EB-408C-A4D3-9A495EC45D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000" b="1" dirty="0"/>
              <a:t>Fixed Costs</a:t>
            </a:r>
          </a:p>
          <a:p>
            <a:pPr lvl="1" eaLnBrk="1" hangingPunct="1"/>
            <a:r>
              <a:rPr lang="en-US" altLang="en-US" sz="2000" dirty="0"/>
              <a:t>Expenses such as rent that remain constant over a wide range of output volumes.</a:t>
            </a:r>
          </a:p>
          <a:p>
            <a:pPr eaLnBrk="1" hangingPunct="1"/>
            <a:r>
              <a:rPr lang="en-US" altLang="en-US" sz="2000" b="1" dirty="0"/>
              <a:t>Variable Costs</a:t>
            </a:r>
          </a:p>
          <a:p>
            <a:pPr lvl="1" eaLnBrk="1" hangingPunct="1"/>
            <a:r>
              <a:rPr lang="en-US" altLang="en-US" sz="2000" dirty="0"/>
              <a:t>Expenses such as material and direct </a:t>
            </a:r>
            <a:r>
              <a:rPr lang="en-US" altLang="en-US" sz="2000" dirty="0" err="1"/>
              <a:t>labour</a:t>
            </a:r>
            <a:r>
              <a:rPr lang="en-US" altLang="en-US" sz="2000" dirty="0"/>
              <a:t> that vary proportionately with changes in output.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553BC81-95F5-4EBC-A6B9-FF5CF42760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700" b="1">
                <a:solidFill>
                  <a:schemeClr val="tx1"/>
                </a:solidFill>
              </a:rPr>
              <a:t>Cost Definitions (cont’d)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0BD4377-22B3-43ED-925F-22397D4740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n-US" sz="2000" b="1" dirty="0"/>
              <a:t>Cost of Capital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sz="2000" dirty="0"/>
              <a:t>Usually expressed as a percentage rate, it reflects the cost of the money invested in a project.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sz="2000" dirty="0"/>
              <a:t>Comparisons:</a:t>
            </a:r>
          </a:p>
          <a:p>
            <a:pPr lvl="2" eaLnBrk="1" hangingPunct="1">
              <a:spcBef>
                <a:spcPct val="50000"/>
              </a:spcBef>
            </a:pPr>
            <a:r>
              <a:rPr lang="en-US" altLang="en-US" sz="2000" dirty="0"/>
              <a:t>The cost of borrowing money to finance the project.</a:t>
            </a:r>
          </a:p>
          <a:p>
            <a:pPr lvl="2" eaLnBrk="1" hangingPunct="1">
              <a:spcBef>
                <a:spcPct val="50000"/>
              </a:spcBef>
            </a:pPr>
            <a:r>
              <a:rPr lang="en-US" altLang="en-US" sz="2000" dirty="0"/>
              <a:t>Interest lost on short-term loans.</a:t>
            </a:r>
          </a:p>
          <a:p>
            <a:pPr lvl="2" eaLnBrk="1" hangingPunct="1">
              <a:spcBef>
                <a:spcPct val="50000"/>
              </a:spcBef>
            </a:pPr>
            <a:r>
              <a:rPr lang="en-US" altLang="en-US" sz="2000" dirty="0"/>
              <a:t>Opportunity cost of forgoing one of several other projects that require funding.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B5CC24E8-04B3-4B76-B3E9-06E2984685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41616" y="384464"/>
            <a:ext cx="6172200" cy="720329"/>
          </a:xfrm>
        </p:spPr>
        <p:txBody>
          <a:bodyPr/>
          <a:lstStyle/>
          <a:p>
            <a:pPr eaLnBrk="1" hangingPunct="1"/>
            <a:r>
              <a:rPr lang="en-US" altLang="en-US" sz="2400" b="1" dirty="0">
                <a:solidFill>
                  <a:schemeClr val="tx1"/>
                </a:solidFill>
              </a:rPr>
              <a:t>Fixed and Variable Cost Components </a:t>
            </a:r>
          </a:p>
        </p:txBody>
      </p:sp>
      <p:pic>
        <p:nvPicPr>
          <p:cNvPr id="20483" name="Picture 4">
            <a:extLst>
              <a:ext uri="{FF2B5EF4-FFF2-40B4-BE49-F238E27FC236}">
                <a16:creationId xmlns:a16="http://schemas.microsoft.com/office/drawing/2014/main" id="{8DDF8955-5A14-405A-A794-BFC4742046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723" y="1200151"/>
            <a:ext cx="5212556" cy="3336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A1704DD2-00B6-4DA6-A431-625895322E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08523" y="436960"/>
            <a:ext cx="6146006" cy="478631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7866" tIns="33338" rIns="67866" bIns="33338" numCol="1" anchor="b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700" b="1">
                <a:solidFill>
                  <a:schemeClr val="tx1"/>
                </a:solidFill>
              </a:rPr>
              <a:t>Cost-Volume Relationships</a:t>
            </a:r>
          </a:p>
        </p:txBody>
      </p:sp>
      <p:grpSp>
        <p:nvGrpSpPr>
          <p:cNvPr id="21507" name="Group 3">
            <a:extLst>
              <a:ext uri="{FF2B5EF4-FFF2-40B4-BE49-F238E27FC236}">
                <a16:creationId xmlns:a16="http://schemas.microsoft.com/office/drawing/2014/main" id="{982154EE-2659-4C8D-8C66-EB6894A91E37}"/>
              </a:ext>
            </a:extLst>
          </p:cNvPr>
          <p:cNvGrpSpPr>
            <a:grpSpLocks/>
          </p:cNvGrpSpPr>
          <p:nvPr/>
        </p:nvGrpSpPr>
        <p:grpSpPr bwMode="auto">
          <a:xfrm>
            <a:off x="2628901" y="1200150"/>
            <a:ext cx="3686175" cy="3257550"/>
            <a:chOff x="1248" y="1240"/>
            <a:chExt cx="3096" cy="2736"/>
          </a:xfrm>
        </p:grpSpPr>
        <p:sp>
          <p:nvSpPr>
            <p:cNvPr id="21508" name="Rectangle 4">
              <a:extLst>
                <a:ext uri="{FF2B5EF4-FFF2-40B4-BE49-F238E27FC236}">
                  <a16:creationId xmlns:a16="http://schemas.microsoft.com/office/drawing/2014/main" id="{2FEF39F8-A9F0-4BF4-B674-F349F4FA4D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6" y="1240"/>
              <a:ext cx="2728" cy="2410"/>
            </a:xfrm>
            <a:prstGeom prst="rect">
              <a:avLst/>
            </a:prstGeom>
            <a:solidFill>
              <a:srgbClr val="BEE0D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685800">
                <a:spcBef>
                  <a:spcPct val="0"/>
                </a:spcBef>
                <a:buNone/>
              </a:pPr>
              <a:endParaRPr lang="en-US" altLang="en-US" sz="135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21509" name="Rectangle 5">
              <a:extLst>
                <a:ext uri="{FF2B5EF4-FFF2-40B4-BE49-F238E27FC236}">
                  <a16:creationId xmlns:a16="http://schemas.microsoft.com/office/drawing/2014/main" id="{D52B6304-1483-4C62-8645-104BE7A6A48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858" y="1925"/>
              <a:ext cx="1301" cy="5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7866" tIns="33338" rIns="67866" bIns="33338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685800" eaLnBrk="0" hangingPunct="0">
                <a:spcBef>
                  <a:spcPct val="0"/>
                </a:spcBef>
                <a:buNone/>
              </a:pPr>
              <a:r>
                <a:rPr lang="en-US" altLang="en-US" sz="1800" b="1">
                  <a:solidFill>
                    <a:srgbClr val="CE2700"/>
                  </a:solidFill>
                  <a:ea typeface="+mn-ea"/>
                </a:rPr>
                <a:t>Amount (£)</a:t>
              </a:r>
            </a:p>
            <a:p>
              <a:pPr defTabSz="685800" eaLnBrk="0" latinLnBrk="1" hangingPunct="0">
                <a:spcBef>
                  <a:spcPct val="0"/>
                </a:spcBef>
                <a:buNone/>
              </a:pPr>
              <a:endParaRPr lang="en-US" altLang="en-US" sz="1800" b="1">
                <a:solidFill>
                  <a:srgbClr val="CE2700"/>
                </a:solidFill>
                <a:ea typeface="+mn-ea"/>
              </a:endParaRPr>
            </a:p>
          </p:txBody>
        </p:sp>
        <p:sp>
          <p:nvSpPr>
            <p:cNvPr id="21510" name="Rectangle 6">
              <a:extLst>
                <a:ext uri="{FF2B5EF4-FFF2-40B4-BE49-F238E27FC236}">
                  <a16:creationId xmlns:a16="http://schemas.microsoft.com/office/drawing/2014/main" id="{46829DCE-D935-402F-8ED3-4F74B94942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9" y="3687"/>
              <a:ext cx="1871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866" tIns="33338" rIns="67866" bIns="33338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685800" eaLnBrk="0" hangingPunct="0">
                <a:spcBef>
                  <a:spcPct val="0"/>
                </a:spcBef>
                <a:buNone/>
              </a:pPr>
              <a:r>
                <a:rPr lang="en-US" altLang="en-US" sz="1800" b="1">
                  <a:solidFill>
                    <a:srgbClr val="CE2700"/>
                  </a:solidFill>
                  <a:ea typeface="+mn-ea"/>
                </a:rPr>
                <a:t>Q (volume in units)</a:t>
              </a:r>
            </a:p>
          </p:txBody>
        </p:sp>
        <p:sp>
          <p:nvSpPr>
            <p:cNvPr id="21511" name="Rectangle 7">
              <a:extLst>
                <a:ext uri="{FF2B5EF4-FFF2-40B4-BE49-F238E27FC236}">
                  <a16:creationId xmlns:a16="http://schemas.microsoft.com/office/drawing/2014/main" id="{F9E1FEDC-EE1B-4783-A96C-B96CB5E689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7" y="3529"/>
              <a:ext cx="178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7866" tIns="33338" rIns="67866" bIns="33338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685800" eaLnBrk="0" hangingPunct="0">
                <a:spcBef>
                  <a:spcPct val="50000"/>
                </a:spcBef>
                <a:buNone/>
              </a:pPr>
              <a:r>
                <a:rPr lang="en-US" altLang="en-US" sz="1800" b="1">
                  <a:solidFill>
                    <a:srgbClr val="CE2700"/>
                  </a:solidFill>
                  <a:ea typeface="+mn-ea"/>
                </a:rPr>
                <a:t>0</a:t>
              </a:r>
            </a:p>
          </p:txBody>
        </p:sp>
        <p:sp>
          <p:nvSpPr>
            <p:cNvPr id="21512" name="Line 8">
              <a:extLst>
                <a:ext uri="{FF2B5EF4-FFF2-40B4-BE49-F238E27FC236}">
                  <a16:creationId xmlns:a16="http://schemas.microsoft.com/office/drawing/2014/main" id="{388A875A-E378-4295-A194-822BE39D02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21" y="1433"/>
              <a:ext cx="2503" cy="21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eaLnBrk="0" hangingPunct="0"/>
              <a:endParaRPr lang="en-GB" sz="135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1513" name="Rectangle 9">
              <a:extLst>
                <a:ext uri="{FF2B5EF4-FFF2-40B4-BE49-F238E27FC236}">
                  <a16:creationId xmlns:a16="http://schemas.microsoft.com/office/drawing/2014/main" id="{FFBEA74E-4E2F-48A8-93FE-35AAAE5460B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140000">
              <a:off x="2626" y="1789"/>
              <a:ext cx="1361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866" tIns="33338" rIns="67866" bIns="33338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685800" eaLnBrk="0" hangingPunct="0">
                <a:spcBef>
                  <a:spcPct val="0"/>
                </a:spcBef>
                <a:buNone/>
              </a:pPr>
              <a:r>
                <a:rPr lang="en-US" altLang="en-US" sz="1800" b="1">
                  <a:solidFill>
                    <a:srgbClr val="CE2700"/>
                  </a:solidFill>
                  <a:ea typeface="+mn-ea"/>
                </a:rPr>
                <a:t>Total revenue</a:t>
              </a:r>
            </a:p>
          </p:txBody>
        </p:sp>
      </p:grp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E43F2691-F41A-4F2C-AE0D-4D7A86A5F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63128"/>
            <a:ext cx="6858000" cy="485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685800" eaLnBrk="0" hangingPunct="0">
              <a:spcBef>
                <a:spcPct val="0"/>
              </a:spcBef>
              <a:buNone/>
            </a:pPr>
            <a:r>
              <a:rPr lang="en-US" altLang="en-US" sz="27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Breakeven Analysis: Make or Buy Costs</a:t>
            </a:r>
          </a:p>
        </p:txBody>
      </p:sp>
      <p:sp>
        <p:nvSpPr>
          <p:cNvPr id="22531" name="Line 3">
            <a:extLst>
              <a:ext uri="{FF2B5EF4-FFF2-40B4-BE49-F238E27FC236}">
                <a16:creationId xmlns:a16="http://schemas.microsoft.com/office/drawing/2014/main" id="{7FE006F8-CA2D-449C-B867-752166213C4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7981" y="1269206"/>
            <a:ext cx="0" cy="2514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hangingPunct="0"/>
            <a:endParaRPr lang="en-GB" sz="135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32" name="Line 4">
            <a:extLst>
              <a:ext uri="{FF2B5EF4-FFF2-40B4-BE49-F238E27FC236}">
                <a16:creationId xmlns:a16="http://schemas.microsoft.com/office/drawing/2014/main" id="{35BE27EC-3ECD-4903-BFF8-6D4668F83D3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7981" y="3783806"/>
            <a:ext cx="4457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hangingPunct="0"/>
            <a:endParaRPr lang="en-GB" sz="135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9301ABF8-9136-4DB3-BF40-10810BB2B7BE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142895" y="2551380"/>
            <a:ext cx="638636" cy="346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9056" tIns="34529" rIns="69056" bIns="34529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hangingPunct="0">
              <a:spcBef>
                <a:spcPct val="0"/>
              </a:spcBef>
              <a:buNone/>
            </a:pPr>
            <a:r>
              <a:rPr lang="en-US" altLang="en-US" sz="1800">
                <a:solidFill>
                  <a:srgbClr val="AF019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Costs</a:t>
            </a:r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3FB3E183-0F8A-4912-924A-DB1D176E0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9804" y="4052887"/>
            <a:ext cx="2558328" cy="346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9056" tIns="34529" rIns="69056" bIns="34529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hangingPunct="0">
              <a:spcBef>
                <a:spcPct val="0"/>
              </a:spcBef>
              <a:buNone/>
            </a:pPr>
            <a:r>
              <a:rPr lang="en-US" altLang="en-US" sz="1800">
                <a:solidFill>
                  <a:srgbClr val="AF019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Volume (number of units)</a:t>
            </a:r>
          </a:p>
        </p:txBody>
      </p:sp>
      <p:sp>
        <p:nvSpPr>
          <p:cNvPr id="22535" name="Line 7">
            <a:extLst>
              <a:ext uri="{FF2B5EF4-FFF2-40B4-BE49-F238E27FC236}">
                <a16:creationId xmlns:a16="http://schemas.microsoft.com/office/drawing/2014/main" id="{2572D11E-D020-4C3C-BCC3-5BF5354FD7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7981" y="926306"/>
            <a:ext cx="1714500" cy="2857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hangingPunct="0"/>
            <a:endParaRPr lang="en-GB" sz="135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36" name="Line 8">
            <a:extLst>
              <a:ext uri="{FF2B5EF4-FFF2-40B4-BE49-F238E27FC236}">
                <a16:creationId xmlns:a16="http://schemas.microsoft.com/office/drawing/2014/main" id="{BA5ABF00-9EAF-4588-BA33-9859FE3F8F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7981" y="1554956"/>
            <a:ext cx="188595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hangingPunct="0"/>
            <a:endParaRPr lang="en-GB" sz="135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37" name="Arc 9">
            <a:extLst>
              <a:ext uri="{FF2B5EF4-FFF2-40B4-BE49-F238E27FC236}">
                <a16:creationId xmlns:a16="http://schemas.microsoft.com/office/drawing/2014/main" id="{2636E372-76F3-41B7-BA82-F18A04F0B33A}"/>
              </a:ext>
            </a:extLst>
          </p:cNvPr>
          <p:cNvSpPr>
            <a:spLocks/>
          </p:cNvSpPr>
          <p:nvPr/>
        </p:nvSpPr>
        <p:spPr bwMode="auto">
          <a:xfrm>
            <a:off x="4442222" y="1840706"/>
            <a:ext cx="685800" cy="285750"/>
          </a:xfrm>
          <a:custGeom>
            <a:avLst/>
            <a:gdLst>
              <a:gd name="T0" fmla="*/ 2147483646 w 21600"/>
              <a:gd name="T1" fmla="*/ 2147483646 h 21600"/>
              <a:gd name="T2" fmla="*/ 0 w 21600"/>
              <a:gd name="T3" fmla="*/ 0 h 21600"/>
              <a:gd name="T4" fmla="*/ 2147483646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hangingPunct="0"/>
            <a:endParaRPr lang="en-GB" sz="135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38" name="Arc 10">
            <a:extLst>
              <a:ext uri="{FF2B5EF4-FFF2-40B4-BE49-F238E27FC236}">
                <a16:creationId xmlns:a16="http://schemas.microsoft.com/office/drawing/2014/main" id="{90181C2D-1EC5-4339-991F-355861875730}"/>
              </a:ext>
            </a:extLst>
          </p:cNvPr>
          <p:cNvSpPr>
            <a:spLocks/>
          </p:cNvSpPr>
          <p:nvPr/>
        </p:nvSpPr>
        <p:spPr bwMode="auto">
          <a:xfrm>
            <a:off x="4556522" y="1097756"/>
            <a:ext cx="685800" cy="285750"/>
          </a:xfrm>
          <a:custGeom>
            <a:avLst/>
            <a:gdLst>
              <a:gd name="T0" fmla="*/ 2147483646 w 21600"/>
              <a:gd name="T1" fmla="*/ 2147483646 h 21600"/>
              <a:gd name="T2" fmla="*/ 0 w 21600"/>
              <a:gd name="T3" fmla="*/ 0 h 21600"/>
              <a:gd name="T4" fmla="*/ 2147483646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hangingPunct="0"/>
            <a:endParaRPr lang="en-GB" sz="135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39" name="Arc 11">
            <a:extLst>
              <a:ext uri="{FF2B5EF4-FFF2-40B4-BE49-F238E27FC236}">
                <a16:creationId xmlns:a16="http://schemas.microsoft.com/office/drawing/2014/main" id="{263070C6-2FBE-4538-8407-082067C15F1E}"/>
              </a:ext>
            </a:extLst>
          </p:cNvPr>
          <p:cNvSpPr>
            <a:spLocks/>
          </p:cNvSpPr>
          <p:nvPr/>
        </p:nvSpPr>
        <p:spPr bwMode="auto">
          <a:xfrm>
            <a:off x="3642122" y="2526506"/>
            <a:ext cx="685800" cy="285750"/>
          </a:xfrm>
          <a:custGeom>
            <a:avLst/>
            <a:gdLst>
              <a:gd name="T0" fmla="*/ 2147483646 w 21600"/>
              <a:gd name="T1" fmla="*/ 2147483646 h 21600"/>
              <a:gd name="T2" fmla="*/ 0 w 21600"/>
              <a:gd name="T3" fmla="*/ 0 h 21600"/>
              <a:gd name="T4" fmla="*/ 2147483646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hangingPunct="0"/>
            <a:endParaRPr lang="en-GB" sz="135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444" name="Rectangle 12">
            <a:extLst>
              <a:ext uri="{FF2B5EF4-FFF2-40B4-BE49-F238E27FC236}">
                <a16:creationId xmlns:a16="http://schemas.microsoft.com/office/drawing/2014/main" id="{F25E4716-6524-4B48-AF70-FF04447D2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6375" y="1200150"/>
            <a:ext cx="1191031" cy="346731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69056" tIns="34529" rIns="69056" bIns="3452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hangingPunct="0">
              <a:defRPr/>
            </a:pPr>
            <a:r>
              <a:rPr lang="en-US" altLang="en-US" dirty="0">
                <a:solidFill>
                  <a:srgbClr val="000000"/>
                </a:solidFill>
                <a:latin typeface="Arial"/>
                <a:ea typeface="+mn-ea"/>
              </a:rPr>
              <a:t>Buy Costs</a:t>
            </a:r>
          </a:p>
        </p:txBody>
      </p:sp>
      <p:sp>
        <p:nvSpPr>
          <p:cNvPr id="18445" name="Rectangle 13">
            <a:extLst>
              <a:ext uri="{FF2B5EF4-FFF2-40B4-BE49-F238E27FC236}">
                <a16:creationId xmlns:a16="http://schemas.microsoft.com/office/drawing/2014/main" id="{8B63A50C-74D6-485C-A654-36AAAF1DFF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1975" y="2628900"/>
            <a:ext cx="1870704" cy="346731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69056" tIns="34529" rIns="69056" bIns="3452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hangingPunct="0">
              <a:defRPr/>
            </a:pPr>
            <a:r>
              <a:rPr lang="en-US" altLang="en-US" dirty="0">
                <a:solidFill>
                  <a:srgbClr val="000000"/>
                </a:solidFill>
                <a:latin typeface="Arial"/>
                <a:ea typeface="+mn-ea"/>
              </a:rPr>
              <a:t>Breakeven point </a:t>
            </a:r>
          </a:p>
        </p:txBody>
      </p:sp>
      <p:sp>
        <p:nvSpPr>
          <p:cNvPr id="18446" name="Rectangle 14">
            <a:extLst>
              <a:ext uri="{FF2B5EF4-FFF2-40B4-BE49-F238E27FC236}">
                <a16:creationId xmlns:a16="http://schemas.microsoft.com/office/drawing/2014/main" id="{42EEC239-4B98-43C5-994C-C10DA1F84A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4925" y="1943100"/>
            <a:ext cx="1857945" cy="346731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69056" tIns="34529" rIns="69056" bIns="3452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hangingPunct="0">
              <a:defRPr/>
            </a:pPr>
            <a:r>
              <a:rPr lang="en-US" altLang="en-US" dirty="0">
                <a:solidFill>
                  <a:srgbClr val="000000"/>
                </a:solidFill>
                <a:latin typeface="Arial"/>
                <a:ea typeface="+mn-ea"/>
              </a:rPr>
              <a:t>Total Make costs</a:t>
            </a:r>
          </a:p>
        </p:txBody>
      </p:sp>
      <p:sp>
        <p:nvSpPr>
          <p:cNvPr id="22543" name="Line 15">
            <a:extLst>
              <a:ext uri="{FF2B5EF4-FFF2-40B4-BE49-F238E27FC236}">
                <a16:creationId xmlns:a16="http://schemas.microsoft.com/office/drawing/2014/main" id="{49F889AD-EE4E-44B2-9716-13868B9A6B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640931" y="2526506"/>
            <a:ext cx="0" cy="12573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hangingPunct="0"/>
            <a:endParaRPr lang="en-GB" sz="135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44" name="Rectangle 16">
            <a:extLst>
              <a:ext uri="{FF2B5EF4-FFF2-40B4-BE49-F238E27FC236}">
                <a16:creationId xmlns:a16="http://schemas.microsoft.com/office/drawing/2014/main" id="{EA38D172-6487-4B11-AAAE-A6F68F627C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3829050"/>
            <a:ext cx="383117" cy="346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9056" tIns="34529" rIns="69056" bIns="34529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hangingPunct="0">
              <a:spcBef>
                <a:spcPct val="0"/>
              </a:spcBef>
              <a:buNone/>
            </a:pPr>
            <a:r>
              <a:rPr lang="en-US" altLang="en-US" sz="180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V</a:t>
            </a:r>
            <a:r>
              <a:rPr lang="en-US" altLang="en-US" sz="1800" baseline="-2500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1</a:t>
            </a:r>
          </a:p>
        </p:txBody>
      </p:sp>
      <p:sp>
        <p:nvSpPr>
          <p:cNvPr id="22545" name="Text Box 17">
            <a:extLst>
              <a:ext uri="{FF2B5EF4-FFF2-40B4-BE49-F238E27FC236}">
                <a16:creationId xmlns:a16="http://schemas.microsoft.com/office/drawing/2014/main" id="{5613D1D4-0761-4591-B8A5-B7E34FBC39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2526" y="4729163"/>
            <a:ext cx="1173956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hangingPunct="0">
              <a:spcBef>
                <a:spcPct val="50000"/>
              </a:spcBef>
              <a:buNone/>
            </a:pPr>
            <a:r>
              <a:rPr lang="en-US" altLang="en-US" sz="1050" i="1">
                <a:solidFill>
                  <a:srgbClr val="FFFFFF"/>
                </a:solidFill>
                <a:latin typeface="Book Antiqua" panose="02040602050305030304" pitchFamily="18" charset="0"/>
                <a:ea typeface="+mn-ea"/>
              </a:rPr>
              <a:t>Supplement 3-5</a:t>
            </a:r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ea typeface="+mn-e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F151297A-0FFE-4388-8AB6-B9AFE59ABC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900" y="579835"/>
            <a:ext cx="6172200" cy="857250"/>
          </a:xfrm>
        </p:spPr>
        <p:txBody>
          <a:bodyPr/>
          <a:lstStyle/>
          <a:p>
            <a:pPr eaLnBrk="1" hangingPunct="1"/>
            <a:r>
              <a:rPr lang="en-US" altLang="en-US" sz="27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Break-Even Analysis (cont’d)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CC51B8D-300D-46F6-A030-597CD4F81B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85900" y="2032398"/>
            <a:ext cx="6172200" cy="2321719"/>
          </a:xfrm>
        </p:spPr>
        <p:txBody>
          <a:bodyPr/>
          <a:lstStyle/>
          <a:p>
            <a:pPr marL="166688" indent="-166688" eaLnBrk="1" hangingPunct="1"/>
            <a:r>
              <a:rPr lang="en-US" altLang="en-US" sz="2000" dirty="0"/>
              <a:t>Make or Buy cost (Assumptions)</a:t>
            </a:r>
          </a:p>
          <a:p>
            <a:pPr marL="686991" lvl="2" indent="-129779" eaLnBrk="1" hangingPunct="1"/>
            <a:r>
              <a:rPr lang="en-US" altLang="en-US" sz="2000" dirty="0"/>
              <a:t>The selling price per unit is constant.</a:t>
            </a:r>
          </a:p>
          <a:p>
            <a:pPr marL="686991" lvl="2" indent="-129779" eaLnBrk="1" hangingPunct="1"/>
            <a:r>
              <a:rPr lang="en-US" altLang="en-US" sz="2000" dirty="0"/>
              <a:t>Variable costs per unit remain constant.</a:t>
            </a:r>
          </a:p>
          <a:p>
            <a:pPr marL="686991" lvl="2" indent="-129779" eaLnBrk="1" hangingPunct="1"/>
            <a:r>
              <a:rPr lang="en-US" altLang="en-US" sz="2000" dirty="0"/>
              <a:t>Fixed costs remain constant.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1E5D1F2B-EB45-4035-9839-2B6AEF73AA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900" y="472679"/>
            <a:ext cx="6172200" cy="857250"/>
          </a:xfrm>
        </p:spPr>
        <p:txBody>
          <a:bodyPr/>
          <a:lstStyle/>
          <a:p>
            <a:pPr eaLnBrk="1" hangingPunct="1"/>
            <a:r>
              <a:rPr lang="en-US" altLang="en-US" sz="27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Break-Even Analysis (cont’d)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F58FBF45-1C39-4293-BFA8-16CD779727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1391" y="1491853"/>
            <a:ext cx="6172200" cy="1803797"/>
          </a:xfrm>
        </p:spPr>
        <p:txBody>
          <a:bodyPr/>
          <a:lstStyle/>
          <a:p>
            <a:pPr marL="166688" indent="-166688" eaLnBrk="1" hangingPunct="1"/>
            <a:r>
              <a:rPr lang="en-US" altLang="en-US" sz="2000" dirty="0"/>
              <a:t>Choice of Processes</a:t>
            </a:r>
          </a:p>
          <a:p>
            <a:pPr marL="686991" lvl="2" indent="-129779" eaLnBrk="1" hangingPunct="1"/>
            <a:r>
              <a:rPr lang="en-US" altLang="en-US" sz="2000" dirty="0"/>
              <a:t>Used to choose from among alternative processes a company can use.</a:t>
            </a:r>
          </a:p>
          <a:p>
            <a:pPr marL="686991" lvl="2" indent="-129779" eaLnBrk="1" hangingPunct="1"/>
            <a:r>
              <a:rPr lang="en-US" altLang="en-US" sz="2000" dirty="0"/>
              <a:t>Break-even point is defined as that volume where we are indifferent with respect to the costs of the alternative processes.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0AD32B3-2785-48B2-B8E5-8D6DF9CFC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34553"/>
            <a:ext cx="6858000" cy="485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685800" eaLnBrk="0" hangingPunct="0">
              <a:spcBef>
                <a:spcPct val="0"/>
              </a:spcBef>
              <a:buNone/>
            </a:pPr>
            <a:r>
              <a:rPr lang="en-US" altLang="en-US" sz="27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Breakeven Analysis: Choice of Processes</a:t>
            </a:r>
          </a:p>
        </p:txBody>
      </p:sp>
      <p:sp>
        <p:nvSpPr>
          <p:cNvPr id="26627" name="Line 3">
            <a:extLst>
              <a:ext uri="{FF2B5EF4-FFF2-40B4-BE49-F238E27FC236}">
                <a16:creationId xmlns:a16="http://schemas.microsoft.com/office/drawing/2014/main" id="{565FEE7A-1D1E-44D0-9B0E-0C93352D10F8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5" y="1381125"/>
            <a:ext cx="0" cy="2514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hangingPunct="0"/>
            <a:endParaRPr lang="en-GB" sz="135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28" name="Line 4">
            <a:extLst>
              <a:ext uri="{FF2B5EF4-FFF2-40B4-BE49-F238E27FC236}">
                <a16:creationId xmlns:a16="http://schemas.microsoft.com/office/drawing/2014/main" id="{6EF8DC44-662C-4106-8CCF-119E3F46D4BE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5" y="3895725"/>
            <a:ext cx="4457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hangingPunct="0"/>
            <a:endParaRPr lang="en-GB" sz="135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FB840E37-C3FA-4DA9-8F80-EE3CEFCD3690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730114" y="2494230"/>
            <a:ext cx="645048" cy="346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9056" tIns="34529" rIns="69056" bIns="34529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hangingPunct="0">
              <a:spcBef>
                <a:spcPct val="0"/>
              </a:spcBef>
              <a:buNone/>
            </a:pPr>
            <a:r>
              <a:rPr lang="en-US" altLang="en-US" sz="18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Costs</a:t>
            </a:r>
            <a:endParaRPr lang="en-US" altLang="en-US" sz="1800">
              <a:solidFill>
                <a:srgbClr val="00000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1400B828-B907-4415-AC1F-B43CBCB5A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2888" y="4075510"/>
            <a:ext cx="2600584" cy="346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9056" tIns="34529" rIns="69056" bIns="34529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hangingPunct="0">
              <a:spcBef>
                <a:spcPct val="0"/>
              </a:spcBef>
              <a:buNone/>
            </a:pPr>
            <a:r>
              <a:rPr lang="en-US" altLang="en-US" sz="18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Volume (number of units)</a:t>
            </a:r>
          </a:p>
        </p:txBody>
      </p:sp>
      <p:sp>
        <p:nvSpPr>
          <p:cNvPr id="26631" name="Line 7">
            <a:extLst>
              <a:ext uri="{FF2B5EF4-FFF2-40B4-BE49-F238E27FC236}">
                <a16:creationId xmlns:a16="http://schemas.microsoft.com/office/drawing/2014/main" id="{77320012-FB68-4D10-BBC8-FF0CA15B7E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09825" y="1781175"/>
            <a:ext cx="2686050" cy="1028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hangingPunct="0"/>
            <a:endParaRPr lang="en-GB" sz="135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32" name="Line 8">
            <a:extLst>
              <a:ext uri="{FF2B5EF4-FFF2-40B4-BE49-F238E27FC236}">
                <a16:creationId xmlns:a16="http://schemas.microsoft.com/office/drawing/2014/main" id="{A12ECF70-188A-44A1-A139-0F95BCA1491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09825" y="1152525"/>
            <a:ext cx="2514600" cy="2114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hangingPunct="0"/>
            <a:endParaRPr lang="en-GB" sz="135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33" name="Arc 9">
            <a:extLst>
              <a:ext uri="{FF2B5EF4-FFF2-40B4-BE49-F238E27FC236}">
                <a16:creationId xmlns:a16="http://schemas.microsoft.com/office/drawing/2014/main" id="{85FF7491-5469-4115-ACC8-8F76B84EA3C2}"/>
              </a:ext>
            </a:extLst>
          </p:cNvPr>
          <p:cNvSpPr>
            <a:spLocks/>
          </p:cNvSpPr>
          <p:nvPr/>
        </p:nvSpPr>
        <p:spPr bwMode="auto">
          <a:xfrm>
            <a:off x="4525566" y="2009775"/>
            <a:ext cx="685800" cy="285750"/>
          </a:xfrm>
          <a:custGeom>
            <a:avLst/>
            <a:gdLst>
              <a:gd name="T0" fmla="*/ 2147483646 w 21600"/>
              <a:gd name="T1" fmla="*/ 2147483646 h 21600"/>
              <a:gd name="T2" fmla="*/ 0 w 21600"/>
              <a:gd name="T3" fmla="*/ 0 h 21600"/>
              <a:gd name="T4" fmla="*/ 2147483646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hangingPunct="0"/>
            <a:endParaRPr lang="en-GB" sz="135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34" name="Arc 10">
            <a:extLst>
              <a:ext uri="{FF2B5EF4-FFF2-40B4-BE49-F238E27FC236}">
                <a16:creationId xmlns:a16="http://schemas.microsoft.com/office/drawing/2014/main" id="{BBB9A712-7D5A-4D25-BA4A-8379E77BBFEB}"/>
              </a:ext>
            </a:extLst>
          </p:cNvPr>
          <p:cNvSpPr>
            <a:spLocks/>
          </p:cNvSpPr>
          <p:nvPr/>
        </p:nvSpPr>
        <p:spPr bwMode="auto">
          <a:xfrm>
            <a:off x="4754166" y="1323975"/>
            <a:ext cx="685800" cy="285750"/>
          </a:xfrm>
          <a:custGeom>
            <a:avLst/>
            <a:gdLst>
              <a:gd name="T0" fmla="*/ 2147483646 w 21600"/>
              <a:gd name="T1" fmla="*/ 2147483646 h 21600"/>
              <a:gd name="T2" fmla="*/ 0 w 21600"/>
              <a:gd name="T3" fmla="*/ 0 h 21600"/>
              <a:gd name="T4" fmla="*/ 2147483646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hangingPunct="0"/>
            <a:endParaRPr lang="en-GB" sz="135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35" name="Arc 11">
            <a:extLst>
              <a:ext uri="{FF2B5EF4-FFF2-40B4-BE49-F238E27FC236}">
                <a16:creationId xmlns:a16="http://schemas.microsoft.com/office/drawing/2014/main" id="{AF234582-F3A1-4D90-9C0B-9E2938AB4EA5}"/>
              </a:ext>
            </a:extLst>
          </p:cNvPr>
          <p:cNvSpPr>
            <a:spLocks/>
          </p:cNvSpPr>
          <p:nvPr/>
        </p:nvSpPr>
        <p:spPr bwMode="auto">
          <a:xfrm>
            <a:off x="3382566" y="2466975"/>
            <a:ext cx="685800" cy="285750"/>
          </a:xfrm>
          <a:custGeom>
            <a:avLst/>
            <a:gdLst>
              <a:gd name="T0" fmla="*/ 2147483646 w 21600"/>
              <a:gd name="T1" fmla="*/ 2147483646 h 21600"/>
              <a:gd name="T2" fmla="*/ 0 w 21600"/>
              <a:gd name="T3" fmla="*/ 0 h 21600"/>
              <a:gd name="T4" fmla="*/ 2147483646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hangingPunct="0"/>
            <a:endParaRPr lang="en-GB" sz="135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36" name="Rectangle 12">
            <a:extLst>
              <a:ext uri="{FF2B5EF4-FFF2-40B4-BE49-F238E27FC236}">
                <a16:creationId xmlns:a16="http://schemas.microsoft.com/office/drawing/2014/main" id="{06744043-4343-44DB-BB9A-58CBF5E9F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2822" y="1426369"/>
            <a:ext cx="1848198" cy="346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9056" tIns="34529" rIns="69056" bIns="34529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hangingPunct="0">
              <a:spcBef>
                <a:spcPct val="0"/>
              </a:spcBef>
              <a:buNone/>
            </a:pPr>
            <a:r>
              <a:rPr lang="en-US" altLang="en-US" sz="180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Total costs - Make</a:t>
            </a:r>
          </a:p>
        </p:txBody>
      </p:sp>
      <p:sp>
        <p:nvSpPr>
          <p:cNvPr id="26637" name="Rectangle 13">
            <a:extLst>
              <a:ext uri="{FF2B5EF4-FFF2-40B4-BE49-F238E27FC236}">
                <a16:creationId xmlns:a16="http://schemas.microsoft.com/office/drawing/2014/main" id="{D12EDC70-B555-4441-B90F-915D34FF4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5269" y="2569369"/>
            <a:ext cx="1716816" cy="346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9056" tIns="34529" rIns="69056" bIns="34529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hangingPunct="0">
              <a:spcBef>
                <a:spcPct val="0"/>
              </a:spcBef>
              <a:buNone/>
            </a:pPr>
            <a:r>
              <a:rPr lang="en-US" altLang="en-US" sz="180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Breakeven point </a:t>
            </a:r>
          </a:p>
        </p:txBody>
      </p:sp>
      <p:sp>
        <p:nvSpPr>
          <p:cNvPr id="26638" name="Rectangle 14">
            <a:extLst>
              <a:ext uri="{FF2B5EF4-FFF2-40B4-BE49-F238E27FC236}">
                <a16:creationId xmlns:a16="http://schemas.microsoft.com/office/drawing/2014/main" id="{D10BE199-D54C-4DF5-A12B-51687DFDD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8269" y="2112169"/>
            <a:ext cx="1707134" cy="346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9056" tIns="34529" rIns="69056" bIns="34529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hangingPunct="0">
              <a:spcBef>
                <a:spcPct val="0"/>
              </a:spcBef>
              <a:buNone/>
            </a:pPr>
            <a:r>
              <a:rPr lang="en-US" altLang="en-US" sz="180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Total costs - Buy</a:t>
            </a:r>
          </a:p>
        </p:txBody>
      </p:sp>
      <p:sp>
        <p:nvSpPr>
          <p:cNvPr id="26639" name="Line 15">
            <a:extLst>
              <a:ext uri="{FF2B5EF4-FFF2-40B4-BE49-F238E27FC236}">
                <a16:creationId xmlns:a16="http://schemas.microsoft.com/office/drawing/2014/main" id="{19DD9636-39B1-4B2C-8D4C-D513EED8EF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1375" y="2466975"/>
            <a:ext cx="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hangingPunct="0"/>
            <a:endParaRPr lang="en-GB" sz="135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40" name="Rectangle 16">
            <a:extLst>
              <a:ext uri="{FF2B5EF4-FFF2-40B4-BE49-F238E27FC236}">
                <a16:creationId xmlns:a16="http://schemas.microsoft.com/office/drawing/2014/main" id="{BBF65049-6F7E-435D-8256-8795AD848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5169" y="3883819"/>
            <a:ext cx="383117" cy="346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9056" tIns="34529" rIns="69056" bIns="34529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hangingPunct="0">
              <a:spcBef>
                <a:spcPct val="0"/>
              </a:spcBef>
              <a:buNone/>
            </a:pPr>
            <a:r>
              <a:rPr lang="en-US" altLang="en-US" sz="180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V</a:t>
            </a:r>
            <a:r>
              <a:rPr lang="en-US" altLang="en-US" sz="1800" baseline="-2500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1</a:t>
            </a:r>
          </a:p>
        </p:txBody>
      </p:sp>
      <p:sp>
        <p:nvSpPr>
          <p:cNvPr id="26641" name="Text Box 17">
            <a:extLst>
              <a:ext uri="{FF2B5EF4-FFF2-40B4-BE49-F238E27FC236}">
                <a16:creationId xmlns:a16="http://schemas.microsoft.com/office/drawing/2014/main" id="{1A382E97-3C3E-4D13-AAA2-F8404519F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2526" y="4729163"/>
            <a:ext cx="1173956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hangingPunct="0">
              <a:spcBef>
                <a:spcPct val="50000"/>
              </a:spcBef>
              <a:buNone/>
            </a:pPr>
            <a:r>
              <a:rPr lang="en-US" altLang="en-US" sz="1050" i="1">
                <a:solidFill>
                  <a:srgbClr val="FFFFFF"/>
                </a:solidFill>
                <a:latin typeface="Book Antiqua" panose="02040602050305030304" pitchFamily="18" charset="0"/>
                <a:ea typeface="+mn-ea"/>
              </a:rPr>
              <a:t>Supplement 3-6</a:t>
            </a:r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ea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8C1CE21-AF1B-4745-8ACF-EED25FEA61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7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Objectives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8340745-08F1-4C2F-9265-818F4023F2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91915"/>
            <a:ext cx="8229600" cy="3102707"/>
          </a:xfrm>
        </p:spPr>
        <p:txBody>
          <a:bodyPr/>
          <a:lstStyle/>
          <a:p>
            <a:pPr algn="just" eaLnBrk="1" hangingPunct="1">
              <a:spcBef>
                <a:spcPct val="50000"/>
              </a:spcBef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Introduce to outsourcing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Introduce various cost definitions and demonstrate how they are applied in outsourcing strategies.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Demonstrate how break-even analysis is used within an outsourcing context to determine outsourcing decisions .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Consider the non-financial issues associated with outsourcing strategies</a:t>
            </a:r>
            <a:endParaRPr lang="en-GB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DF4D4540-9326-40FA-A015-EE64E6512F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510779"/>
            <a:ext cx="6858000" cy="495300"/>
          </a:xfrm>
          <a:noFill/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7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Types of Economic Decisions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EB93B83D-2461-4DEC-A9BD-9CE8C535C1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1284" y="1378744"/>
            <a:ext cx="6224651" cy="2975372"/>
          </a:xfrm>
          <a:noFill/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Clr>
                <a:srgbClr val="EBA055"/>
              </a:buClr>
            </a:pPr>
            <a:r>
              <a:rPr lang="en-US" altLang="en-US" sz="2000" dirty="0"/>
              <a:t>Purchase of new equipment or facilities</a:t>
            </a:r>
          </a:p>
          <a:p>
            <a:pPr eaLnBrk="1" hangingPunct="1">
              <a:buClr>
                <a:srgbClr val="EBA055"/>
              </a:buClr>
            </a:pPr>
            <a:r>
              <a:rPr lang="en-US" altLang="en-US" sz="2000" dirty="0"/>
              <a:t>Replacement of existing facilities or equipment</a:t>
            </a:r>
          </a:p>
          <a:p>
            <a:pPr eaLnBrk="1" hangingPunct="1">
              <a:buClr>
                <a:srgbClr val="EBA055"/>
              </a:buClr>
            </a:pPr>
            <a:r>
              <a:rPr lang="en-US" altLang="en-US" sz="2000" b="1" dirty="0"/>
              <a:t>Make-or-buy decisions</a:t>
            </a:r>
          </a:p>
          <a:p>
            <a:pPr eaLnBrk="1" hangingPunct="1">
              <a:buClr>
                <a:srgbClr val="EBA055"/>
              </a:buClr>
            </a:pPr>
            <a:r>
              <a:rPr lang="en-US" altLang="en-US" sz="2000" dirty="0"/>
              <a:t>Lease-or-buy decisions</a:t>
            </a:r>
          </a:p>
          <a:p>
            <a:pPr eaLnBrk="1" hangingPunct="1">
              <a:buClr>
                <a:srgbClr val="EBA055"/>
              </a:buClr>
            </a:pPr>
            <a:r>
              <a:rPr lang="en-US" altLang="en-US" sz="2000" dirty="0"/>
              <a:t>Temporary shutdown or plant abandonment decisions</a:t>
            </a:r>
          </a:p>
          <a:p>
            <a:pPr eaLnBrk="1" hangingPunct="1">
              <a:buClr>
                <a:srgbClr val="EBA055"/>
              </a:buClr>
            </a:pPr>
            <a:r>
              <a:rPr lang="en-US" altLang="en-US" sz="2000" dirty="0"/>
              <a:t>Addition or elimination of a product or product line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949B5D1E-A0B0-4619-893F-6ED2487DB5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52386" y="1702155"/>
            <a:ext cx="6392153" cy="27336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/>
              <a:t>One product is involved</a:t>
            </a: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/>
              <a:t>Everything produced can be sold</a:t>
            </a: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/>
              <a:t>Variable cost per unit is the same regardless of volume</a:t>
            </a: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/>
              <a:t>Fixed costs do not change with volume</a:t>
            </a: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/>
              <a:t>Revenue per unit constant with volume</a:t>
            </a: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/>
              <a:t>Revenue per unit exceeds variable cost per unit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2CA842C1-EA40-4CB4-94CF-531751CCA5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33813" y="627459"/>
            <a:ext cx="5829300" cy="863204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7866" tIns="33338" rIns="67866" bIns="33338" numCol="1" anchor="b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ct val="30000"/>
              </a:spcBef>
            </a:pPr>
            <a:r>
              <a:rPr lang="en-US" altLang="en-US" sz="2700" b="1" dirty="0">
                <a:solidFill>
                  <a:schemeClr val="tx1"/>
                </a:solidFill>
              </a:rPr>
              <a:t>Assumptions of Cost-Volume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8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>
            <a:extLst>
              <a:ext uri="{FF2B5EF4-FFF2-40B4-BE49-F238E27FC236}">
                <a16:creationId xmlns:a16="http://schemas.microsoft.com/office/drawing/2014/main" id="{F1203ACB-81C8-40D2-B099-1071F93B87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700" b="1">
                <a:solidFill>
                  <a:schemeClr val="tx1"/>
                </a:solidFill>
              </a:rPr>
              <a:t>Cost-Volume Analysis</a:t>
            </a:r>
          </a:p>
        </p:txBody>
      </p:sp>
      <p:sp>
        <p:nvSpPr>
          <p:cNvPr id="29699" name="Rectangle 5">
            <a:extLst>
              <a:ext uri="{FF2B5EF4-FFF2-40B4-BE49-F238E27FC236}">
                <a16:creationId xmlns:a16="http://schemas.microsoft.com/office/drawing/2014/main" id="{7E5B11F0-D9E3-409A-8172-1929068EF69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1800" dirty="0"/>
              <a:t>FC – Fixed cost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1800" dirty="0"/>
              <a:t>VC – Total variable cost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1800" dirty="0"/>
              <a:t>v – Variable cost per unit  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1800" dirty="0"/>
              <a:t>TC – Total cost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1800" dirty="0"/>
              <a:t>TR – Total revenue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1800" dirty="0"/>
              <a:t>R – Revenue per unit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1800" dirty="0"/>
              <a:t>Q – Quantity or volume of output 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1800" dirty="0"/>
              <a:t>Q</a:t>
            </a:r>
            <a:r>
              <a:rPr lang="en-GB" altLang="en-US" sz="1800" baseline="-25000" dirty="0"/>
              <a:t>BEP</a:t>
            </a:r>
            <a:r>
              <a:rPr lang="en-GB" altLang="en-US" sz="1800" dirty="0"/>
              <a:t> – Break-even quantity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1800" dirty="0"/>
              <a:t>P – Profit 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1800" dirty="0"/>
              <a:t>CM – Contribution Margin</a:t>
            </a:r>
          </a:p>
        </p:txBody>
      </p:sp>
      <p:sp>
        <p:nvSpPr>
          <p:cNvPr id="29700" name="Rectangle 6">
            <a:extLst>
              <a:ext uri="{FF2B5EF4-FFF2-40B4-BE49-F238E27FC236}">
                <a16:creationId xmlns:a16="http://schemas.microsoft.com/office/drawing/2014/main" id="{AE7C0941-E484-4E88-9CC8-48E200CBA3F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1800"/>
              <a:t>TC = FC + VC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1800"/>
              <a:t>VC = Q x v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1800"/>
              <a:t>TR = R x Q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1800"/>
              <a:t>P = TR – TC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800"/>
              <a:t>        = R x Q – (FC + v x Q)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800"/>
              <a:t>        = Q(R-v) – FC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800"/>
              <a:t>CM = R – v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800"/>
              <a:t>Q = P + FC / R – v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800"/>
              <a:t>Q</a:t>
            </a:r>
            <a:r>
              <a:rPr lang="en-GB" altLang="en-US" sz="1800" baseline="-25000"/>
              <a:t>BEP </a:t>
            </a:r>
            <a:r>
              <a:rPr lang="en-GB" altLang="en-US" sz="1800"/>
              <a:t>= FC / R – v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800"/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1800"/>
          </a:p>
          <a:p>
            <a:pPr eaLnBrk="1" hangingPunct="1">
              <a:lnSpc>
                <a:spcPct val="80000"/>
              </a:lnSpc>
            </a:pPr>
            <a:endParaRPr lang="en-GB" altLang="en-US" sz="1800"/>
          </a:p>
          <a:p>
            <a:pPr eaLnBrk="1" hangingPunct="1">
              <a:lnSpc>
                <a:spcPct val="80000"/>
              </a:lnSpc>
            </a:pPr>
            <a:endParaRPr lang="en-GB" altLang="en-US" sz="18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FB38CA8C-85BB-41DF-B80D-48B12EF2D0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71725" y="195263"/>
            <a:ext cx="4400550" cy="937022"/>
          </a:xfrm>
        </p:spPr>
        <p:txBody>
          <a:bodyPr/>
          <a:lstStyle/>
          <a:p>
            <a:pPr eaLnBrk="1" hangingPunct="1"/>
            <a:r>
              <a:rPr lang="en-US" altLang="en-US" sz="2700" b="1">
                <a:latin typeface="Calibri" panose="020F0502020204030204" pitchFamily="34" charset="0"/>
                <a:cs typeface="Calibri" panose="020F0502020204030204" pitchFamily="34" charset="0"/>
              </a:rPr>
              <a:t>Make or Buy Example</a:t>
            </a:r>
            <a:endParaRPr lang="en-US" altLang="en-US" sz="2400" b="1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DD11CA53-3B51-4EAB-8C78-308CF379D3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011" y="1067991"/>
            <a:ext cx="798094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571500" eaLnBrk="0" hangingPunct="0">
              <a:spcBef>
                <a:spcPct val="0"/>
              </a:spcBef>
              <a:buNone/>
            </a:pPr>
            <a:r>
              <a:rPr lang="en-US" altLang="en-US" sz="2000" dirty="0">
                <a:solidFill>
                  <a:srgbClr val="000000"/>
                </a:solidFill>
                <a:ea typeface="+mn-ea"/>
              </a:rPr>
              <a:t>A company is considering buying in a new product from a supplier at £200 per unit. </a:t>
            </a:r>
          </a:p>
          <a:p>
            <a:pPr defTabSz="571500" eaLnBrk="0" hangingPunct="0">
              <a:spcBef>
                <a:spcPct val="0"/>
              </a:spcBef>
              <a:buNone/>
            </a:pPr>
            <a:r>
              <a:rPr lang="en-US" altLang="en-US" sz="2000" dirty="0">
                <a:solidFill>
                  <a:srgbClr val="000000"/>
                </a:solidFill>
                <a:ea typeface="+mn-ea"/>
              </a:rPr>
              <a:t>To produce ‘in house’ the fixed cost per year would be</a:t>
            </a:r>
          </a:p>
          <a:p>
            <a:pPr defTabSz="571500" eaLnBrk="0" hangingPunct="0">
              <a:spcBef>
                <a:spcPct val="0"/>
              </a:spcBef>
              <a:buNone/>
            </a:pPr>
            <a:r>
              <a:rPr lang="en-US" altLang="en-US" sz="2000" dirty="0">
                <a:solidFill>
                  <a:srgbClr val="000000"/>
                </a:solidFill>
                <a:ea typeface="+mn-ea"/>
              </a:rPr>
              <a:t>£100,000, and the total variable costs would be £100 per part.</a:t>
            </a:r>
          </a:p>
          <a:p>
            <a:pPr defTabSz="571500" eaLnBrk="0" hangingPunct="0">
              <a:spcBef>
                <a:spcPct val="0"/>
              </a:spcBef>
              <a:buNone/>
            </a:pPr>
            <a:endParaRPr lang="en-US" altLang="en-US" sz="2000" dirty="0">
              <a:solidFill>
                <a:srgbClr val="000000"/>
              </a:solidFill>
              <a:ea typeface="+mn-ea"/>
            </a:endParaRPr>
          </a:p>
          <a:p>
            <a:pPr defTabSz="571500" eaLnBrk="0" hangingPunct="0">
              <a:spcBef>
                <a:spcPct val="0"/>
              </a:spcBef>
              <a:buNone/>
            </a:pPr>
            <a:r>
              <a:rPr lang="en-US" altLang="en-US" sz="2000" dirty="0">
                <a:solidFill>
                  <a:srgbClr val="000000"/>
                </a:solidFill>
                <a:ea typeface="+mn-ea"/>
              </a:rPr>
              <a:t> </a:t>
            </a:r>
          </a:p>
        </p:txBody>
      </p:sp>
      <p:sp>
        <p:nvSpPr>
          <p:cNvPr id="43012" name="Text Box 4">
            <a:extLst>
              <a:ext uri="{FF2B5EF4-FFF2-40B4-BE49-F238E27FC236}">
                <a16:creationId xmlns:a16="http://schemas.microsoft.com/office/drawing/2014/main" id="{AF126EDA-A5E8-4542-8A91-3110B438A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721" y="3543300"/>
            <a:ext cx="2149078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150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571500">
              <a:spcBef>
                <a:spcPct val="50000"/>
              </a:spcBef>
              <a:defRPr/>
            </a:pPr>
            <a:r>
              <a:rPr lang="en-US" altLang="en-US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Q = FC / (R - v)  </a:t>
            </a:r>
          </a:p>
        </p:txBody>
      </p:sp>
      <p:sp>
        <p:nvSpPr>
          <p:cNvPr id="43014" name="Text Box 6">
            <a:extLst>
              <a:ext uri="{FF2B5EF4-FFF2-40B4-BE49-F238E27FC236}">
                <a16:creationId xmlns:a16="http://schemas.microsoft.com/office/drawing/2014/main" id="{D51723FD-8474-493E-8459-F67EED4A13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25" y="3543300"/>
            <a:ext cx="2662238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150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571500">
              <a:spcBef>
                <a:spcPct val="50000"/>
              </a:spcBef>
              <a:defRPr/>
            </a:pPr>
            <a:r>
              <a:rPr lang="en-US" altLang="en-US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= 100,000 / (200-100)  </a:t>
            </a:r>
          </a:p>
        </p:txBody>
      </p:sp>
      <p:sp>
        <p:nvSpPr>
          <p:cNvPr id="43015" name="Text Box 7">
            <a:extLst>
              <a:ext uri="{FF2B5EF4-FFF2-40B4-BE49-F238E27FC236}">
                <a16:creationId xmlns:a16="http://schemas.microsoft.com/office/drawing/2014/main" id="{683B0B5B-DB5F-4927-8ADC-E29CD4D11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0633" y="3525817"/>
            <a:ext cx="2566988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150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571500">
              <a:spcBef>
                <a:spcPct val="50000"/>
              </a:spcBef>
              <a:defRPr/>
            </a:pPr>
            <a:r>
              <a:rPr lang="en-US" altLang="en-US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= 1,000 products</a:t>
            </a:r>
          </a:p>
        </p:txBody>
      </p:sp>
      <p:sp>
        <p:nvSpPr>
          <p:cNvPr id="43016" name="Rectangle 8">
            <a:extLst>
              <a:ext uri="{FF2B5EF4-FFF2-40B4-BE49-F238E27FC236}">
                <a16:creationId xmlns:a16="http://schemas.microsoft.com/office/drawing/2014/main" id="{93A29B1C-8A79-471B-ADE0-711389CC8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484" y="2764632"/>
            <a:ext cx="798094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571500" eaLnBrk="0" hangingPunct="0">
              <a:spcBef>
                <a:spcPct val="0"/>
              </a:spcBef>
              <a:buNone/>
            </a:pPr>
            <a:r>
              <a:rPr lang="en-US" altLang="en-US" sz="2000" dirty="0">
                <a:solidFill>
                  <a:srgbClr val="000000"/>
                </a:solidFill>
                <a:ea typeface="+mn-ea"/>
              </a:rPr>
              <a:t>What would be the break even-point in terms of volume and cost for the make or buy decision 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/>
      <p:bldP spid="43014" grpId="0"/>
      <p:bldP spid="43015" grpId="0"/>
      <p:bldP spid="430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>
            <a:extLst>
              <a:ext uri="{FF2B5EF4-FFF2-40B4-BE49-F238E27FC236}">
                <a16:creationId xmlns:a16="http://schemas.microsoft.com/office/drawing/2014/main" id="{8FCF860F-4423-4253-A196-00385CB32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7385" y="826294"/>
            <a:ext cx="567784" cy="367991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150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defTabSz="571500" eaLnBrk="0" hangingPunct="0">
              <a:lnSpc>
                <a:spcPct val="405000"/>
              </a:lnSpc>
              <a:defRPr/>
            </a:pPr>
            <a:r>
              <a:rPr lang="en-US" altLang="en-US" sz="1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400 –</a:t>
            </a:r>
          </a:p>
          <a:p>
            <a:pPr algn="r" defTabSz="571500" eaLnBrk="0" hangingPunct="0">
              <a:lnSpc>
                <a:spcPct val="405000"/>
              </a:lnSpc>
              <a:defRPr/>
            </a:pPr>
            <a:r>
              <a:rPr lang="en-US" altLang="en-US" sz="1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300 –</a:t>
            </a:r>
          </a:p>
          <a:p>
            <a:pPr algn="r" defTabSz="571500" eaLnBrk="0" hangingPunct="0">
              <a:lnSpc>
                <a:spcPct val="405000"/>
              </a:lnSpc>
              <a:defRPr/>
            </a:pPr>
            <a:r>
              <a:rPr lang="en-US" altLang="en-US" sz="1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200 –</a:t>
            </a:r>
          </a:p>
          <a:p>
            <a:pPr algn="r" defTabSz="571500" eaLnBrk="0" hangingPunct="0">
              <a:lnSpc>
                <a:spcPct val="405000"/>
              </a:lnSpc>
              <a:defRPr/>
            </a:pPr>
            <a:r>
              <a:rPr lang="en-US" altLang="en-US" sz="1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100 –</a:t>
            </a:r>
          </a:p>
          <a:p>
            <a:pPr algn="r" defTabSz="571500" eaLnBrk="0" hangingPunct="0">
              <a:lnSpc>
                <a:spcPct val="405000"/>
              </a:lnSpc>
              <a:defRPr/>
            </a:pPr>
            <a:r>
              <a:rPr lang="en-US" altLang="en-US" sz="1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0 –</a:t>
            </a:r>
          </a:p>
        </p:txBody>
      </p:sp>
      <p:grpSp>
        <p:nvGrpSpPr>
          <p:cNvPr id="32771" name="Group 3">
            <a:extLst>
              <a:ext uri="{FF2B5EF4-FFF2-40B4-BE49-F238E27FC236}">
                <a16:creationId xmlns:a16="http://schemas.microsoft.com/office/drawing/2014/main" id="{8AB29B0D-ADA4-4910-A8BA-A94910613D16}"/>
              </a:ext>
            </a:extLst>
          </p:cNvPr>
          <p:cNvGrpSpPr>
            <a:grpSpLocks/>
          </p:cNvGrpSpPr>
          <p:nvPr/>
        </p:nvGrpSpPr>
        <p:grpSpPr bwMode="auto">
          <a:xfrm>
            <a:off x="1504950" y="1221582"/>
            <a:ext cx="5073253" cy="3634978"/>
            <a:chOff x="304" y="1026"/>
            <a:chExt cx="4261" cy="3053"/>
          </a:xfrm>
        </p:grpSpPr>
        <p:sp>
          <p:nvSpPr>
            <p:cNvPr id="32774" name="Freeform 4">
              <a:extLst>
                <a:ext uri="{FF2B5EF4-FFF2-40B4-BE49-F238E27FC236}">
                  <a16:creationId xmlns:a16="http://schemas.microsoft.com/office/drawing/2014/main" id="{71D157B4-BE4E-40EF-88D5-B97FF947387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0" y="1026"/>
              <a:ext cx="2664" cy="2657"/>
            </a:xfrm>
            <a:custGeom>
              <a:avLst/>
              <a:gdLst>
                <a:gd name="T0" fmla="*/ 0 w 2664"/>
                <a:gd name="T1" fmla="*/ 0 h 2657"/>
                <a:gd name="T2" fmla="*/ 0 w 2664"/>
                <a:gd name="T3" fmla="*/ 2657 h 2657"/>
                <a:gd name="T4" fmla="*/ 2664 w 2664"/>
                <a:gd name="T5" fmla="*/ 2657 h 265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64" h="2657">
                  <a:moveTo>
                    <a:pt x="0" y="0"/>
                  </a:moveTo>
                  <a:lnTo>
                    <a:pt x="0" y="2657"/>
                  </a:lnTo>
                  <a:lnTo>
                    <a:pt x="2664" y="2657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eaLnBrk="0" hangingPunct="0"/>
              <a:endParaRPr lang="en-GB" sz="135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5061" name="Text Box 5">
              <a:extLst>
                <a:ext uri="{FF2B5EF4-FFF2-40B4-BE49-F238E27FC236}">
                  <a16:creationId xmlns:a16="http://schemas.microsoft.com/office/drawing/2014/main" id="{A6F73661-84DB-497C-89DE-12022E56B1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0" y="3846"/>
              <a:ext cx="902" cy="23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71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714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286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defRPr/>
              </a:pPr>
              <a:r>
                <a:rPr lang="en-US" altLang="en-US" sz="12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Products(</a:t>
              </a:r>
              <a:r>
                <a:rPr lang="en-US" altLang="en-US" sz="1200" b="1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Q</a:t>
              </a:r>
              <a:r>
                <a:rPr lang="en-US" altLang="en-US" sz="12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)</a:t>
              </a:r>
            </a:p>
          </p:txBody>
        </p:sp>
        <p:sp>
          <p:nvSpPr>
            <p:cNvPr id="45062" name="Text Box 6">
              <a:extLst>
                <a:ext uri="{FF2B5EF4-FFF2-40B4-BE49-F238E27FC236}">
                  <a16:creationId xmlns:a16="http://schemas.microsoft.com/office/drawing/2014/main" id="{ACF6D9DD-04D4-42A9-AD1B-2ECC4D1CDD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633" y="2310"/>
              <a:ext cx="1155" cy="23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71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714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286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defRPr/>
              </a:pPr>
              <a:r>
                <a:rPr lang="en-US" altLang="en-US" sz="12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£ (in thousands)</a:t>
              </a:r>
            </a:p>
          </p:txBody>
        </p:sp>
        <p:sp>
          <p:nvSpPr>
            <p:cNvPr id="45063" name="Text Box 7">
              <a:extLst>
                <a:ext uri="{FF2B5EF4-FFF2-40B4-BE49-F238E27FC236}">
                  <a16:creationId xmlns:a16="http://schemas.microsoft.com/office/drawing/2014/main" id="{E8697F95-A4BD-41C2-96E2-B168442363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6" y="3503"/>
              <a:ext cx="2579" cy="43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 defTabSz="762000"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71500" defTabSz="762000"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defTabSz="762000"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714500" defTabSz="762000"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286000" defTabSz="762000"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tabLst>
                  <a:tab pos="260747" algn="ctr"/>
                  <a:tab pos="988219" algn="ctr"/>
                  <a:tab pos="1716881" algn="ctr"/>
                  <a:tab pos="2444354" algn="ctr"/>
                </a:tabLst>
                <a:defRPr/>
              </a:pPr>
              <a:r>
                <a:rPr lang="en-US" altLang="en-US" sz="12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	|	|	|	|</a:t>
              </a:r>
              <a:endParaRPr lang="en-US" altLang="en-US" sz="375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endParaRPr>
            </a:p>
            <a:p>
              <a:pPr defTabSz="571500" eaLnBrk="0" hangingPunct="0">
                <a:tabLst>
                  <a:tab pos="260747" algn="ctr"/>
                  <a:tab pos="988219" algn="ctr"/>
                  <a:tab pos="1716881" algn="ctr"/>
                  <a:tab pos="2444354" algn="ctr"/>
                </a:tabLst>
                <a:defRPr/>
              </a:pPr>
              <a:endParaRPr lang="en-US" altLang="en-US" sz="375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endParaRPr>
            </a:p>
            <a:p>
              <a:pPr defTabSz="571500" eaLnBrk="0" hangingPunct="0">
                <a:tabLst>
                  <a:tab pos="260747" algn="ctr"/>
                  <a:tab pos="988219" algn="ctr"/>
                  <a:tab pos="1716881" algn="ctr"/>
                  <a:tab pos="2444354" algn="ctr"/>
                </a:tabLst>
                <a:defRPr/>
              </a:pPr>
              <a:r>
                <a:rPr lang="en-US" altLang="en-US" sz="12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	500	1000	1500	2000	</a:t>
              </a:r>
            </a:p>
          </p:txBody>
        </p:sp>
        <p:sp>
          <p:nvSpPr>
            <p:cNvPr id="45064" name="Text Box 8">
              <a:extLst>
                <a:ext uri="{FF2B5EF4-FFF2-40B4-BE49-F238E27FC236}">
                  <a16:creationId xmlns:a16="http://schemas.microsoft.com/office/drawing/2014/main" id="{8BF58A87-DCB8-4397-9712-3D1B64DA13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" y="3846"/>
              <a:ext cx="155" cy="23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71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714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286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defRPr/>
              </a:pPr>
              <a:endParaRPr lang="en-US" altLang="en-US" sz="1200" b="1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endParaRPr>
            </a:p>
          </p:txBody>
        </p:sp>
      </p:grpSp>
      <p:grpSp>
        <p:nvGrpSpPr>
          <p:cNvPr id="32772" name="Group 9">
            <a:extLst>
              <a:ext uri="{FF2B5EF4-FFF2-40B4-BE49-F238E27FC236}">
                <a16:creationId xmlns:a16="http://schemas.microsoft.com/office/drawing/2014/main" id="{E29D9E84-E258-4360-9664-08059ED132A6}"/>
              </a:ext>
            </a:extLst>
          </p:cNvPr>
          <p:cNvGrpSpPr>
            <a:grpSpLocks/>
          </p:cNvGrpSpPr>
          <p:nvPr/>
        </p:nvGrpSpPr>
        <p:grpSpPr bwMode="auto">
          <a:xfrm>
            <a:off x="4228713" y="1177528"/>
            <a:ext cx="3602831" cy="1312069"/>
            <a:chOff x="317" y="551"/>
            <a:chExt cx="3026" cy="1102"/>
          </a:xfrm>
          <a:solidFill>
            <a:schemeClr val="bg1"/>
          </a:solidFill>
        </p:grpSpPr>
        <p:sp>
          <p:nvSpPr>
            <p:cNvPr id="32775" name="Rectangle 10">
              <a:extLst>
                <a:ext uri="{FF2B5EF4-FFF2-40B4-BE49-F238E27FC236}">
                  <a16:creationId xmlns:a16="http://schemas.microsoft.com/office/drawing/2014/main" id="{F580A050-B6A0-4073-8640-6083E1BC1E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" y="551"/>
              <a:ext cx="3026" cy="110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685800">
                <a:defRPr/>
              </a:pPr>
              <a:endParaRPr lang="en-US" altLang="en-US" sz="135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32776" name="Text Box 11">
              <a:extLst>
                <a:ext uri="{FF2B5EF4-FFF2-40B4-BE49-F238E27FC236}">
                  <a16:creationId xmlns:a16="http://schemas.microsoft.com/office/drawing/2014/main" id="{D9DB6E94-0703-4BE1-8B9D-20D23997B7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" y="617"/>
              <a:ext cx="2941" cy="543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>
              <a:spAutoFit/>
            </a:bodyPr>
            <a:lstStyle>
              <a:lvl1pPr defTabSz="762000">
                <a:tabLst>
                  <a:tab pos="622300" algn="ctr"/>
                  <a:tab pos="2108200" algn="ctr"/>
                  <a:tab pos="377348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762000">
                <a:tabLst>
                  <a:tab pos="622300" algn="ctr"/>
                  <a:tab pos="2108200" algn="ctr"/>
                  <a:tab pos="377348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762000">
                <a:tabLst>
                  <a:tab pos="622300" algn="ctr"/>
                  <a:tab pos="2108200" algn="ctr"/>
                  <a:tab pos="377348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762000">
                <a:tabLst>
                  <a:tab pos="622300" algn="ctr"/>
                  <a:tab pos="2108200" algn="ctr"/>
                  <a:tab pos="377348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762000">
                <a:tabLst>
                  <a:tab pos="622300" algn="ctr"/>
                  <a:tab pos="2108200" algn="ctr"/>
                  <a:tab pos="377348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2300" algn="ctr"/>
                  <a:tab pos="2108200" algn="ctr"/>
                  <a:tab pos="377348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2300" algn="ctr"/>
                  <a:tab pos="2108200" algn="ctr"/>
                  <a:tab pos="377348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2300" algn="ctr"/>
                  <a:tab pos="2108200" algn="ctr"/>
                  <a:tab pos="377348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2300" algn="ctr"/>
                  <a:tab pos="2108200" algn="ctr"/>
                  <a:tab pos="377348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tabLst>
                  <a:tab pos="466725" algn="ctr"/>
                  <a:tab pos="1581150" algn="ctr"/>
                  <a:tab pos="2830116" algn="ctr"/>
                </a:tabLst>
                <a:defRPr/>
              </a:pPr>
              <a:r>
                <a:rPr lang="en-US" altLang="en-US" sz="1200" b="1" dirty="0">
                  <a:solidFill>
                    <a:srgbClr val="000000"/>
                  </a:solidFill>
                  <a:ea typeface="+mn-ea"/>
                </a:rPr>
                <a:t>	Quantity	Total Annual	Total Annual</a:t>
              </a:r>
            </a:p>
            <a:p>
              <a:pPr defTabSz="571500" eaLnBrk="0" hangingPunct="0">
                <a:tabLst>
                  <a:tab pos="466725" algn="ctr"/>
                  <a:tab pos="1581150" algn="ctr"/>
                  <a:tab pos="2830116" algn="ctr"/>
                </a:tabLst>
                <a:defRPr/>
              </a:pPr>
              <a:r>
                <a:rPr lang="en-US" altLang="en-US" sz="1200" b="1" dirty="0">
                  <a:solidFill>
                    <a:srgbClr val="000000"/>
                  </a:solidFill>
                  <a:ea typeface="+mn-ea"/>
                </a:rPr>
                <a:t>	(patients)	Cost (£)	Revenue (£)</a:t>
              </a:r>
            </a:p>
            <a:p>
              <a:pPr defTabSz="571500" eaLnBrk="0" hangingPunct="0">
                <a:tabLst>
                  <a:tab pos="466725" algn="ctr"/>
                  <a:tab pos="1581150" algn="ctr"/>
                  <a:tab pos="2830116" algn="ctr"/>
                </a:tabLst>
                <a:defRPr/>
              </a:pPr>
              <a:r>
                <a:rPr lang="en-US" altLang="en-US" sz="1200" b="1" dirty="0">
                  <a:solidFill>
                    <a:srgbClr val="000000"/>
                  </a:solidFill>
                  <a:ea typeface="+mn-ea"/>
                </a:rPr>
                <a:t>	(</a:t>
              </a:r>
              <a:r>
                <a:rPr lang="en-US" altLang="en-US" sz="1200" b="1" i="1" dirty="0">
                  <a:solidFill>
                    <a:srgbClr val="000000"/>
                  </a:solidFill>
                  <a:ea typeface="+mn-ea"/>
                </a:rPr>
                <a:t>Q</a:t>
              </a:r>
              <a:r>
                <a:rPr lang="en-US" altLang="en-US" sz="1200" b="1" dirty="0">
                  <a:solidFill>
                    <a:srgbClr val="000000"/>
                  </a:solidFill>
                  <a:ea typeface="+mn-ea"/>
                </a:rPr>
                <a:t>)	(100,000 + 100</a:t>
              </a:r>
              <a:r>
                <a:rPr lang="en-US" altLang="en-US" sz="1200" b="1" i="1" dirty="0">
                  <a:solidFill>
                    <a:srgbClr val="000000"/>
                  </a:solidFill>
                  <a:ea typeface="+mn-ea"/>
                </a:rPr>
                <a:t>Q</a:t>
              </a:r>
              <a:r>
                <a:rPr lang="en-US" altLang="en-US" sz="1200" b="1" dirty="0">
                  <a:solidFill>
                    <a:srgbClr val="000000"/>
                  </a:solidFill>
                  <a:ea typeface="+mn-ea"/>
                </a:rPr>
                <a:t>)	(200</a:t>
              </a:r>
              <a:r>
                <a:rPr lang="en-US" altLang="en-US" sz="1200" b="1" i="1" dirty="0">
                  <a:solidFill>
                    <a:srgbClr val="000000"/>
                  </a:solidFill>
                  <a:ea typeface="+mn-ea"/>
                </a:rPr>
                <a:t>Q</a:t>
              </a:r>
              <a:r>
                <a:rPr lang="en-US" altLang="en-US" sz="1200" b="1" dirty="0">
                  <a:solidFill>
                    <a:srgbClr val="000000"/>
                  </a:solidFill>
                  <a:ea typeface="+mn-ea"/>
                </a:rPr>
                <a:t>)</a:t>
              </a:r>
            </a:p>
          </p:txBody>
        </p:sp>
        <p:sp>
          <p:nvSpPr>
            <p:cNvPr id="32777" name="Text Box 12">
              <a:extLst>
                <a:ext uri="{FF2B5EF4-FFF2-40B4-BE49-F238E27FC236}">
                  <a16:creationId xmlns:a16="http://schemas.microsoft.com/office/drawing/2014/main" id="{262D2201-5111-43C1-BFB9-C8E467AB69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" y="1159"/>
              <a:ext cx="2667" cy="388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>
              <a:spAutoFit/>
            </a:bodyPr>
            <a:lstStyle>
              <a:lvl1pPr defTabSz="762000">
                <a:tabLst>
                  <a:tab pos="622300" algn="r"/>
                  <a:tab pos="2228850" algn="r"/>
                  <a:tab pos="3941763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762000">
                <a:tabLst>
                  <a:tab pos="622300" algn="r"/>
                  <a:tab pos="2228850" algn="r"/>
                  <a:tab pos="3941763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762000">
                <a:tabLst>
                  <a:tab pos="622300" algn="r"/>
                  <a:tab pos="2228850" algn="r"/>
                  <a:tab pos="3941763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762000">
                <a:tabLst>
                  <a:tab pos="622300" algn="r"/>
                  <a:tab pos="2228850" algn="r"/>
                  <a:tab pos="3941763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762000">
                <a:tabLst>
                  <a:tab pos="622300" algn="r"/>
                  <a:tab pos="2228850" algn="r"/>
                  <a:tab pos="3941763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2300" algn="r"/>
                  <a:tab pos="2228850" algn="r"/>
                  <a:tab pos="3941763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2300" algn="r"/>
                  <a:tab pos="2228850" algn="r"/>
                  <a:tab pos="3941763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2300" algn="r"/>
                  <a:tab pos="2228850" algn="r"/>
                  <a:tab pos="3941763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2300" algn="r"/>
                  <a:tab pos="2228850" algn="r"/>
                  <a:tab pos="3941763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tabLst>
                  <a:tab pos="466725" algn="r"/>
                  <a:tab pos="1671638" algn="r"/>
                  <a:tab pos="2956322" algn="r"/>
                </a:tabLst>
                <a:defRPr/>
              </a:pPr>
              <a:r>
                <a:rPr lang="en-US" altLang="en-US" sz="1200" b="1">
                  <a:solidFill>
                    <a:srgbClr val="000000"/>
                  </a:solidFill>
                  <a:ea typeface="+mn-ea"/>
                </a:rPr>
                <a:t>	0	100,000	0</a:t>
              </a:r>
            </a:p>
            <a:p>
              <a:pPr defTabSz="571500" eaLnBrk="0" hangingPunct="0">
                <a:tabLst>
                  <a:tab pos="466725" algn="r"/>
                  <a:tab pos="1671638" algn="r"/>
                  <a:tab pos="2956322" algn="r"/>
                </a:tabLst>
                <a:defRPr/>
              </a:pPr>
              <a:r>
                <a:rPr lang="en-US" altLang="en-US" sz="1200" b="1">
                  <a:solidFill>
                    <a:srgbClr val="000000"/>
                  </a:solidFill>
                  <a:ea typeface="+mn-ea"/>
                </a:rPr>
                <a:t>	2000	300,000	400,000</a:t>
              </a:r>
            </a:p>
          </p:txBody>
        </p:sp>
        <p:sp>
          <p:nvSpPr>
            <p:cNvPr id="32778" name="Line 13">
              <a:extLst>
                <a:ext uri="{FF2B5EF4-FFF2-40B4-BE49-F238E27FC236}">
                  <a16:creationId xmlns:a16="http://schemas.microsoft.com/office/drawing/2014/main" id="{0AD84A6A-CCCC-445E-8BC7-05237D4EFE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" y="1170"/>
              <a:ext cx="2754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defTabSz="685800" eaLnBrk="0" hangingPunct="0">
                <a:defRPr/>
              </a:pPr>
              <a:endParaRPr lang="en-GB" sz="135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2779" name="Line 14">
              <a:extLst>
                <a:ext uri="{FF2B5EF4-FFF2-40B4-BE49-F238E27FC236}">
                  <a16:creationId xmlns:a16="http://schemas.microsoft.com/office/drawing/2014/main" id="{37DF4D4E-E02F-48A6-B6BD-4F29775B95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2" y="1515"/>
              <a:ext cx="2754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defTabSz="685800" eaLnBrk="0" hangingPunct="0">
                <a:defRPr/>
              </a:pPr>
              <a:endParaRPr lang="en-GB" sz="135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32773" name="Rectangle 15">
            <a:extLst>
              <a:ext uri="{FF2B5EF4-FFF2-40B4-BE49-F238E27FC236}">
                <a16:creationId xmlns:a16="http://schemas.microsoft.com/office/drawing/2014/main" id="{BFEEF912-D1FA-4D24-9F4B-B50684FFB02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25241" y="333375"/>
            <a:ext cx="5047059" cy="477441"/>
          </a:xfrm>
        </p:spPr>
        <p:txBody>
          <a:bodyPr anchor="ctr"/>
          <a:lstStyle/>
          <a:p>
            <a:pPr eaLnBrk="1" hangingPunct="1"/>
            <a:r>
              <a:rPr lang="en-US" altLang="en-US" sz="2700" b="1" dirty="0">
                <a:latin typeface="Calibri" panose="020F0502020204030204" pitchFamily="34" charset="0"/>
                <a:cs typeface="Calibri" panose="020F0502020204030204" pitchFamily="34" charset="0"/>
              </a:rPr>
              <a:t>Make or Buy Example</a:t>
            </a:r>
            <a:br>
              <a:rPr lang="en-US" altLang="en-US" sz="33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2">
            <a:extLst>
              <a:ext uri="{FF2B5EF4-FFF2-40B4-BE49-F238E27FC236}">
                <a16:creationId xmlns:a16="http://schemas.microsoft.com/office/drawing/2014/main" id="{F29A5BC9-F80F-4D2E-AE2A-A6D8B877E098}"/>
              </a:ext>
            </a:extLst>
          </p:cNvPr>
          <p:cNvGrpSpPr>
            <a:grpSpLocks/>
          </p:cNvGrpSpPr>
          <p:nvPr/>
        </p:nvGrpSpPr>
        <p:grpSpPr bwMode="auto">
          <a:xfrm>
            <a:off x="5213748" y="2631282"/>
            <a:ext cx="3602831" cy="1312069"/>
            <a:chOff x="317" y="551"/>
            <a:chExt cx="3026" cy="1102"/>
          </a:xfrm>
        </p:grpSpPr>
        <p:sp>
          <p:nvSpPr>
            <p:cNvPr id="34829" name="Rectangle 3">
              <a:extLst>
                <a:ext uri="{FF2B5EF4-FFF2-40B4-BE49-F238E27FC236}">
                  <a16:creationId xmlns:a16="http://schemas.microsoft.com/office/drawing/2014/main" id="{4834569F-AC7A-45B5-8D2D-F87602B789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" y="551"/>
              <a:ext cx="3026" cy="1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9D3B8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685800">
                <a:spcBef>
                  <a:spcPct val="0"/>
                </a:spcBef>
                <a:buNone/>
              </a:pPr>
              <a:endParaRPr lang="en-US" altLang="en-US" sz="135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34830" name="Text Box 4">
              <a:extLst>
                <a:ext uri="{FF2B5EF4-FFF2-40B4-BE49-F238E27FC236}">
                  <a16:creationId xmlns:a16="http://schemas.microsoft.com/office/drawing/2014/main" id="{3DE25922-28E7-43E7-835C-3EAC09806B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" y="617"/>
              <a:ext cx="2941" cy="5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9D3B8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tabLst>
                  <a:tab pos="622300" algn="ctr"/>
                  <a:tab pos="2108200" algn="ctr"/>
                  <a:tab pos="3773488" algn="ctr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tabLst>
                  <a:tab pos="622300" algn="ctr"/>
                  <a:tab pos="2108200" algn="ctr"/>
                  <a:tab pos="3773488" algn="ctr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tabLst>
                  <a:tab pos="622300" algn="ctr"/>
                  <a:tab pos="2108200" algn="ctr"/>
                  <a:tab pos="3773488" algn="ctr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tabLst>
                  <a:tab pos="622300" algn="ctr"/>
                  <a:tab pos="2108200" algn="ctr"/>
                  <a:tab pos="3773488" algn="ct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762000">
                <a:spcBef>
                  <a:spcPct val="20000"/>
                </a:spcBef>
                <a:buChar char="»"/>
                <a:tabLst>
                  <a:tab pos="622300" algn="ctr"/>
                  <a:tab pos="2108200" algn="ctr"/>
                  <a:tab pos="3773488" algn="ct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22300" algn="ctr"/>
                  <a:tab pos="2108200" algn="ctr"/>
                  <a:tab pos="3773488" algn="ct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22300" algn="ctr"/>
                  <a:tab pos="2108200" algn="ctr"/>
                  <a:tab pos="3773488" algn="ct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22300" algn="ctr"/>
                  <a:tab pos="2108200" algn="ctr"/>
                  <a:tab pos="3773488" algn="ct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22300" algn="ctr"/>
                  <a:tab pos="2108200" algn="ctr"/>
                  <a:tab pos="3773488" algn="ct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spcBef>
                  <a:spcPct val="0"/>
                </a:spcBef>
                <a:buNone/>
                <a:tabLst>
                  <a:tab pos="466725" algn="ctr"/>
                  <a:tab pos="1581150" algn="ctr"/>
                  <a:tab pos="2830116" algn="ctr"/>
                </a:tabLst>
              </a:pPr>
              <a:r>
                <a:rPr lang="en-US" altLang="en-US" sz="1200" b="1" dirty="0">
                  <a:solidFill>
                    <a:srgbClr val="000000"/>
                  </a:solidFill>
                  <a:ea typeface="+mn-ea"/>
                </a:rPr>
                <a:t>	Quantity	Total Annual	</a:t>
              </a:r>
              <a:r>
                <a:rPr lang="en-US" altLang="en-US" sz="1200" b="1" dirty="0">
                  <a:solidFill>
                    <a:srgbClr val="333399"/>
                  </a:solidFill>
                  <a:ea typeface="+mn-ea"/>
                </a:rPr>
                <a:t>Total Annual</a:t>
              </a:r>
              <a:endParaRPr lang="en-US" altLang="en-US" sz="1200" b="1" dirty="0">
                <a:solidFill>
                  <a:srgbClr val="000000"/>
                </a:solidFill>
                <a:ea typeface="+mn-ea"/>
              </a:endParaRPr>
            </a:p>
            <a:p>
              <a:pPr defTabSz="571500" eaLnBrk="0" hangingPunct="0">
                <a:spcBef>
                  <a:spcPct val="0"/>
                </a:spcBef>
                <a:buNone/>
                <a:tabLst>
                  <a:tab pos="466725" algn="ctr"/>
                  <a:tab pos="1581150" algn="ctr"/>
                  <a:tab pos="2830116" algn="ctr"/>
                </a:tabLst>
              </a:pPr>
              <a:r>
                <a:rPr lang="en-US" altLang="en-US" sz="1200" b="1" dirty="0">
                  <a:solidFill>
                    <a:srgbClr val="000000"/>
                  </a:solidFill>
                  <a:ea typeface="+mn-ea"/>
                </a:rPr>
                <a:t>	(patients)	Cost (£)	</a:t>
              </a:r>
              <a:r>
                <a:rPr lang="en-US" altLang="en-US" sz="1200" b="1" dirty="0">
                  <a:solidFill>
                    <a:srgbClr val="333399"/>
                  </a:solidFill>
                  <a:ea typeface="+mn-ea"/>
                </a:rPr>
                <a:t>Revenue (£</a:t>
              </a:r>
              <a:r>
                <a:rPr lang="en-US" altLang="en-US" sz="1200" b="1" dirty="0">
                  <a:solidFill>
                    <a:srgbClr val="000000"/>
                  </a:solidFill>
                  <a:ea typeface="+mn-ea"/>
                </a:rPr>
                <a:t>)</a:t>
              </a:r>
            </a:p>
            <a:p>
              <a:pPr defTabSz="571500" eaLnBrk="0" hangingPunct="0">
                <a:spcBef>
                  <a:spcPct val="0"/>
                </a:spcBef>
                <a:buNone/>
                <a:tabLst>
                  <a:tab pos="466725" algn="ctr"/>
                  <a:tab pos="1581150" algn="ctr"/>
                  <a:tab pos="2830116" algn="ctr"/>
                </a:tabLst>
              </a:pPr>
              <a:r>
                <a:rPr lang="en-US" altLang="en-US" sz="1200" b="1" dirty="0">
                  <a:solidFill>
                    <a:srgbClr val="000000"/>
                  </a:solidFill>
                  <a:ea typeface="+mn-ea"/>
                </a:rPr>
                <a:t>	(</a:t>
              </a:r>
              <a:r>
                <a:rPr lang="en-US" altLang="en-US" sz="1200" b="1" i="1" dirty="0">
                  <a:solidFill>
                    <a:srgbClr val="000000"/>
                  </a:solidFill>
                  <a:ea typeface="+mn-ea"/>
                </a:rPr>
                <a:t>Q</a:t>
              </a:r>
              <a:r>
                <a:rPr lang="en-US" altLang="en-US" sz="1200" b="1" dirty="0">
                  <a:solidFill>
                    <a:srgbClr val="000000"/>
                  </a:solidFill>
                  <a:ea typeface="+mn-ea"/>
                </a:rPr>
                <a:t>)	(100,000 + 100</a:t>
              </a:r>
              <a:r>
                <a:rPr lang="en-US" altLang="en-US" sz="1200" b="1" i="1" dirty="0">
                  <a:solidFill>
                    <a:srgbClr val="000000"/>
                  </a:solidFill>
                  <a:ea typeface="+mn-ea"/>
                </a:rPr>
                <a:t>Q</a:t>
              </a:r>
              <a:r>
                <a:rPr lang="en-US" altLang="en-US" sz="1200" b="1" dirty="0">
                  <a:solidFill>
                    <a:srgbClr val="000000"/>
                  </a:solidFill>
                  <a:ea typeface="+mn-ea"/>
                </a:rPr>
                <a:t>)	</a:t>
              </a:r>
              <a:r>
                <a:rPr lang="en-US" altLang="en-US" sz="1200" b="1" dirty="0">
                  <a:solidFill>
                    <a:srgbClr val="333399"/>
                  </a:solidFill>
                  <a:ea typeface="+mn-ea"/>
                </a:rPr>
                <a:t>(200</a:t>
              </a:r>
              <a:r>
                <a:rPr lang="en-US" altLang="en-US" sz="1200" b="1" i="1" dirty="0">
                  <a:solidFill>
                    <a:srgbClr val="333399"/>
                  </a:solidFill>
                  <a:ea typeface="+mn-ea"/>
                </a:rPr>
                <a:t>Q</a:t>
              </a:r>
              <a:r>
                <a:rPr lang="en-US" altLang="en-US" sz="1200" b="1" dirty="0">
                  <a:solidFill>
                    <a:srgbClr val="333399"/>
                  </a:solidFill>
                  <a:ea typeface="+mn-ea"/>
                </a:rPr>
                <a:t>)</a:t>
              </a:r>
            </a:p>
          </p:txBody>
        </p:sp>
        <p:sp>
          <p:nvSpPr>
            <p:cNvPr id="34831" name="Text Box 5">
              <a:extLst>
                <a:ext uri="{FF2B5EF4-FFF2-40B4-BE49-F238E27FC236}">
                  <a16:creationId xmlns:a16="http://schemas.microsoft.com/office/drawing/2014/main" id="{F0BBEBFE-0262-449D-9B5E-CFBC84DF5B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" y="1159"/>
              <a:ext cx="2667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9D3B8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762000">
                <a:spcBef>
                  <a:spcPct val="20000"/>
                </a:spcBef>
                <a:buChar char="•"/>
                <a:tabLst>
                  <a:tab pos="622300" algn="r"/>
                  <a:tab pos="2228850" algn="r"/>
                  <a:tab pos="3941763" algn="r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tabLst>
                  <a:tab pos="622300" algn="r"/>
                  <a:tab pos="2228850" algn="r"/>
                  <a:tab pos="3941763" algn="r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tabLst>
                  <a:tab pos="622300" algn="r"/>
                  <a:tab pos="2228850" algn="r"/>
                  <a:tab pos="3941763" algn="r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tabLst>
                  <a:tab pos="622300" algn="r"/>
                  <a:tab pos="2228850" algn="r"/>
                  <a:tab pos="3941763" algn="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762000">
                <a:spcBef>
                  <a:spcPct val="20000"/>
                </a:spcBef>
                <a:buChar char="»"/>
                <a:tabLst>
                  <a:tab pos="622300" algn="r"/>
                  <a:tab pos="2228850" algn="r"/>
                  <a:tab pos="3941763" algn="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22300" algn="r"/>
                  <a:tab pos="2228850" algn="r"/>
                  <a:tab pos="3941763" algn="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22300" algn="r"/>
                  <a:tab pos="2228850" algn="r"/>
                  <a:tab pos="3941763" algn="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22300" algn="r"/>
                  <a:tab pos="2228850" algn="r"/>
                  <a:tab pos="3941763" algn="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22300" algn="r"/>
                  <a:tab pos="2228850" algn="r"/>
                  <a:tab pos="3941763" algn="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spcBef>
                  <a:spcPct val="0"/>
                </a:spcBef>
                <a:buNone/>
                <a:tabLst>
                  <a:tab pos="466725" algn="r"/>
                  <a:tab pos="1671638" algn="r"/>
                  <a:tab pos="2956322" algn="r"/>
                </a:tabLst>
              </a:pPr>
              <a:r>
                <a:rPr lang="en-US" altLang="en-US" sz="1200" b="1">
                  <a:solidFill>
                    <a:srgbClr val="000000"/>
                  </a:solidFill>
                  <a:ea typeface="+mn-ea"/>
                </a:rPr>
                <a:t>	0	100,000	</a:t>
              </a:r>
              <a:r>
                <a:rPr lang="en-US" altLang="en-US" sz="1200" b="1">
                  <a:solidFill>
                    <a:srgbClr val="333399"/>
                  </a:solidFill>
                  <a:ea typeface="+mn-ea"/>
                </a:rPr>
                <a:t>0</a:t>
              </a:r>
              <a:endParaRPr lang="en-US" altLang="en-US" sz="1200" b="1">
                <a:solidFill>
                  <a:srgbClr val="000000"/>
                </a:solidFill>
                <a:ea typeface="+mn-ea"/>
              </a:endParaRPr>
            </a:p>
            <a:p>
              <a:pPr defTabSz="571500" eaLnBrk="0" hangingPunct="0">
                <a:spcBef>
                  <a:spcPct val="0"/>
                </a:spcBef>
                <a:buNone/>
                <a:tabLst>
                  <a:tab pos="466725" algn="r"/>
                  <a:tab pos="1671638" algn="r"/>
                  <a:tab pos="2956322" algn="r"/>
                </a:tabLst>
              </a:pPr>
              <a:r>
                <a:rPr lang="en-US" altLang="en-US" sz="1200" b="1">
                  <a:solidFill>
                    <a:srgbClr val="000000"/>
                  </a:solidFill>
                  <a:ea typeface="+mn-ea"/>
                </a:rPr>
                <a:t>	2000	300,000	</a:t>
              </a:r>
              <a:r>
                <a:rPr lang="en-US" altLang="en-US" sz="1200" b="1">
                  <a:solidFill>
                    <a:srgbClr val="333399"/>
                  </a:solidFill>
                  <a:ea typeface="+mn-ea"/>
                </a:rPr>
                <a:t>400,000</a:t>
              </a:r>
            </a:p>
          </p:txBody>
        </p:sp>
        <p:sp>
          <p:nvSpPr>
            <p:cNvPr id="34832" name="Line 6">
              <a:extLst>
                <a:ext uri="{FF2B5EF4-FFF2-40B4-BE49-F238E27FC236}">
                  <a16:creationId xmlns:a16="http://schemas.microsoft.com/office/drawing/2014/main" id="{D9D076BB-74C7-47CB-80A4-E51A22A6A3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" y="1170"/>
              <a:ext cx="275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eaLnBrk="0" hangingPunct="0"/>
              <a:endParaRPr lang="en-GB" sz="135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4833" name="Line 7">
              <a:extLst>
                <a:ext uri="{FF2B5EF4-FFF2-40B4-BE49-F238E27FC236}">
                  <a16:creationId xmlns:a16="http://schemas.microsoft.com/office/drawing/2014/main" id="{A7C783AA-825D-4C72-9CCD-08711F66AA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2" y="1515"/>
              <a:ext cx="275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eaLnBrk="0" hangingPunct="0"/>
              <a:endParaRPr lang="en-GB" sz="135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47112" name="Text Box 8">
            <a:extLst>
              <a:ext uri="{FF2B5EF4-FFF2-40B4-BE49-F238E27FC236}">
                <a16:creationId xmlns:a16="http://schemas.microsoft.com/office/drawing/2014/main" id="{844F8ABF-7F94-4FEF-BE0F-93ECEA42D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482" y="826294"/>
            <a:ext cx="567784" cy="367991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150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defTabSz="571500" eaLnBrk="0" hangingPunct="0">
              <a:lnSpc>
                <a:spcPct val="405000"/>
              </a:lnSpc>
              <a:defRPr/>
            </a:pPr>
            <a:r>
              <a:rPr lang="en-US" altLang="en-US" sz="1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400 –</a:t>
            </a:r>
          </a:p>
          <a:p>
            <a:pPr algn="r" defTabSz="571500" eaLnBrk="0" hangingPunct="0">
              <a:lnSpc>
                <a:spcPct val="405000"/>
              </a:lnSpc>
              <a:defRPr/>
            </a:pPr>
            <a:r>
              <a:rPr lang="en-US" altLang="en-US" sz="1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300 –</a:t>
            </a:r>
          </a:p>
          <a:p>
            <a:pPr algn="r" defTabSz="571500" eaLnBrk="0" hangingPunct="0">
              <a:lnSpc>
                <a:spcPct val="405000"/>
              </a:lnSpc>
              <a:defRPr/>
            </a:pPr>
            <a:r>
              <a:rPr lang="en-US" altLang="en-US" sz="1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200 –</a:t>
            </a:r>
          </a:p>
          <a:p>
            <a:pPr algn="r" defTabSz="571500" eaLnBrk="0" hangingPunct="0">
              <a:lnSpc>
                <a:spcPct val="405000"/>
              </a:lnSpc>
              <a:defRPr/>
            </a:pPr>
            <a:r>
              <a:rPr lang="en-US" altLang="en-US" sz="1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100 –</a:t>
            </a:r>
          </a:p>
          <a:p>
            <a:pPr algn="r" defTabSz="571500" eaLnBrk="0" hangingPunct="0">
              <a:lnSpc>
                <a:spcPct val="405000"/>
              </a:lnSpc>
              <a:defRPr/>
            </a:pPr>
            <a:r>
              <a:rPr lang="en-US" altLang="en-US" sz="1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0 –</a:t>
            </a:r>
          </a:p>
        </p:txBody>
      </p:sp>
      <p:grpSp>
        <p:nvGrpSpPr>
          <p:cNvPr id="34820" name="Group 9">
            <a:extLst>
              <a:ext uri="{FF2B5EF4-FFF2-40B4-BE49-F238E27FC236}">
                <a16:creationId xmlns:a16="http://schemas.microsoft.com/office/drawing/2014/main" id="{ADECA771-3473-4B30-A4A0-D9C9BC55EAC5}"/>
              </a:ext>
            </a:extLst>
          </p:cNvPr>
          <p:cNvGrpSpPr>
            <a:grpSpLocks/>
          </p:cNvGrpSpPr>
          <p:nvPr/>
        </p:nvGrpSpPr>
        <p:grpSpPr bwMode="auto">
          <a:xfrm>
            <a:off x="2446735" y="1000125"/>
            <a:ext cx="4143375" cy="3856435"/>
            <a:chOff x="1095" y="840"/>
            <a:chExt cx="3480" cy="3239"/>
          </a:xfrm>
        </p:grpSpPr>
        <p:sp>
          <p:nvSpPr>
            <p:cNvPr id="34822" name="Line 10">
              <a:extLst>
                <a:ext uri="{FF2B5EF4-FFF2-40B4-BE49-F238E27FC236}">
                  <a16:creationId xmlns:a16="http://schemas.microsoft.com/office/drawing/2014/main" id="{9D6EC99C-4165-42FA-A0CD-3EBDB0C587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0" y="1094"/>
              <a:ext cx="2573" cy="2589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eaLnBrk="0" hangingPunct="0"/>
              <a:endParaRPr lang="en-GB" sz="135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4823" name="Freeform 11">
              <a:extLst>
                <a:ext uri="{FF2B5EF4-FFF2-40B4-BE49-F238E27FC236}">
                  <a16:creationId xmlns:a16="http://schemas.microsoft.com/office/drawing/2014/main" id="{5CF285FC-FB1E-4CC8-AF4F-520EC76B02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0" y="1026"/>
              <a:ext cx="2664" cy="2657"/>
            </a:xfrm>
            <a:custGeom>
              <a:avLst/>
              <a:gdLst>
                <a:gd name="T0" fmla="*/ 0 w 2664"/>
                <a:gd name="T1" fmla="*/ 0 h 2657"/>
                <a:gd name="T2" fmla="*/ 0 w 2664"/>
                <a:gd name="T3" fmla="*/ 2657 h 2657"/>
                <a:gd name="T4" fmla="*/ 2664 w 2664"/>
                <a:gd name="T5" fmla="*/ 2657 h 265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64" h="2657">
                  <a:moveTo>
                    <a:pt x="0" y="0"/>
                  </a:moveTo>
                  <a:lnTo>
                    <a:pt x="0" y="2657"/>
                  </a:lnTo>
                  <a:lnTo>
                    <a:pt x="2664" y="2657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eaLnBrk="0" hangingPunct="0"/>
              <a:endParaRPr lang="en-GB" sz="135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7116" name="Text Box 12">
              <a:extLst>
                <a:ext uri="{FF2B5EF4-FFF2-40B4-BE49-F238E27FC236}">
                  <a16:creationId xmlns:a16="http://schemas.microsoft.com/office/drawing/2014/main" id="{CE17B697-8B7A-4A4E-A92F-1EF5F01BBF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0" y="3846"/>
              <a:ext cx="939" cy="23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71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714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286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defRPr/>
              </a:pPr>
              <a:r>
                <a:rPr lang="en-US" altLang="en-US" sz="12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Products (</a:t>
              </a:r>
              <a:r>
                <a:rPr lang="en-US" altLang="en-US" sz="1200" b="1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Q</a:t>
              </a:r>
              <a:r>
                <a:rPr lang="en-US" altLang="en-US" sz="12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)</a:t>
              </a:r>
            </a:p>
          </p:txBody>
        </p:sp>
        <p:sp>
          <p:nvSpPr>
            <p:cNvPr id="47117" name="Text Box 13">
              <a:extLst>
                <a:ext uri="{FF2B5EF4-FFF2-40B4-BE49-F238E27FC236}">
                  <a16:creationId xmlns:a16="http://schemas.microsoft.com/office/drawing/2014/main" id="{F94F948C-2FCF-4209-BFC7-CCE71C4D30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634" y="2309"/>
              <a:ext cx="1155" cy="23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71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714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286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defRPr/>
              </a:pPr>
              <a:r>
                <a:rPr lang="en-US" altLang="en-US" sz="12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£ (in thousands)</a:t>
              </a:r>
              <a:endParaRPr lang="en-US" altLang="en-US" sz="1200" b="1" dirty="0">
                <a:solidFill>
                  <a:srgbClr val="2626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endParaRPr>
            </a:p>
          </p:txBody>
        </p:sp>
        <p:sp>
          <p:nvSpPr>
            <p:cNvPr id="47118" name="Text Box 14">
              <a:extLst>
                <a:ext uri="{FF2B5EF4-FFF2-40B4-BE49-F238E27FC236}">
                  <a16:creationId xmlns:a16="http://schemas.microsoft.com/office/drawing/2014/main" id="{F89EABC0-1E83-4356-8EFB-0E029FBE50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6" y="3503"/>
              <a:ext cx="2579" cy="43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 defTabSz="762000"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71500" defTabSz="762000"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defTabSz="762000"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714500" defTabSz="762000"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286000" defTabSz="762000"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tabLst>
                  <a:tab pos="260747" algn="ctr"/>
                  <a:tab pos="988219" algn="ctr"/>
                  <a:tab pos="1716881" algn="ctr"/>
                  <a:tab pos="2444354" algn="ctr"/>
                </a:tabLst>
                <a:defRPr/>
              </a:pPr>
              <a:r>
                <a:rPr lang="en-US" altLang="en-US" sz="12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	|	|	|	|</a:t>
              </a:r>
              <a:endParaRPr lang="en-US" altLang="en-US" sz="375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endParaRPr>
            </a:p>
            <a:p>
              <a:pPr defTabSz="571500" eaLnBrk="0" hangingPunct="0">
                <a:tabLst>
                  <a:tab pos="260747" algn="ctr"/>
                  <a:tab pos="988219" algn="ctr"/>
                  <a:tab pos="1716881" algn="ctr"/>
                  <a:tab pos="2444354" algn="ctr"/>
                </a:tabLst>
                <a:defRPr/>
              </a:pPr>
              <a:endParaRPr lang="en-US" altLang="en-US" sz="375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endParaRPr>
            </a:p>
            <a:p>
              <a:pPr defTabSz="571500" eaLnBrk="0" hangingPunct="0">
                <a:tabLst>
                  <a:tab pos="260747" algn="ctr"/>
                  <a:tab pos="988219" algn="ctr"/>
                  <a:tab pos="1716881" algn="ctr"/>
                  <a:tab pos="2444354" algn="ctr"/>
                </a:tabLst>
                <a:defRPr/>
              </a:pPr>
              <a:r>
                <a:rPr lang="en-US" altLang="en-US" sz="12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	500	1000	1500	2000	</a:t>
              </a:r>
            </a:p>
          </p:txBody>
        </p:sp>
        <p:sp>
          <p:nvSpPr>
            <p:cNvPr id="47119" name="Text Box 15">
              <a:extLst>
                <a:ext uri="{FF2B5EF4-FFF2-40B4-BE49-F238E27FC236}">
                  <a16:creationId xmlns:a16="http://schemas.microsoft.com/office/drawing/2014/main" id="{DF8CDB74-EA94-4A4A-B613-999C669CEC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11" y="840"/>
              <a:ext cx="1064" cy="23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71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714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286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defRPr/>
              </a:pPr>
              <a:r>
                <a:rPr lang="en-US" altLang="en-US" sz="1200" b="1" dirty="0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(2000, 400,000)</a:t>
              </a:r>
              <a:endParaRPr lang="en-US" altLang="en-US" sz="1200" b="1" dirty="0">
                <a:solidFill>
                  <a:srgbClr val="2626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endParaRPr>
            </a:p>
          </p:txBody>
        </p:sp>
        <p:sp>
          <p:nvSpPr>
            <p:cNvPr id="34828" name="Oval 16">
              <a:extLst>
                <a:ext uri="{FF2B5EF4-FFF2-40B4-BE49-F238E27FC236}">
                  <a16:creationId xmlns:a16="http://schemas.microsoft.com/office/drawing/2014/main" id="{E3EAEB44-1ABF-404D-AA48-3BEB138972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4" y="1135"/>
              <a:ext cx="129" cy="129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685800">
                <a:spcBef>
                  <a:spcPct val="0"/>
                </a:spcBef>
                <a:buNone/>
              </a:pPr>
              <a:endParaRPr lang="en-US" altLang="en-US" sz="1350">
                <a:solidFill>
                  <a:srgbClr val="000000"/>
                </a:solidFill>
                <a:ea typeface="+mn-ea"/>
              </a:endParaRPr>
            </a:p>
          </p:txBody>
        </p:sp>
      </p:grpSp>
      <p:sp>
        <p:nvSpPr>
          <p:cNvPr id="47121" name="Text Box 17">
            <a:extLst>
              <a:ext uri="{FF2B5EF4-FFF2-40B4-BE49-F238E27FC236}">
                <a16:creationId xmlns:a16="http://schemas.microsoft.com/office/drawing/2014/main" id="{FFBC53D4-7C64-4D84-A148-183719490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4460" y="1927622"/>
            <a:ext cx="1528047" cy="30008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150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571500" eaLnBrk="0" hangingPunct="0">
              <a:defRPr/>
            </a:pPr>
            <a:r>
              <a:rPr lang="en-US" altLang="en-US" sz="135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Total ‘buy’ costs</a:t>
            </a:r>
            <a:endParaRPr lang="en-US" altLang="en-US" sz="1200" b="1" dirty="0">
              <a:solidFill>
                <a:srgbClr val="68C8E4"/>
              </a:solidFill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>
            <a:extLst>
              <a:ext uri="{FF2B5EF4-FFF2-40B4-BE49-F238E27FC236}">
                <a16:creationId xmlns:a16="http://schemas.microsoft.com/office/drawing/2014/main" id="{0B1CA3B6-8897-4682-BDA5-EC0C18743AD3}"/>
              </a:ext>
            </a:extLst>
          </p:cNvPr>
          <p:cNvGrpSpPr>
            <a:grpSpLocks/>
          </p:cNvGrpSpPr>
          <p:nvPr/>
        </p:nvGrpSpPr>
        <p:grpSpPr bwMode="auto">
          <a:xfrm>
            <a:off x="1267641" y="962432"/>
            <a:ext cx="4870847" cy="4030266"/>
            <a:chOff x="1095" y="694"/>
            <a:chExt cx="4091" cy="3385"/>
          </a:xfrm>
        </p:grpSpPr>
        <p:sp>
          <p:nvSpPr>
            <p:cNvPr id="36874" name="Line 3">
              <a:extLst>
                <a:ext uri="{FF2B5EF4-FFF2-40B4-BE49-F238E27FC236}">
                  <a16:creationId xmlns:a16="http://schemas.microsoft.com/office/drawing/2014/main" id="{6EBC888E-546D-4EF3-9F26-8D1613EB11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0" y="1094"/>
              <a:ext cx="2573" cy="2589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eaLnBrk="0" hangingPunct="0"/>
              <a:endParaRPr lang="en-GB" sz="135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6875" name="Freeform 4">
              <a:extLst>
                <a:ext uri="{FF2B5EF4-FFF2-40B4-BE49-F238E27FC236}">
                  <a16:creationId xmlns:a16="http://schemas.microsoft.com/office/drawing/2014/main" id="{A44F12B4-AE15-4D4A-B732-5041F5A42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0" y="1026"/>
              <a:ext cx="2664" cy="2657"/>
            </a:xfrm>
            <a:custGeom>
              <a:avLst/>
              <a:gdLst>
                <a:gd name="T0" fmla="*/ 0 w 2664"/>
                <a:gd name="T1" fmla="*/ 0 h 2657"/>
                <a:gd name="T2" fmla="*/ 0 w 2664"/>
                <a:gd name="T3" fmla="*/ 2657 h 2657"/>
                <a:gd name="T4" fmla="*/ 2664 w 2664"/>
                <a:gd name="T5" fmla="*/ 2657 h 265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64" h="2657">
                  <a:moveTo>
                    <a:pt x="0" y="0"/>
                  </a:moveTo>
                  <a:lnTo>
                    <a:pt x="0" y="2657"/>
                  </a:lnTo>
                  <a:lnTo>
                    <a:pt x="2664" y="2657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eaLnBrk="0" hangingPunct="0"/>
              <a:endParaRPr lang="en-GB" sz="135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6876" name="Line 5">
              <a:extLst>
                <a:ext uri="{FF2B5EF4-FFF2-40B4-BE49-F238E27FC236}">
                  <a16:creationId xmlns:a16="http://schemas.microsoft.com/office/drawing/2014/main" id="{8C03D0E7-36C9-4F3B-80A7-8824C98B6E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0" y="1774"/>
              <a:ext cx="2566" cy="1290"/>
            </a:xfrm>
            <a:prstGeom prst="line">
              <a:avLst/>
            </a:prstGeom>
            <a:noFill/>
            <a:ln w="76200">
              <a:solidFill>
                <a:srgbClr val="DA020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eaLnBrk="0" hangingPunct="0"/>
              <a:endParaRPr lang="en-GB" sz="135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6877" name="Line 6">
              <a:extLst>
                <a:ext uri="{FF2B5EF4-FFF2-40B4-BE49-F238E27FC236}">
                  <a16:creationId xmlns:a16="http://schemas.microsoft.com/office/drawing/2014/main" id="{8CC5A994-416B-428A-AAC0-04779C6177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0" y="3064"/>
              <a:ext cx="258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eaLnBrk="0" hangingPunct="0"/>
              <a:endParaRPr lang="en-GB" sz="135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9159" name="Text Box 7">
              <a:extLst>
                <a:ext uri="{FF2B5EF4-FFF2-40B4-BE49-F238E27FC236}">
                  <a16:creationId xmlns:a16="http://schemas.microsoft.com/office/drawing/2014/main" id="{5E87A765-7E24-4A86-807A-E11E4FF99E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3" y="2066"/>
              <a:ext cx="1259" cy="23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71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714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286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defRPr/>
              </a:pPr>
              <a:r>
                <a:rPr lang="en-US" altLang="en-US" sz="1200" b="1" dirty="0">
                  <a:solidFill>
                    <a:srgbClr val="DA020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Total ‘make’ costs</a:t>
              </a:r>
            </a:p>
          </p:txBody>
        </p:sp>
        <p:sp>
          <p:nvSpPr>
            <p:cNvPr id="49160" name="Text Box 8">
              <a:extLst>
                <a:ext uri="{FF2B5EF4-FFF2-40B4-BE49-F238E27FC236}">
                  <a16:creationId xmlns:a16="http://schemas.microsoft.com/office/drawing/2014/main" id="{68967CE9-B06D-4F62-B5DD-6529082AA0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0" y="3846"/>
              <a:ext cx="939" cy="23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71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714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286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defRPr/>
              </a:pPr>
              <a:r>
                <a:rPr lang="en-US" altLang="en-US" sz="12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Products (</a:t>
              </a:r>
              <a:r>
                <a:rPr lang="en-US" altLang="en-US" sz="1200" b="1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Q</a:t>
              </a:r>
              <a:r>
                <a:rPr lang="en-US" altLang="en-US" sz="12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)</a:t>
              </a:r>
            </a:p>
          </p:txBody>
        </p:sp>
        <p:sp>
          <p:nvSpPr>
            <p:cNvPr id="49161" name="Text Box 9">
              <a:extLst>
                <a:ext uri="{FF2B5EF4-FFF2-40B4-BE49-F238E27FC236}">
                  <a16:creationId xmlns:a16="http://schemas.microsoft.com/office/drawing/2014/main" id="{743005E1-39E6-4B98-A624-16BC22E4D4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634" y="2310"/>
              <a:ext cx="1155" cy="23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71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714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286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defRPr/>
              </a:pPr>
              <a:r>
                <a:rPr lang="en-US" altLang="en-US" sz="12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£ (in thousands)</a:t>
              </a:r>
            </a:p>
          </p:txBody>
        </p:sp>
        <p:sp>
          <p:nvSpPr>
            <p:cNvPr id="49162" name="Text Box 10">
              <a:extLst>
                <a:ext uri="{FF2B5EF4-FFF2-40B4-BE49-F238E27FC236}">
                  <a16:creationId xmlns:a16="http://schemas.microsoft.com/office/drawing/2014/main" id="{79C5DC0C-C6F7-45C7-8481-7472CE467A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17" y="694"/>
              <a:ext cx="477" cy="309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71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714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286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defTabSz="571500" eaLnBrk="0" hangingPunct="0">
                <a:lnSpc>
                  <a:spcPct val="405000"/>
                </a:lnSpc>
                <a:defRPr/>
              </a:pPr>
              <a:r>
                <a:rPr lang="en-US" altLang="en-US" sz="12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400 –</a:t>
              </a:r>
            </a:p>
            <a:p>
              <a:pPr algn="r" defTabSz="571500" eaLnBrk="0" hangingPunct="0">
                <a:lnSpc>
                  <a:spcPct val="405000"/>
                </a:lnSpc>
                <a:defRPr/>
              </a:pPr>
              <a:r>
                <a:rPr lang="en-US" altLang="en-US" sz="12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300 –</a:t>
              </a:r>
            </a:p>
            <a:p>
              <a:pPr algn="r" defTabSz="571500" eaLnBrk="0" hangingPunct="0">
                <a:lnSpc>
                  <a:spcPct val="405000"/>
                </a:lnSpc>
                <a:defRPr/>
              </a:pPr>
              <a:r>
                <a:rPr lang="en-US" altLang="en-US" sz="12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200 –</a:t>
              </a:r>
            </a:p>
            <a:p>
              <a:pPr algn="r" defTabSz="571500" eaLnBrk="0" hangingPunct="0">
                <a:lnSpc>
                  <a:spcPct val="405000"/>
                </a:lnSpc>
                <a:defRPr/>
              </a:pPr>
              <a:r>
                <a:rPr lang="en-US" altLang="en-US" sz="12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100 –</a:t>
              </a:r>
            </a:p>
            <a:p>
              <a:pPr algn="r" defTabSz="571500" eaLnBrk="0" hangingPunct="0">
                <a:lnSpc>
                  <a:spcPct val="405000"/>
                </a:lnSpc>
                <a:defRPr/>
              </a:pPr>
              <a:r>
                <a:rPr lang="en-US" altLang="en-US" sz="12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0 –</a:t>
              </a:r>
            </a:p>
          </p:txBody>
        </p:sp>
        <p:sp>
          <p:nvSpPr>
            <p:cNvPr id="49163" name="Text Box 11">
              <a:extLst>
                <a:ext uri="{FF2B5EF4-FFF2-40B4-BE49-F238E27FC236}">
                  <a16:creationId xmlns:a16="http://schemas.microsoft.com/office/drawing/2014/main" id="{0A13398C-5D02-4F85-98ED-7CA7FB7044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6" y="3503"/>
              <a:ext cx="2579" cy="43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 defTabSz="762000"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71500" defTabSz="762000"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defTabSz="762000"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714500" defTabSz="762000"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286000" defTabSz="762000"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tabLst>
                  <a:tab pos="260747" algn="ctr"/>
                  <a:tab pos="988219" algn="ctr"/>
                  <a:tab pos="1716881" algn="ctr"/>
                  <a:tab pos="2444354" algn="ctr"/>
                </a:tabLst>
                <a:defRPr/>
              </a:pPr>
              <a:r>
                <a:rPr lang="en-US" altLang="en-US" sz="12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	|	|	|	|</a:t>
              </a:r>
              <a:endParaRPr lang="en-US" altLang="en-US" sz="375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endParaRPr>
            </a:p>
            <a:p>
              <a:pPr defTabSz="571500" eaLnBrk="0" hangingPunct="0">
                <a:tabLst>
                  <a:tab pos="260747" algn="ctr"/>
                  <a:tab pos="988219" algn="ctr"/>
                  <a:tab pos="1716881" algn="ctr"/>
                  <a:tab pos="2444354" algn="ctr"/>
                </a:tabLst>
                <a:defRPr/>
              </a:pPr>
              <a:endParaRPr lang="en-US" altLang="en-US" sz="375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endParaRPr>
            </a:p>
            <a:p>
              <a:pPr defTabSz="571500" eaLnBrk="0" hangingPunct="0">
                <a:tabLst>
                  <a:tab pos="260747" algn="ctr"/>
                  <a:tab pos="988219" algn="ctr"/>
                  <a:tab pos="1716881" algn="ctr"/>
                  <a:tab pos="2444354" algn="ctr"/>
                </a:tabLst>
                <a:defRPr/>
              </a:pPr>
              <a:r>
                <a:rPr lang="en-US" altLang="en-US" sz="12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	500	1000	1500	2000	</a:t>
              </a:r>
            </a:p>
          </p:txBody>
        </p:sp>
        <p:sp>
          <p:nvSpPr>
            <p:cNvPr id="49164" name="Text Box 12">
              <a:extLst>
                <a:ext uri="{FF2B5EF4-FFF2-40B4-BE49-F238E27FC236}">
                  <a16:creationId xmlns:a16="http://schemas.microsoft.com/office/drawing/2014/main" id="{F8FF36AA-431D-48CF-A86D-6F96DB98DE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3" y="3060"/>
              <a:ext cx="866" cy="23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71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714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286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defRPr/>
              </a:pPr>
              <a:r>
                <a:rPr lang="en-US" altLang="en-US" sz="12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Fixed costs</a:t>
              </a:r>
            </a:p>
          </p:txBody>
        </p:sp>
        <p:sp>
          <p:nvSpPr>
            <p:cNvPr id="49165" name="Text Box 13">
              <a:extLst>
                <a:ext uri="{FF2B5EF4-FFF2-40B4-BE49-F238E27FC236}">
                  <a16:creationId xmlns:a16="http://schemas.microsoft.com/office/drawing/2014/main" id="{14052DEB-25C6-4012-93C3-26DF52163B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9" y="920"/>
              <a:ext cx="1064" cy="23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71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714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286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defRPr/>
              </a:pPr>
              <a:r>
                <a:rPr lang="en-US" altLang="en-US" sz="1200" b="1" dirty="0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(2000, 400,000)</a:t>
              </a:r>
            </a:p>
          </p:txBody>
        </p:sp>
        <p:sp>
          <p:nvSpPr>
            <p:cNvPr id="49166" name="Text Box 14">
              <a:extLst>
                <a:ext uri="{FF2B5EF4-FFF2-40B4-BE49-F238E27FC236}">
                  <a16:creationId xmlns:a16="http://schemas.microsoft.com/office/drawing/2014/main" id="{4C0EA7EC-110C-42BE-BCD3-6524D68C73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2" y="1769"/>
              <a:ext cx="1064" cy="23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71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714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286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defRPr/>
              </a:pPr>
              <a:r>
                <a:rPr lang="en-US" altLang="en-US" sz="1200" b="1" dirty="0">
                  <a:solidFill>
                    <a:srgbClr val="DA020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(2000, 300,000)</a:t>
              </a:r>
              <a:endParaRPr lang="en-US" altLang="en-US" sz="1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endParaRPr>
            </a:p>
          </p:txBody>
        </p:sp>
        <p:sp>
          <p:nvSpPr>
            <p:cNvPr id="36886" name="Oval 15">
              <a:extLst>
                <a:ext uri="{FF2B5EF4-FFF2-40B4-BE49-F238E27FC236}">
                  <a16:creationId xmlns:a16="http://schemas.microsoft.com/office/drawing/2014/main" id="{04267452-078E-45A6-915E-282F4175A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" y="2996"/>
              <a:ext cx="129" cy="129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685800">
                <a:spcBef>
                  <a:spcPct val="0"/>
                </a:spcBef>
                <a:buNone/>
              </a:pPr>
              <a:endParaRPr lang="en-US" altLang="en-US" sz="135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36887" name="Oval 16">
              <a:extLst>
                <a:ext uri="{FF2B5EF4-FFF2-40B4-BE49-F238E27FC236}">
                  <a16:creationId xmlns:a16="http://schemas.microsoft.com/office/drawing/2014/main" id="{5EA2904F-6EE7-4A8F-962D-75826E5961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1" y="1764"/>
              <a:ext cx="129" cy="129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685800">
                <a:spcBef>
                  <a:spcPct val="0"/>
                </a:spcBef>
                <a:buNone/>
              </a:pPr>
              <a:endParaRPr lang="en-US" altLang="en-US" sz="135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36888" name="Oval 17">
              <a:extLst>
                <a:ext uri="{FF2B5EF4-FFF2-40B4-BE49-F238E27FC236}">
                  <a16:creationId xmlns:a16="http://schemas.microsoft.com/office/drawing/2014/main" id="{F26D93D6-2FB0-4FD0-A208-80C6F09BBF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4" y="1135"/>
              <a:ext cx="129" cy="129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685800">
                <a:spcBef>
                  <a:spcPct val="0"/>
                </a:spcBef>
                <a:buNone/>
              </a:pPr>
              <a:endParaRPr lang="en-US" altLang="en-US" sz="1350">
                <a:solidFill>
                  <a:srgbClr val="000000"/>
                </a:solidFill>
                <a:ea typeface="+mn-ea"/>
              </a:endParaRPr>
            </a:p>
          </p:txBody>
        </p:sp>
      </p:grpSp>
      <p:grpSp>
        <p:nvGrpSpPr>
          <p:cNvPr id="36867" name="Group 18">
            <a:extLst>
              <a:ext uri="{FF2B5EF4-FFF2-40B4-BE49-F238E27FC236}">
                <a16:creationId xmlns:a16="http://schemas.microsoft.com/office/drawing/2014/main" id="{CBE9817B-3A9F-4BC7-B670-0D88A261B0D8}"/>
              </a:ext>
            </a:extLst>
          </p:cNvPr>
          <p:cNvGrpSpPr>
            <a:grpSpLocks/>
          </p:cNvGrpSpPr>
          <p:nvPr/>
        </p:nvGrpSpPr>
        <p:grpSpPr bwMode="auto">
          <a:xfrm>
            <a:off x="5505075" y="3123416"/>
            <a:ext cx="3602831" cy="1312069"/>
            <a:chOff x="317" y="551"/>
            <a:chExt cx="3026" cy="1102"/>
          </a:xfrm>
        </p:grpSpPr>
        <p:sp>
          <p:nvSpPr>
            <p:cNvPr id="36869" name="Rectangle 19">
              <a:extLst>
                <a:ext uri="{FF2B5EF4-FFF2-40B4-BE49-F238E27FC236}">
                  <a16:creationId xmlns:a16="http://schemas.microsoft.com/office/drawing/2014/main" id="{8A902829-85D4-4D99-B9D7-F93258F300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" y="551"/>
              <a:ext cx="3026" cy="1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9D3B8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685800">
                <a:spcBef>
                  <a:spcPct val="0"/>
                </a:spcBef>
                <a:buNone/>
              </a:pPr>
              <a:endParaRPr lang="en-US" altLang="en-US" sz="135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36870" name="Text Box 20">
              <a:extLst>
                <a:ext uri="{FF2B5EF4-FFF2-40B4-BE49-F238E27FC236}">
                  <a16:creationId xmlns:a16="http://schemas.microsoft.com/office/drawing/2014/main" id="{8D278F4A-DE61-4CF4-9278-D42C04DF7A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" y="617"/>
              <a:ext cx="2941" cy="5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9D3B8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tabLst>
                  <a:tab pos="622300" algn="ctr"/>
                  <a:tab pos="2108200" algn="ctr"/>
                  <a:tab pos="3773488" algn="ctr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tabLst>
                  <a:tab pos="622300" algn="ctr"/>
                  <a:tab pos="2108200" algn="ctr"/>
                  <a:tab pos="3773488" algn="ctr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tabLst>
                  <a:tab pos="622300" algn="ctr"/>
                  <a:tab pos="2108200" algn="ctr"/>
                  <a:tab pos="3773488" algn="ctr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tabLst>
                  <a:tab pos="622300" algn="ctr"/>
                  <a:tab pos="2108200" algn="ctr"/>
                  <a:tab pos="3773488" algn="ct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762000">
                <a:spcBef>
                  <a:spcPct val="20000"/>
                </a:spcBef>
                <a:buChar char="»"/>
                <a:tabLst>
                  <a:tab pos="622300" algn="ctr"/>
                  <a:tab pos="2108200" algn="ctr"/>
                  <a:tab pos="3773488" algn="ct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22300" algn="ctr"/>
                  <a:tab pos="2108200" algn="ctr"/>
                  <a:tab pos="3773488" algn="ct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22300" algn="ctr"/>
                  <a:tab pos="2108200" algn="ctr"/>
                  <a:tab pos="3773488" algn="ct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22300" algn="ctr"/>
                  <a:tab pos="2108200" algn="ctr"/>
                  <a:tab pos="3773488" algn="ct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22300" algn="ctr"/>
                  <a:tab pos="2108200" algn="ctr"/>
                  <a:tab pos="3773488" algn="ct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spcBef>
                  <a:spcPct val="0"/>
                </a:spcBef>
                <a:buNone/>
                <a:tabLst>
                  <a:tab pos="466725" algn="ctr"/>
                  <a:tab pos="1581150" algn="ctr"/>
                  <a:tab pos="2830116" algn="ctr"/>
                </a:tabLst>
              </a:pPr>
              <a:r>
                <a:rPr lang="en-US" altLang="en-US" sz="1200" b="1" dirty="0">
                  <a:solidFill>
                    <a:srgbClr val="000000"/>
                  </a:solidFill>
                  <a:ea typeface="+mn-ea"/>
                </a:rPr>
                <a:t>	Quantity	</a:t>
              </a:r>
              <a:r>
                <a:rPr lang="en-US" altLang="en-US" sz="1200" b="1" dirty="0">
                  <a:solidFill>
                    <a:srgbClr val="DA020B"/>
                  </a:solidFill>
                  <a:ea typeface="+mn-ea"/>
                </a:rPr>
                <a:t>Total Annual</a:t>
              </a:r>
              <a:r>
                <a:rPr lang="en-US" altLang="en-US" sz="1200" b="1" dirty="0">
                  <a:solidFill>
                    <a:srgbClr val="000000"/>
                  </a:solidFill>
                  <a:ea typeface="+mn-ea"/>
                </a:rPr>
                <a:t>	</a:t>
              </a:r>
              <a:r>
                <a:rPr lang="en-US" altLang="en-US" sz="1200" b="1" dirty="0">
                  <a:solidFill>
                    <a:srgbClr val="333399"/>
                  </a:solidFill>
                  <a:ea typeface="+mn-ea"/>
                </a:rPr>
                <a:t>Total Annual</a:t>
              </a:r>
              <a:endParaRPr lang="en-US" altLang="en-US" sz="1200" b="1" dirty="0">
                <a:solidFill>
                  <a:srgbClr val="000000"/>
                </a:solidFill>
                <a:ea typeface="+mn-ea"/>
              </a:endParaRPr>
            </a:p>
            <a:p>
              <a:pPr defTabSz="571500" eaLnBrk="0" hangingPunct="0">
                <a:spcBef>
                  <a:spcPct val="0"/>
                </a:spcBef>
                <a:buNone/>
                <a:tabLst>
                  <a:tab pos="466725" algn="ctr"/>
                  <a:tab pos="1581150" algn="ctr"/>
                  <a:tab pos="2830116" algn="ctr"/>
                </a:tabLst>
              </a:pPr>
              <a:r>
                <a:rPr lang="en-US" altLang="en-US" sz="1200" b="1" dirty="0">
                  <a:solidFill>
                    <a:srgbClr val="000000"/>
                  </a:solidFill>
                  <a:ea typeface="+mn-ea"/>
                </a:rPr>
                <a:t>	(patients)	</a:t>
              </a:r>
              <a:r>
                <a:rPr lang="en-US" altLang="en-US" sz="1200" b="1" dirty="0">
                  <a:solidFill>
                    <a:srgbClr val="DA020B"/>
                  </a:solidFill>
                  <a:ea typeface="+mn-ea"/>
                </a:rPr>
                <a:t>Cost (£)</a:t>
              </a:r>
              <a:r>
                <a:rPr lang="en-US" altLang="en-US" sz="1200" b="1" dirty="0">
                  <a:solidFill>
                    <a:srgbClr val="000000"/>
                  </a:solidFill>
                  <a:ea typeface="+mn-ea"/>
                </a:rPr>
                <a:t>	</a:t>
              </a:r>
              <a:r>
                <a:rPr lang="en-US" altLang="en-US" sz="1200" b="1" dirty="0">
                  <a:solidFill>
                    <a:srgbClr val="333399"/>
                  </a:solidFill>
                  <a:ea typeface="+mn-ea"/>
                </a:rPr>
                <a:t>Revenue (£</a:t>
              </a:r>
              <a:r>
                <a:rPr lang="en-US" altLang="en-US" sz="1200" b="1" dirty="0">
                  <a:solidFill>
                    <a:srgbClr val="000000"/>
                  </a:solidFill>
                  <a:ea typeface="+mn-ea"/>
                </a:rPr>
                <a:t>)</a:t>
              </a:r>
            </a:p>
            <a:p>
              <a:pPr defTabSz="571500" eaLnBrk="0" hangingPunct="0">
                <a:spcBef>
                  <a:spcPct val="0"/>
                </a:spcBef>
                <a:buNone/>
                <a:tabLst>
                  <a:tab pos="466725" algn="ctr"/>
                  <a:tab pos="1581150" algn="ctr"/>
                  <a:tab pos="2830116" algn="ctr"/>
                </a:tabLst>
              </a:pPr>
              <a:r>
                <a:rPr lang="en-US" altLang="en-US" sz="1200" b="1" dirty="0">
                  <a:solidFill>
                    <a:srgbClr val="000000"/>
                  </a:solidFill>
                  <a:ea typeface="+mn-ea"/>
                </a:rPr>
                <a:t>	(</a:t>
              </a:r>
              <a:r>
                <a:rPr lang="en-US" altLang="en-US" sz="1200" b="1" i="1" dirty="0">
                  <a:solidFill>
                    <a:srgbClr val="000000"/>
                  </a:solidFill>
                  <a:ea typeface="+mn-ea"/>
                </a:rPr>
                <a:t>Q</a:t>
              </a:r>
              <a:r>
                <a:rPr lang="en-US" altLang="en-US" sz="1200" b="1" dirty="0">
                  <a:solidFill>
                    <a:srgbClr val="000000"/>
                  </a:solidFill>
                  <a:ea typeface="+mn-ea"/>
                </a:rPr>
                <a:t>)	</a:t>
              </a:r>
              <a:r>
                <a:rPr lang="en-US" altLang="en-US" sz="1200" b="1" dirty="0">
                  <a:solidFill>
                    <a:srgbClr val="DA020B"/>
                  </a:solidFill>
                  <a:ea typeface="+mn-ea"/>
                </a:rPr>
                <a:t>(100,000 + 100</a:t>
              </a:r>
              <a:r>
                <a:rPr lang="en-US" altLang="en-US" sz="1200" b="1" i="1" dirty="0">
                  <a:solidFill>
                    <a:srgbClr val="DA020B"/>
                  </a:solidFill>
                  <a:ea typeface="+mn-ea"/>
                </a:rPr>
                <a:t>Q</a:t>
              </a:r>
              <a:r>
                <a:rPr lang="en-US" altLang="en-US" sz="1200" b="1" dirty="0">
                  <a:solidFill>
                    <a:srgbClr val="DA020B"/>
                  </a:solidFill>
                  <a:ea typeface="+mn-ea"/>
                </a:rPr>
                <a:t>)</a:t>
              </a:r>
              <a:r>
                <a:rPr lang="en-US" altLang="en-US" sz="1200" b="1" dirty="0">
                  <a:solidFill>
                    <a:srgbClr val="000000"/>
                  </a:solidFill>
                  <a:ea typeface="+mn-ea"/>
                </a:rPr>
                <a:t>	</a:t>
              </a:r>
              <a:r>
                <a:rPr lang="en-US" altLang="en-US" sz="1200" b="1" dirty="0">
                  <a:solidFill>
                    <a:srgbClr val="333399"/>
                  </a:solidFill>
                  <a:ea typeface="+mn-ea"/>
                </a:rPr>
                <a:t>(200</a:t>
              </a:r>
              <a:r>
                <a:rPr lang="en-US" altLang="en-US" sz="1200" b="1" i="1" dirty="0">
                  <a:solidFill>
                    <a:srgbClr val="333399"/>
                  </a:solidFill>
                  <a:ea typeface="+mn-ea"/>
                </a:rPr>
                <a:t>Q</a:t>
              </a:r>
              <a:r>
                <a:rPr lang="en-US" altLang="en-US" sz="1200" b="1" dirty="0">
                  <a:solidFill>
                    <a:srgbClr val="333399"/>
                  </a:solidFill>
                  <a:ea typeface="+mn-ea"/>
                </a:rPr>
                <a:t>)</a:t>
              </a:r>
            </a:p>
          </p:txBody>
        </p:sp>
        <p:sp>
          <p:nvSpPr>
            <p:cNvPr id="36871" name="Text Box 21">
              <a:extLst>
                <a:ext uri="{FF2B5EF4-FFF2-40B4-BE49-F238E27FC236}">
                  <a16:creationId xmlns:a16="http://schemas.microsoft.com/office/drawing/2014/main" id="{669DA451-439B-4610-B367-377E74C498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" y="1159"/>
              <a:ext cx="2667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9D3B8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762000">
                <a:spcBef>
                  <a:spcPct val="20000"/>
                </a:spcBef>
                <a:buChar char="•"/>
                <a:tabLst>
                  <a:tab pos="622300" algn="r"/>
                  <a:tab pos="2228850" algn="r"/>
                  <a:tab pos="3941763" algn="r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tabLst>
                  <a:tab pos="622300" algn="r"/>
                  <a:tab pos="2228850" algn="r"/>
                  <a:tab pos="3941763" algn="r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tabLst>
                  <a:tab pos="622300" algn="r"/>
                  <a:tab pos="2228850" algn="r"/>
                  <a:tab pos="3941763" algn="r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tabLst>
                  <a:tab pos="622300" algn="r"/>
                  <a:tab pos="2228850" algn="r"/>
                  <a:tab pos="3941763" algn="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762000">
                <a:spcBef>
                  <a:spcPct val="20000"/>
                </a:spcBef>
                <a:buChar char="»"/>
                <a:tabLst>
                  <a:tab pos="622300" algn="r"/>
                  <a:tab pos="2228850" algn="r"/>
                  <a:tab pos="3941763" algn="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22300" algn="r"/>
                  <a:tab pos="2228850" algn="r"/>
                  <a:tab pos="3941763" algn="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22300" algn="r"/>
                  <a:tab pos="2228850" algn="r"/>
                  <a:tab pos="3941763" algn="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22300" algn="r"/>
                  <a:tab pos="2228850" algn="r"/>
                  <a:tab pos="3941763" algn="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22300" algn="r"/>
                  <a:tab pos="2228850" algn="r"/>
                  <a:tab pos="3941763" algn="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spcBef>
                  <a:spcPct val="0"/>
                </a:spcBef>
                <a:buNone/>
                <a:tabLst>
                  <a:tab pos="466725" algn="r"/>
                  <a:tab pos="1671638" algn="r"/>
                  <a:tab pos="2956322" algn="r"/>
                </a:tabLst>
              </a:pPr>
              <a:r>
                <a:rPr lang="en-US" altLang="en-US" sz="1200" b="1" dirty="0">
                  <a:solidFill>
                    <a:srgbClr val="000000"/>
                  </a:solidFill>
                  <a:ea typeface="+mn-ea"/>
                </a:rPr>
                <a:t>	0	</a:t>
              </a:r>
              <a:r>
                <a:rPr lang="en-US" altLang="en-US" sz="1200" b="1" dirty="0">
                  <a:solidFill>
                    <a:srgbClr val="DA020B"/>
                  </a:solidFill>
                  <a:ea typeface="+mn-ea"/>
                </a:rPr>
                <a:t>100,000</a:t>
              </a:r>
              <a:r>
                <a:rPr lang="en-US" altLang="en-US" sz="1200" b="1" dirty="0">
                  <a:solidFill>
                    <a:srgbClr val="000000"/>
                  </a:solidFill>
                  <a:ea typeface="+mn-ea"/>
                </a:rPr>
                <a:t>	</a:t>
              </a:r>
              <a:r>
                <a:rPr lang="en-US" altLang="en-US" sz="1200" b="1" dirty="0">
                  <a:solidFill>
                    <a:srgbClr val="333399"/>
                  </a:solidFill>
                  <a:ea typeface="+mn-ea"/>
                </a:rPr>
                <a:t>0</a:t>
              </a:r>
              <a:endParaRPr lang="en-US" altLang="en-US" sz="1200" b="1" dirty="0">
                <a:solidFill>
                  <a:srgbClr val="000000"/>
                </a:solidFill>
                <a:ea typeface="+mn-ea"/>
              </a:endParaRPr>
            </a:p>
            <a:p>
              <a:pPr defTabSz="571500" eaLnBrk="0" hangingPunct="0">
                <a:spcBef>
                  <a:spcPct val="0"/>
                </a:spcBef>
                <a:buNone/>
                <a:tabLst>
                  <a:tab pos="466725" algn="r"/>
                  <a:tab pos="1671638" algn="r"/>
                  <a:tab pos="2956322" algn="r"/>
                </a:tabLst>
              </a:pPr>
              <a:r>
                <a:rPr lang="en-US" altLang="en-US" sz="1200" b="1" dirty="0">
                  <a:solidFill>
                    <a:srgbClr val="000000"/>
                  </a:solidFill>
                  <a:ea typeface="+mn-ea"/>
                </a:rPr>
                <a:t>	2000	</a:t>
              </a:r>
              <a:r>
                <a:rPr lang="en-US" altLang="en-US" sz="1200" b="1" dirty="0">
                  <a:solidFill>
                    <a:srgbClr val="DA020B"/>
                  </a:solidFill>
                  <a:ea typeface="+mn-ea"/>
                </a:rPr>
                <a:t>300,000</a:t>
              </a:r>
              <a:r>
                <a:rPr lang="en-US" altLang="en-US" sz="1200" b="1" dirty="0">
                  <a:solidFill>
                    <a:srgbClr val="000000"/>
                  </a:solidFill>
                  <a:ea typeface="+mn-ea"/>
                </a:rPr>
                <a:t>	</a:t>
              </a:r>
              <a:r>
                <a:rPr lang="en-US" altLang="en-US" sz="1200" b="1" dirty="0">
                  <a:solidFill>
                    <a:srgbClr val="333399"/>
                  </a:solidFill>
                  <a:ea typeface="+mn-ea"/>
                </a:rPr>
                <a:t>400,000</a:t>
              </a:r>
            </a:p>
          </p:txBody>
        </p:sp>
        <p:sp>
          <p:nvSpPr>
            <p:cNvPr id="36872" name="Line 22">
              <a:extLst>
                <a:ext uri="{FF2B5EF4-FFF2-40B4-BE49-F238E27FC236}">
                  <a16:creationId xmlns:a16="http://schemas.microsoft.com/office/drawing/2014/main" id="{7C3FFEA1-8D2A-436D-9532-881D7DD3D0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" y="1170"/>
              <a:ext cx="275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eaLnBrk="0" hangingPunct="0"/>
              <a:endParaRPr lang="en-GB" sz="135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6873" name="Line 23">
              <a:extLst>
                <a:ext uri="{FF2B5EF4-FFF2-40B4-BE49-F238E27FC236}">
                  <a16:creationId xmlns:a16="http://schemas.microsoft.com/office/drawing/2014/main" id="{44D20BB8-2277-44CC-9970-F1C4AAB111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2" y="1515"/>
              <a:ext cx="275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eaLnBrk="0" hangingPunct="0"/>
              <a:endParaRPr lang="en-GB" sz="135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49176" name="Text Box 24">
            <a:extLst>
              <a:ext uri="{FF2B5EF4-FFF2-40B4-BE49-F238E27FC236}">
                <a16:creationId xmlns:a16="http://schemas.microsoft.com/office/drawing/2014/main" id="{88571771-D2B4-4BF2-A028-16DD0C828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5366" y="2063760"/>
            <a:ext cx="1431867" cy="30008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150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571500" eaLnBrk="0" hangingPunct="0">
              <a:defRPr/>
            </a:pPr>
            <a:r>
              <a:rPr lang="en-US" altLang="en-US" sz="135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Total ‘buy’ cost</a:t>
            </a:r>
            <a:endParaRPr lang="en-US" altLang="en-US" sz="1200" b="1" dirty="0">
              <a:solidFill>
                <a:srgbClr val="68C8E4"/>
              </a:solidFill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2">
            <a:extLst>
              <a:ext uri="{FF2B5EF4-FFF2-40B4-BE49-F238E27FC236}">
                <a16:creationId xmlns:a16="http://schemas.microsoft.com/office/drawing/2014/main" id="{77751A3D-AE47-4499-AC0D-E661DA56C8FC}"/>
              </a:ext>
            </a:extLst>
          </p:cNvPr>
          <p:cNvGrpSpPr>
            <a:grpSpLocks/>
          </p:cNvGrpSpPr>
          <p:nvPr/>
        </p:nvGrpSpPr>
        <p:grpSpPr bwMode="auto">
          <a:xfrm>
            <a:off x="989847" y="963216"/>
            <a:ext cx="5080398" cy="4030266"/>
            <a:chOff x="1084" y="694"/>
            <a:chExt cx="4267" cy="3385"/>
          </a:xfrm>
        </p:grpSpPr>
        <p:sp>
          <p:nvSpPr>
            <p:cNvPr id="38921" name="Freeform 3">
              <a:extLst>
                <a:ext uri="{FF2B5EF4-FFF2-40B4-BE49-F238E27FC236}">
                  <a16:creationId xmlns:a16="http://schemas.microsoft.com/office/drawing/2014/main" id="{0ECA0E2C-38DD-446B-A36F-02E3658B33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3" y="2423"/>
              <a:ext cx="1245" cy="1260"/>
            </a:xfrm>
            <a:custGeom>
              <a:avLst/>
              <a:gdLst>
                <a:gd name="T0" fmla="*/ 0 w 1245"/>
                <a:gd name="T1" fmla="*/ 634 h 1260"/>
                <a:gd name="T2" fmla="*/ 1245 w 1245"/>
                <a:gd name="T3" fmla="*/ 0 h 1260"/>
                <a:gd name="T4" fmla="*/ 0 w 1245"/>
                <a:gd name="T5" fmla="*/ 1260 h 1260"/>
                <a:gd name="T6" fmla="*/ 0 w 1245"/>
                <a:gd name="T7" fmla="*/ 634 h 12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45" h="1260">
                  <a:moveTo>
                    <a:pt x="0" y="634"/>
                  </a:moveTo>
                  <a:lnTo>
                    <a:pt x="1245" y="0"/>
                  </a:lnTo>
                  <a:lnTo>
                    <a:pt x="0" y="1260"/>
                  </a:lnTo>
                  <a:lnTo>
                    <a:pt x="0" y="634"/>
                  </a:lnTo>
                  <a:close/>
                </a:path>
              </a:pathLst>
            </a:custGeom>
            <a:solidFill>
              <a:srgbClr val="FFD7C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eaLnBrk="0" hangingPunct="0"/>
              <a:endParaRPr lang="en-GB" sz="135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8922" name="Freeform 4">
              <a:extLst>
                <a:ext uri="{FF2B5EF4-FFF2-40B4-BE49-F238E27FC236}">
                  <a16:creationId xmlns:a16="http://schemas.microsoft.com/office/drawing/2014/main" id="{8B8B06D7-75E0-4976-BF57-C2D9DB78B3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8" y="1094"/>
              <a:ext cx="1328" cy="1344"/>
            </a:xfrm>
            <a:custGeom>
              <a:avLst/>
              <a:gdLst>
                <a:gd name="T0" fmla="*/ 1328 w 1328"/>
                <a:gd name="T1" fmla="*/ 0 h 1344"/>
                <a:gd name="T2" fmla="*/ 0 w 1328"/>
                <a:gd name="T3" fmla="*/ 1344 h 1344"/>
                <a:gd name="T4" fmla="*/ 1328 w 1328"/>
                <a:gd name="T5" fmla="*/ 680 h 1344"/>
                <a:gd name="T6" fmla="*/ 1328 w 1328"/>
                <a:gd name="T7" fmla="*/ 0 h 134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28" h="1344">
                  <a:moveTo>
                    <a:pt x="1328" y="0"/>
                  </a:moveTo>
                  <a:lnTo>
                    <a:pt x="0" y="1344"/>
                  </a:lnTo>
                  <a:lnTo>
                    <a:pt x="1328" y="680"/>
                  </a:lnTo>
                  <a:lnTo>
                    <a:pt x="1328" y="0"/>
                  </a:lnTo>
                  <a:close/>
                </a:path>
              </a:pathLst>
            </a:custGeom>
            <a:solidFill>
              <a:srgbClr val="60CA8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eaLnBrk="0" hangingPunct="0"/>
              <a:endParaRPr lang="en-GB" sz="135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8923" name="Line 5">
              <a:extLst>
                <a:ext uri="{FF2B5EF4-FFF2-40B4-BE49-F238E27FC236}">
                  <a16:creationId xmlns:a16="http://schemas.microsoft.com/office/drawing/2014/main" id="{C687CDBD-DFAC-4052-8668-D74FFC3702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20" y="1094"/>
              <a:ext cx="2573" cy="2589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eaLnBrk="0" hangingPunct="0"/>
              <a:endParaRPr lang="en-GB" sz="135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8924" name="Line 6">
              <a:extLst>
                <a:ext uri="{FF2B5EF4-FFF2-40B4-BE49-F238E27FC236}">
                  <a16:creationId xmlns:a16="http://schemas.microsoft.com/office/drawing/2014/main" id="{B6414D71-841B-44BA-B9CF-06E7CA7A2C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20" y="1774"/>
              <a:ext cx="2566" cy="1290"/>
            </a:xfrm>
            <a:prstGeom prst="line">
              <a:avLst/>
            </a:prstGeom>
            <a:noFill/>
            <a:ln w="76200">
              <a:solidFill>
                <a:srgbClr val="DA020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eaLnBrk="0" hangingPunct="0"/>
              <a:endParaRPr lang="en-GB" sz="135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8925" name="Line 7">
              <a:extLst>
                <a:ext uri="{FF2B5EF4-FFF2-40B4-BE49-F238E27FC236}">
                  <a16:creationId xmlns:a16="http://schemas.microsoft.com/office/drawing/2014/main" id="{48E0F77B-080E-43B0-9C5E-E4A9BB5282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0" y="3064"/>
              <a:ext cx="258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eaLnBrk="0" hangingPunct="0"/>
              <a:endParaRPr lang="en-GB" sz="135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8926" name="Freeform 8">
              <a:extLst>
                <a:ext uri="{FF2B5EF4-FFF2-40B4-BE49-F238E27FC236}">
                  <a16:creationId xmlns:a16="http://schemas.microsoft.com/office/drawing/2014/main" id="{802E750B-68E4-4C4A-960D-E8BF287D21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0" y="2423"/>
              <a:ext cx="1238" cy="1260"/>
            </a:xfrm>
            <a:custGeom>
              <a:avLst/>
              <a:gdLst>
                <a:gd name="T0" fmla="*/ 0 w 1147"/>
                <a:gd name="T1" fmla="*/ 0 h 1260"/>
                <a:gd name="T2" fmla="*/ 1956 w 1147"/>
                <a:gd name="T3" fmla="*/ 0 h 1260"/>
                <a:gd name="T4" fmla="*/ 1956 w 1147"/>
                <a:gd name="T5" fmla="*/ 1260 h 126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47" h="1260">
                  <a:moveTo>
                    <a:pt x="0" y="0"/>
                  </a:moveTo>
                  <a:lnTo>
                    <a:pt x="1147" y="0"/>
                  </a:lnTo>
                  <a:lnTo>
                    <a:pt x="1147" y="1260"/>
                  </a:ln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eaLnBrk="0" hangingPunct="0"/>
              <a:endParaRPr lang="en-GB" sz="135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1209" name="Text Box 9">
              <a:extLst>
                <a:ext uri="{FF2B5EF4-FFF2-40B4-BE49-F238E27FC236}">
                  <a16:creationId xmlns:a16="http://schemas.microsoft.com/office/drawing/2014/main" id="{9DC0A571-A530-4145-A551-436629EEA8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07" y="1619"/>
              <a:ext cx="1283" cy="25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71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714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286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defRPr/>
              </a:pPr>
              <a:r>
                <a:rPr lang="en-US" altLang="en-US" sz="1350" b="1" dirty="0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Total ‘buy’ costs</a:t>
              </a:r>
              <a:endParaRPr lang="en-US" altLang="en-US" sz="1200" b="1" dirty="0">
                <a:solidFill>
                  <a:srgbClr val="68C8E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endParaRPr>
            </a:p>
          </p:txBody>
        </p:sp>
        <p:sp>
          <p:nvSpPr>
            <p:cNvPr id="51210" name="Text Box 10">
              <a:extLst>
                <a:ext uri="{FF2B5EF4-FFF2-40B4-BE49-F238E27FC236}">
                  <a16:creationId xmlns:a16="http://schemas.microsoft.com/office/drawing/2014/main" id="{8D9F748D-F6F7-47B7-B396-3E3F9711DA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3" y="2066"/>
              <a:ext cx="1808" cy="23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71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714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286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defRPr/>
              </a:pPr>
              <a:r>
                <a:rPr lang="en-US" altLang="en-US" sz="1200" b="1" dirty="0">
                  <a:solidFill>
                    <a:srgbClr val="DA020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Total ‘make’ costs (FC+VC)</a:t>
              </a:r>
              <a:endParaRPr lang="en-US" altLang="en-US" sz="1200" b="1" dirty="0">
                <a:solidFill>
                  <a:srgbClr val="F05C3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endParaRPr>
            </a:p>
          </p:txBody>
        </p:sp>
        <p:sp>
          <p:nvSpPr>
            <p:cNvPr id="51211" name="Text Box 11">
              <a:extLst>
                <a:ext uri="{FF2B5EF4-FFF2-40B4-BE49-F238E27FC236}">
                  <a16:creationId xmlns:a16="http://schemas.microsoft.com/office/drawing/2014/main" id="{0990FAB7-58A6-47E3-92CF-C4ECC7E242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70" y="3846"/>
              <a:ext cx="939" cy="23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71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714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286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defRPr/>
              </a:pPr>
              <a:r>
                <a:rPr lang="en-US" altLang="en-US" sz="12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Products (</a:t>
              </a:r>
              <a:r>
                <a:rPr lang="en-US" altLang="en-US" sz="1200" b="1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Q</a:t>
              </a:r>
              <a:r>
                <a:rPr lang="en-US" altLang="en-US" sz="12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)</a:t>
              </a:r>
            </a:p>
          </p:txBody>
        </p:sp>
        <p:sp>
          <p:nvSpPr>
            <p:cNvPr id="51212" name="Text Box 12">
              <a:extLst>
                <a:ext uri="{FF2B5EF4-FFF2-40B4-BE49-F238E27FC236}">
                  <a16:creationId xmlns:a16="http://schemas.microsoft.com/office/drawing/2014/main" id="{23197D6E-CE9C-4295-B640-30C71F9AEA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623" y="2310"/>
              <a:ext cx="1155" cy="23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71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714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286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defRPr/>
              </a:pPr>
              <a:r>
                <a:rPr lang="en-US" altLang="en-US" sz="12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£ (in thousands)</a:t>
              </a:r>
            </a:p>
          </p:txBody>
        </p:sp>
        <p:sp>
          <p:nvSpPr>
            <p:cNvPr id="51213" name="Text Box 13">
              <a:extLst>
                <a:ext uri="{FF2B5EF4-FFF2-40B4-BE49-F238E27FC236}">
                  <a16:creationId xmlns:a16="http://schemas.microsoft.com/office/drawing/2014/main" id="{4FF89973-38D7-418A-9928-B07FF1DAEE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3" y="694"/>
              <a:ext cx="477" cy="309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71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714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286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defTabSz="571500" eaLnBrk="0" hangingPunct="0">
                <a:lnSpc>
                  <a:spcPct val="405000"/>
                </a:lnSpc>
                <a:defRPr/>
              </a:pPr>
              <a:r>
                <a:rPr lang="en-US" altLang="en-US" sz="12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400 –</a:t>
              </a:r>
            </a:p>
            <a:p>
              <a:pPr algn="r" defTabSz="571500" eaLnBrk="0" hangingPunct="0">
                <a:lnSpc>
                  <a:spcPct val="405000"/>
                </a:lnSpc>
                <a:defRPr/>
              </a:pPr>
              <a:r>
                <a:rPr lang="en-US" altLang="en-US" sz="12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300 –</a:t>
              </a:r>
            </a:p>
            <a:p>
              <a:pPr algn="r" defTabSz="571500" eaLnBrk="0" hangingPunct="0">
                <a:lnSpc>
                  <a:spcPct val="405000"/>
                </a:lnSpc>
                <a:defRPr/>
              </a:pPr>
              <a:r>
                <a:rPr lang="en-US" altLang="en-US" sz="12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200 –</a:t>
              </a:r>
            </a:p>
            <a:p>
              <a:pPr algn="r" defTabSz="571500" eaLnBrk="0" hangingPunct="0">
                <a:lnSpc>
                  <a:spcPct val="405000"/>
                </a:lnSpc>
                <a:defRPr/>
              </a:pPr>
              <a:r>
                <a:rPr lang="en-US" altLang="en-US" sz="12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100 –</a:t>
              </a:r>
            </a:p>
            <a:p>
              <a:pPr algn="r" defTabSz="571500" eaLnBrk="0" hangingPunct="0">
                <a:lnSpc>
                  <a:spcPct val="405000"/>
                </a:lnSpc>
                <a:defRPr/>
              </a:pPr>
              <a:r>
                <a:rPr lang="en-US" altLang="en-US" sz="12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0 –</a:t>
              </a:r>
            </a:p>
          </p:txBody>
        </p:sp>
        <p:sp>
          <p:nvSpPr>
            <p:cNvPr id="51214" name="Text Box 14">
              <a:extLst>
                <a:ext uri="{FF2B5EF4-FFF2-40B4-BE49-F238E27FC236}">
                  <a16:creationId xmlns:a16="http://schemas.microsoft.com/office/drawing/2014/main" id="{2917E3EF-041D-45E5-8B8A-019817F008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6" y="3503"/>
              <a:ext cx="2579" cy="43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 defTabSz="762000"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71500" defTabSz="762000"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defTabSz="762000"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714500" defTabSz="762000"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286000" defTabSz="762000"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tabLst>
                  <a:tab pos="347663" algn="ctr"/>
                  <a:tab pos="1317625" algn="ctr"/>
                  <a:tab pos="2289175" algn="ctr"/>
                  <a:tab pos="32591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tabLst>
                  <a:tab pos="260747" algn="ctr"/>
                  <a:tab pos="988219" algn="ctr"/>
                  <a:tab pos="1716881" algn="ctr"/>
                  <a:tab pos="2444354" algn="ctr"/>
                </a:tabLst>
                <a:defRPr/>
              </a:pPr>
              <a:r>
                <a:rPr lang="en-US" altLang="en-US" sz="12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	|	|	|	|</a:t>
              </a:r>
              <a:endParaRPr lang="en-US" altLang="en-US" sz="375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endParaRPr>
            </a:p>
            <a:p>
              <a:pPr defTabSz="571500" eaLnBrk="0" hangingPunct="0">
                <a:tabLst>
                  <a:tab pos="260747" algn="ctr"/>
                  <a:tab pos="988219" algn="ctr"/>
                  <a:tab pos="1716881" algn="ctr"/>
                  <a:tab pos="2444354" algn="ctr"/>
                </a:tabLst>
                <a:defRPr/>
              </a:pPr>
              <a:endParaRPr lang="en-US" altLang="en-US" sz="375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endParaRPr>
            </a:p>
            <a:p>
              <a:pPr defTabSz="571500" eaLnBrk="0" hangingPunct="0">
                <a:tabLst>
                  <a:tab pos="260747" algn="ctr"/>
                  <a:tab pos="988219" algn="ctr"/>
                  <a:tab pos="1716881" algn="ctr"/>
                  <a:tab pos="2444354" algn="ctr"/>
                </a:tabLst>
                <a:defRPr/>
              </a:pPr>
              <a:r>
                <a:rPr lang="en-US" altLang="en-US" sz="12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	500	1000	1500	2000	</a:t>
              </a:r>
            </a:p>
          </p:txBody>
        </p:sp>
        <p:sp>
          <p:nvSpPr>
            <p:cNvPr id="51215" name="Text Box 15">
              <a:extLst>
                <a:ext uri="{FF2B5EF4-FFF2-40B4-BE49-F238E27FC236}">
                  <a16:creationId xmlns:a16="http://schemas.microsoft.com/office/drawing/2014/main" id="{A4B8C977-1DD0-4055-BA01-6CC60F95EF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13" y="3060"/>
              <a:ext cx="866" cy="23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71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714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286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defRPr/>
              </a:pPr>
              <a:r>
                <a:rPr lang="en-US" altLang="en-US" sz="12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Fixed costs</a:t>
              </a:r>
            </a:p>
          </p:txBody>
        </p:sp>
        <p:sp>
          <p:nvSpPr>
            <p:cNvPr id="51216" name="Text Box 16">
              <a:extLst>
                <a:ext uri="{FF2B5EF4-FFF2-40B4-BE49-F238E27FC236}">
                  <a16:creationId xmlns:a16="http://schemas.microsoft.com/office/drawing/2014/main" id="{7BF5A545-AE3B-4611-A3BC-C590F227F7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3" y="2390"/>
              <a:ext cx="1545" cy="25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71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714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286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defRPr/>
              </a:pPr>
              <a:r>
                <a:rPr lang="en-US" altLang="en-US" sz="135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Break-even quantity</a:t>
              </a:r>
            </a:p>
          </p:txBody>
        </p:sp>
        <p:sp>
          <p:nvSpPr>
            <p:cNvPr id="51217" name="Text Box 17">
              <a:extLst>
                <a:ext uri="{FF2B5EF4-FFF2-40B4-BE49-F238E27FC236}">
                  <a16:creationId xmlns:a16="http://schemas.microsoft.com/office/drawing/2014/main" id="{2969347C-0D7D-4A60-8612-AF7520D85B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3" y="840"/>
              <a:ext cx="1135" cy="23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71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714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286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defRPr/>
              </a:pPr>
              <a:r>
                <a:rPr lang="en-US" altLang="en-US" sz="1200" b="1" dirty="0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(2000, £400,000)</a:t>
              </a:r>
              <a:endParaRPr lang="en-US" altLang="en-US" sz="1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endParaRPr>
            </a:p>
          </p:txBody>
        </p:sp>
        <p:sp>
          <p:nvSpPr>
            <p:cNvPr id="51218" name="Text Box 18">
              <a:extLst>
                <a:ext uri="{FF2B5EF4-FFF2-40B4-BE49-F238E27FC236}">
                  <a16:creationId xmlns:a16="http://schemas.microsoft.com/office/drawing/2014/main" id="{6B7C7CA1-4079-4A96-BF70-FE1DDA5F7E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2" y="1769"/>
              <a:ext cx="1135" cy="23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71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714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286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defRPr/>
              </a:pPr>
              <a:r>
                <a:rPr lang="en-US" altLang="en-US" sz="1200" b="1" dirty="0">
                  <a:solidFill>
                    <a:srgbClr val="DA020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(2000, £300,000</a:t>
              </a:r>
              <a:r>
                <a:rPr lang="en-US" altLang="en-US" sz="1200" b="1" dirty="0">
                  <a:solidFill>
                    <a:srgbClr val="FF050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)</a:t>
              </a:r>
              <a:endParaRPr lang="en-US" altLang="en-US" sz="1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endParaRPr>
            </a:p>
          </p:txBody>
        </p:sp>
        <p:sp>
          <p:nvSpPr>
            <p:cNvPr id="51219" name="Text Box 19">
              <a:extLst>
                <a:ext uri="{FF2B5EF4-FFF2-40B4-BE49-F238E27FC236}">
                  <a16:creationId xmlns:a16="http://schemas.microsoft.com/office/drawing/2014/main" id="{5B4ADFD7-F505-4D4B-8062-000A9E76A1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37" y="1358"/>
              <a:ext cx="564" cy="23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571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7145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286000" defTabSz="762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defRPr/>
              </a:pPr>
              <a:r>
                <a:rPr lang="en-US" altLang="en-US" sz="1200" b="1">
                  <a:solidFill>
                    <a:srgbClr val="0099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+mn-ea"/>
                </a:rPr>
                <a:t>Profits</a:t>
              </a:r>
              <a:endParaRPr lang="en-US" altLang="en-US" sz="1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endParaRPr>
            </a:p>
          </p:txBody>
        </p:sp>
        <p:sp>
          <p:nvSpPr>
            <p:cNvPr id="38938" name="Oval 21">
              <a:extLst>
                <a:ext uri="{FF2B5EF4-FFF2-40B4-BE49-F238E27FC236}">
                  <a16:creationId xmlns:a16="http://schemas.microsoft.com/office/drawing/2014/main" id="{A835443E-D362-4AAD-B01F-F9075D6007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1" y="1764"/>
              <a:ext cx="129" cy="129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685800">
                <a:spcBef>
                  <a:spcPct val="0"/>
                </a:spcBef>
                <a:buNone/>
              </a:pPr>
              <a:endParaRPr lang="en-US" altLang="en-US" sz="135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38939" name="Oval 22">
              <a:extLst>
                <a:ext uri="{FF2B5EF4-FFF2-40B4-BE49-F238E27FC236}">
                  <a16:creationId xmlns:a16="http://schemas.microsoft.com/office/drawing/2014/main" id="{95245B19-DDA7-4356-8006-6A0413EF39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4" y="1135"/>
              <a:ext cx="129" cy="129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685800">
                <a:spcBef>
                  <a:spcPct val="0"/>
                </a:spcBef>
                <a:buNone/>
              </a:pPr>
              <a:endParaRPr lang="en-US" altLang="en-US" sz="135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38940" name="Freeform 23">
              <a:extLst>
                <a:ext uri="{FF2B5EF4-FFF2-40B4-BE49-F238E27FC236}">
                  <a16:creationId xmlns:a16="http://schemas.microsoft.com/office/drawing/2014/main" id="{C7BB1307-5459-485E-83E5-5827F3C7C8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0" y="1026"/>
              <a:ext cx="2664" cy="2657"/>
            </a:xfrm>
            <a:custGeom>
              <a:avLst/>
              <a:gdLst>
                <a:gd name="T0" fmla="*/ 0 w 2664"/>
                <a:gd name="T1" fmla="*/ 0 h 2657"/>
                <a:gd name="T2" fmla="*/ 0 w 2664"/>
                <a:gd name="T3" fmla="*/ 2657 h 2657"/>
                <a:gd name="T4" fmla="*/ 2664 w 2664"/>
                <a:gd name="T5" fmla="*/ 2657 h 265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64" h="2657">
                  <a:moveTo>
                    <a:pt x="0" y="0"/>
                  </a:moveTo>
                  <a:lnTo>
                    <a:pt x="0" y="2657"/>
                  </a:lnTo>
                  <a:lnTo>
                    <a:pt x="2664" y="2657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eaLnBrk="0" hangingPunct="0"/>
              <a:endParaRPr lang="en-GB" sz="135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8941" name="Oval 24">
              <a:extLst>
                <a:ext uri="{FF2B5EF4-FFF2-40B4-BE49-F238E27FC236}">
                  <a16:creationId xmlns:a16="http://schemas.microsoft.com/office/drawing/2014/main" id="{58351649-B90A-4E0C-A31A-52991CD283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0" y="2996"/>
              <a:ext cx="129" cy="129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685800">
                <a:spcBef>
                  <a:spcPct val="0"/>
                </a:spcBef>
                <a:buNone/>
              </a:pPr>
              <a:endParaRPr lang="en-US" altLang="en-US" sz="1350">
                <a:solidFill>
                  <a:srgbClr val="000000"/>
                </a:solidFill>
                <a:ea typeface="+mn-ea"/>
              </a:endParaRPr>
            </a:p>
          </p:txBody>
        </p:sp>
      </p:grpSp>
      <p:grpSp>
        <p:nvGrpSpPr>
          <p:cNvPr id="38915" name="Group 25">
            <a:extLst>
              <a:ext uri="{FF2B5EF4-FFF2-40B4-BE49-F238E27FC236}">
                <a16:creationId xmlns:a16="http://schemas.microsoft.com/office/drawing/2014/main" id="{84DAE318-B6A0-4A25-A14F-14F7CC75651A}"/>
              </a:ext>
            </a:extLst>
          </p:cNvPr>
          <p:cNvGrpSpPr>
            <a:grpSpLocks/>
          </p:cNvGrpSpPr>
          <p:nvPr/>
        </p:nvGrpSpPr>
        <p:grpSpPr bwMode="auto">
          <a:xfrm>
            <a:off x="5352298" y="3401616"/>
            <a:ext cx="3602831" cy="1312069"/>
            <a:chOff x="317" y="551"/>
            <a:chExt cx="3026" cy="1102"/>
          </a:xfrm>
        </p:grpSpPr>
        <p:sp>
          <p:nvSpPr>
            <p:cNvPr id="38916" name="Rectangle 26">
              <a:extLst>
                <a:ext uri="{FF2B5EF4-FFF2-40B4-BE49-F238E27FC236}">
                  <a16:creationId xmlns:a16="http://schemas.microsoft.com/office/drawing/2014/main" id="{C6005621-D157-49FE-8B70-6DF3C86EDF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" y="551"/>
              <a:ext cx="3026" cy="1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9D3B8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685800">
                <a:spcBef>
                  <a:spcPct val="0"/>
                </a:spcBef>
                <a:buNone/>
              </a:pPr>
              <a:endParaRPr lang="en-US" altLang="en-US" sz="135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38917" name="Text Box 27">
              <a:extLst>
                <a:ext uri="{FF2B5EF4-FFF2-40B4-BE49-F238E27FC236}">
                  <a16:creationId xmlns:a16="http://schemas.microsoft.com/office/drawing/2014/main" id="{7F245BFA-4E0C-45A6-BD75-B9C111DDD2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" y="617"/>
              <a:ext cx="2941" cy="5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9D3B8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tabLst>
                  <a:tab pos="622300" algn="ctr"/>
                  <a:tab pos="2108200" algn="ctr"/>
                  <a:tab pos="3773488" algn="ctr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tabLst>
                  <a:tab pos="622300" algn="ctr"/>
                  <a:tab pos="2108200" algn="ctr"/>
                  <a:tab pos="3773488" algn="ctr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tabLst>
                  <a:tab pos="622300" algn="ctr"/>
                  <a:tab pos="2108200" algn="ctr"/>
                  <a:tab pos="3773488" algn="ctr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tabLst>
                  <a:tab pos="622300" algn="ctr"/>
                  <a:tab pos="2108200" algn="ctr"/>
                  <a:tab pos="3773488" algn="ct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762000">
                <a:spcBef>
                  <a:spcPct val="20000"/>
                </a:spcBef>
                <a:buChar char="»"/>
                <a:tabLst>
                  <a:tab pos="622300" algn="ctr"/>
                  <a:tab pos="2108200" algn="ctr"/>
                  <a:tab pos="3773488" algn="ct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22300" algn="ctr"/>
                  <a:tab pos="2108200" algn="ctr"/>
                  <a:tab pos="3773488" algn="ct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22300" algn="ctr"/>
                  <a:tab pos="2108200" algn="ctr"/>
                  <a:tab pos="3773488" algn="ct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22300" algn="ctr"/>
                  <a:tab pos="2108200" algn="ctr"/>
                  <a:tab pos="3773488" algn="ct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22300" algn="ctr"/>
                  <a:tab pos="2108200" algn="ctr"/>
                  <a:tab pos="3773488" algn="ct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spcBef>
                  <a:spcPct val="0"/>
                </a:spcBef>
                <a:buNone/>
                <a:tabLst>
                  <a:tab pos="466725" algn="ctr"/>
                  <a:tab pos="1581150" algn="ctr"/>
                  <a:tab pos="2830116" algn="ctr"/>
                </a:tabLst>
              </a:pPr>
              <a:r>
                <a:rPr lang="en-US" altLang="en-US" sz="1200" b="1" dirty="0">
                  <a:solidFill>
                    <a:srgbClr val="000000"/>
                  </a:solidFill>
                  <a:ea typeface="+mn-ea"/>
                </a:rPr>
                <a:t>	Quantity	</a:t>
              </a:r>
              <a:r>
                <a:rPr lang="en-US" altLang="en-US" sz="1200" b="1" dirty="0">
                  <a:solidFill>
                    <a:srgbClr val="DA020B"/>
                  </a:solidFill>
                  <a:ea typeface="+mn-ea"/>
                </a:rPr>
                <a:t>Total Annual</a:t>
              </a:r>
              <a:r>
                <a:rPr lang="en-US" altLang="en-US" sz="1200" b="1" dirty="0">
                  <a:solidFill>
                    <a:srgbClr val="000000"/>
                  </a:solidFill>
                  <a:ea typeface="+mn-ea"/>
                </a:rPr>
                <a:t>	</a:t>
              </a:r>
              <a:r>
                <a:rPr lang="en-US" altLang="en-US" sz="1200" b="1" dirty="0">
                  <a:solidFill>
                    <a:srgbClr val="333399"/>
                  </a:solidFill>
                  <a:ea typeface="+mn-ea"/>
                </a:rPr>
                <a:t>Total Annual</a:t>
              </a:r>
              <a:endParaRPr lang="en-US" altLang="en-US" sz="1200" b="1" dirty="0">
                <a:solidFill>
                  <a:srgbClr val="000000"/>
                </a:solidFill>
                <a:ea typeface="+mn-ea"/>
              </a:endParaRPr>
            </a:p>
            <a:p>
              <a:pPr defTabSz="571500" eaLnBrk="0" hangingPunct="0">
                <a:spcBef>
                  <a:spcPct val="0"/>
                </a:spcBef>
                <a:buNone/>
                <a:tabLst>
                  <a:tab pos="466725" algn="ctr"/>
                  <a:tab pos="1581150" algn="ctr"/>
                  <a:tab pos="2830116" algn="ctr"/>
                </a:tabLst>
              </a:pPr>
              <a:r>
                <a:rPr lang="en-US" altLang="en-US" sz="1200" b="1" dirty="0">
                  <a:solidFill>
                    <a:srgbClr val="000000"/>
                  </a:solidFill>
                  <a:ea typeface="+mn-ea"/>
                </a:rPr>
                <a:t>	(patients)	</a:t>
              </a:r>
              <a:r>
                <a:rPr lang="en-US" altLang="en-US" sz="1200" b="1" dirty="0">
                  <a:solidFill>
                    <a:srgbClr val="DA020B"/>
                  </a:solidFill>
                  <a:ea typeface="+mn-ea"/>
                </a:rPr>
                <a:t>Cost (£)</a:t>
              </a:r>
              <a:r>
                <a:rPr lang="en-US" altLang="en-US" sz="1200" b="1" dirty="0">
                  <a:solidFill>
                    <a:srgbClr val="000000"/>
                  </a:solidFill>
                  <a:ea typeface="+mn-ea"/>
                </a:rPr>
                <a:t>	</a:t>
              </a:r>
              <a:r>
                <a:rPr lang="en-US" altLang="en-US" sz="1200" b="1" dirty="0">
                  <a:solidFill>
                    <a:srgbClr val="333399"/>
                  </a:solidFill>
                  <a:ea typeface="+mn-ea"/>
                </a:rPr>
                <a:t>Revenue (£)</a:t>
              </a:r>
              <a:endParaRPr lang="en-US" altLang="en-US" sz="1200" b="1" dirty="0">
                <a:solidFill>
                  <a:srgbClr val="000000"/>
                </a:solidFill>
                <a:ea typeface="+mn-ea"/>
              </a:endParaRPr>
            </a:p>
            <a:p>
              <a:pPr defTabSz="571500" eaLnBrk="0" hangingPunct="0">
                <a:spcBef>
                  <a:spcPct val="0"/>
                </a:spcBef>
                <a:buNone/>
                <a:tabLst>
                  <a:tab pos="466725" algn="ctr"/>
                  <a:tab pos="1581150" algn="ctr"/>
                  <a:tab pos="2830116" algn="ctr"/>
                </a:tabLst>
              </a:pPr>
              <a:r>
                <a:rPr lang="en-US" altLang="en-US" sz="1200" b="1" dirty="0">
                  <a:solidFill>
                    <a:srgbClr val="000000"/>
                  </a:solidFill>
                  <a:ea typeface="+mn-ea"/>
                </a:rPr>
                <a:t>	(</a:t>
              </a:r>
              <a:r>
                <a:rPr lang="en-US" altLang="en-US" sz="1200" b="1" i="1" dirty="0">
                  <a:solidFill>
                    <a:srgbClr val="000000"/>
                  </a:solidFill>
                  <a:ea typeface="+mn-ea"/>
                </a:rPr>
                <a:t>Q</a:t>
              </a:r>
              <a:r>
                <a:rPr lang="en-US" altLang="en-US" sz="1200" b="1" dirty="0">
                  <a:solidFill>
                    <a:srgbClr val="000000"/>
                  </a:solidFill>
                  <a:ea typeface="+mn-ea"/>
                </a:rPr>
                <a:t>)	</a:t>
              </a:r>
              <a:r>
                <a:rPr lang="en-US" altLang="en-US" sz="1200" b="1" dirty="0">
                  <a:solidFill>
                    <a:srgbClr val="DA020B"/>
                  </a:solidFill>
                  <a:ea typeface="+mn-ea"/>
                </a:rPr>
                <a:t>(100,000 + 100</a:t>
              </a:r>
              <a:r>
                <a:rPr lang="en-US" altLang="en-US" sz="1200" b="1" i="1" dirty="0">
                  <a:solidFill>
                    <a:srgbClr val="DA020B"/>
                  </a:solidFill>
                  <a:ea typeface="+mn-ea"/>
                </a:rPr>
                <a:t>Q</a:t>
              </a:r>
              <a:r>
                <a:rPr lang="en-US" altLang="en-US" sz="1200" b="1" dirty="0">
                  <a:solidFill>
                    <a:srgbClr val="DA020B"/>
                  </a:solidFill>
                  <a:ea typeface="+mn-ea"/>
                </a:rPr>
                <a:t>)</a:t>
              </a:r>
              <a:r>
                <a:rPr lang="en-US" altLang="en-US" sz="1200" b="1" dirty="0">
                  <a:solidFill>
                    <a:srgbClr val="000000"/>
                  </a:solidFill>
                  <a:ea typeface="+mn-ea"/>
                </a:rPr>
                <a:t>	</a:t>
              </a:r>
              <a:r>
                <a:rPr lang="en-US" altLang="en-US" sz="1200" b="1" dirty="0">
                  <a:solidFill>
                    <a:srgbClr val="333399"/>
                  </a:solidFill>
                  <a:ea typeface="+mn-ea"/>
                </a:rPr>
                <a:t>(200</a:t>
              </a:r>
              <a:r>
                <a:rPr lang="en-US" altLang="en-US" sz="1200" b="1" i="1" dirty="0">
                  <a:solidFill>
                    <a:srgbClr val="333399"/>
                  </a:solidFill>
                  <a:ea typeface="+mn-ea"/>
                </a:rPr>
                <a:t>Q</a:t>
              </a:r>
              <a:r>
                <a:rPr lang="en-US" altLang="en-US" sz="1200" b="1" dirty="0">
                  <a:solidFill>
                    <a:srgbClr val="333399"/>
                  </a:solidFill>
                  <a:ea typeface="+mn-ea"/>
                </a:rPr>
                <a:t>)</a:t>
              </a:r>
            </a:p>
          </p:txBody>
        </p:sp>
        <p:sp>
          <p:nvSpPr>
            <p:cNvPr id="38918" name="Text Box 28">
              <a:extLst>
                <a:ext uri="{FF2B5EF4-FFF2-40B4-BE49-F238E27FC236}">
                  <a16:creationId xmlns:a16="http://schemas.microsoft.com/office/drawing/2014/main" id="{9D725049-CE81-4CD4-B144-01BC318EB5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" y="1159"/>
              <a:ext cx="2667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9D3B8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762000">
                <a:spcBef>
                  <a:spcPct val="20000"/>
                </a:spcBef>
                <a:buChar char="•"/>
                <a:tabLst>
                  <a:tab pos="622300" algn="r"/>
                  <a:tab pos="2228850" algn="r"/>
                  <a:tab pos="3941763" algn="r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tabLst>
                  <a:tab pos="622300" algn="r"/>
                  <a:tab pos="2228850" algn="r"/>
                  <a:tab pos="3941763" algn="r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tabLst>
                  <a:tab pos="622300" algn="r"/>
                  <a:tab pos="2228850" algn="r"/>
                  <a:tab pos="3941763" algn="r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tabLst>
                  <a:tab pos="622300" algn="r"/>
                  <a:tab pos="2228850" algn="r"/>
                  <a:tab pos="3941763" algn="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762000">
                <a:spcBef>
                  <a:spcPct val="20000"/>
                </a:spcBef>
                <a:buChar char="»"/>
                <a:tabLst>
                  <a:tab pos="622300" algn="r"/>
                  <a:tab pos="2228850" algn="r"/>
                  <a:tab pos="3941763" algn="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22300" algn="r"/>
                  <a:tab pos="2228850" algn="r"/>
                  <a:tab pos="3941763" algn="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22300" algn="r"/>
                  <a:tab pos="2228850" algn="r"/>
                  <a:tab pos="3941763" algn="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22300" algn="r"/>
                  <a:tab pos="2228850" algn="r"/>
                  <a:tab pos="3941763" algn="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22300" algn="r"/>
                  <a:tab pos="2228850" algn="r"/>
                  <a:tab pos="3941763" algn="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571500" eaLnBrk="0" hangingPunct="0">
                <a:spcBef>
                  <a:spcPct val="0"/>
                </a:spcBef>
                <a:buNone/>
                <a:tabLst>
                  <a:tab pos="466725" algn="r"/>
                  <a:tab pos="1671638" algn="r"/>
                  <a:tab pos="2956322" algn="r"/>
                </a:tabLst>
              </a:pPr>
              <a:r>
                <a:rPr lang="en-US" altLang="en-US" sz="1200" b="1">
                  <a:solidFill>
                    <a:srgbClr val="000000"/>
                  </a:solidFill>
                  <a:ea typeface="+mn-ea"/>
                </a:rPr>
                <a:t>	0	</a:t>
              </a:r>
              <a:r>
                <a:rPr lang="en-US" altLang="en-US" sz="1200" b="1">
                  <a:solidFill>
                    <a:srgbClr val="DA020B"/>
                  </a:solidFill>
                  <a:ea typeface="+mn-ea"/>
                </a:rPr>
                <a:t>100,000</a:t>
              </a:r>
              <a:r>
                <a:rPr lang="en-US" altLang="en-US" sz="1200" b="1">
                  <a:solidFill>
                    <a:srgbClr val="000000"/>
                  </a:solidFill>
                  <a:ea typeface="+mn-ea"/>
                </a:rPr>
                <a:t>	</a:t>
              </a:r>
              <a:r>
                <a:rPr lang="en-US" altLang="en-US" sz="1200" b="1">
                  <a:solidFill>
                    <a:srgbClr val="333399"/>
                  </a:solidFill>
                  <a:ea typeface="+mn-ea"/>
                </a:rPr>
                <a:t>0</a:t>
              </a:r>
              <a:endParaRPr lang="en-US" altLang="en-US" sz="1200" b="1">
                <a:solidFill>
                  <a:srgbClr val="000000"/>
                </a:solidFill>
                <a:ea typeface="+mn-ea"/>
              </a:endParaRPr>
            </a:p>
            <a:p>
              <a:pPr defTabSz="571500" eaLnBrk="0" hangingPunct="0">
                <a:spcBef>
                  <a:spcPct val="0"/>
                </a:spcBef>
                <a:buNone/>
                <a:tabLst>
                  <a:tab pos="466725" algn="r"/>
                  <a:tab pos="1671638" algn="r"/>
                  <a:tab pos="2956322" algn="r"/>
                </a:tabLst>
              </a:pPr>
              <a:r>
                <a:rPr lang="en-US" altLang="en-US" sz="1200" b="1">
                  <a:solidFill>
                    <a:srgbClr val="000000"/>
                  </a:solidFill>
                  <a:ea typeface="+mn-ea"/>
                </a:rPr>
                <a:t>	2000	</a:t>
              </a:r>
              <a:r>
                <a:rPr lang="en-US" altLang="en-US" sz="1200" b="1">
                  <a:solidFill>
                    <a:srgbClr val="DA020B"/>
                  </a:solidFill>
                  <a:ea typeface="+mn-ea"/>
                </a:rPr>
                <a:t>300,000</a:t>
              </a:r>
              <a:r>
                <a:rPr lang="en-US" altLang="en-US" sz="1200" b="1">
                  <a:solidFill>
                    <a:srgbClr val="000000"/>
                  </a:solidFill>
                  <a:ea typeface="+mn-ea"/>
                </a:rPr>
                <a:t>	</a:t>
              </a:r>
              <a:r>
                <a:rPr lang="en-US" altLang="en-US" sz="1200" b="1">
                  <a:solidFill>
                    <a:srgbClr val="333399"/>
                  </a:solidFill>
                  <a:ea typeface="+mn-ea"/>
                </a:rPr>
                <a:t>400,000</a:t>
              </a:r>
            </a:p>
          </p:txBody>
        </p:sp>
        <p:sp>
          <p:nvSpPr>
            <p:cNvPr id="38919" name="Line 29">
              <a:extLst>
                <a:ext uri="{FF2B5EF4-FFF2-40B4-BE49-F238E27FC236}">
                  <a16:creationId xmlns:a16="http://schemas.microsoft.com/office/drawing/2014/main" id="{BDEBBC20-FBC9-4729-A844-65A248AD48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" y="1170"/>
              <a:ext cx="275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eaLnBrk="0" hangingPunct="0"/>
              <a:endParaRPr lang="en-GB" sz="135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8920" name="Line 30">
              <a:extLst>
                <a:ext uri="{FF2B5EF4-FFF2-40B4-BE49-F238E27FC236}">
                  <a16:creationId xmlns:a16="http://schemas.microsoft.com/office/drawing/2014/main" id="{D849AB16-8317-427F-A3E6-503BBE40B9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2" y="1515"/>
              <a:ext cx="275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eaLnBrk="0" hangingPunct="0"/>
              <a:endParaRPr lang="en-GB" sz="135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5534BA44-C390-4FA7-AF16-C8B651C7CA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87166" y="338138"/>
            <a:ext cx="4400550" cy="721519"/>
          </a:xfrm>
        </p:spPr>
        <p:txBody>
          <a:bodyPr/>
          <a:lstStyle/>
          <a:p>
            <a:pPr eaLnBrk="1" hangingPunct="1"/>
            <a:r>
              <a:rPr lang="en-US" altLang="en-US" sz="2700" b="1">
                <a:latin typeface="Calibri" panose="020F0502020204030204" pitchFamily="34" charset="0"/>
                <a:cs typeface="Calibri" panose="020F0502020204030204" pitchFamily="34" charset="0"/>
              </a:rPr>
              <a:t>Make or Buy Exercise</a:t>
            </a:r>
            <a:endParaRPr lang="en-US" altLang="en-US" sz="2400" b="1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DD7674AB-7EE4-4C97-9B95-1EDD2D215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663" y="1379935"/>
            <a:ext cx="6917281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571500" eaLnBrk="0" hangingPunct="0">
              <a:spcBef>
                <a:spcPct val="0"/>
              </a:spcBef>
              <a:buNone/>
            </a:pPr>
            <a:r>
              <a:rPr lang="en-US" altLang="en-US" sz="2000" dirty="0">
                <a:solidFill>
                  <a:srgbClr val="000000"/>
                </a:solidFill>
                <a:ea typeface="+mn-ea"/>
              </a:rPr>
              <a:t>A company is considering buying in a new product from a supplier at £350 per unit. </a:t>
            </a:r>
          </a:p>
          <a:p>
            <a:pPr defTabSz="571500" eaLnBrk="0" hangingPunct="0">
              <a:spcBef>
                <a:spcPct val="0"/>
              </a:spcBef>
              <a:buNone/>
            </a:pPr>
            <a:r>
              <a:rPr lang="en-US" altLang="en-US" sz="2000" dirty="0">
                <a:solidFill>
                  <a:srgbClr val="000000"/>
                </a:solidFill>
                <a:ea typeface="+mn-ea"/>
              </a:rPr>
              <a:t>To produce ‘in house’ the fixed cost per year would be</a:t>
            </a:r>
          </a:p>
          <a:p>
            <a:pPr defTabSz="571500" eaLnBrk="0" hangingPunct="0">
              <a:spcBef>
                <a:spcPct val="0"/>
              </a:spcBef>
              <a:buNone/>
            </a:pPr>
            <a:r>
              <a:rPr lang="en-US" altLang="en-US" sz="2000" dirty="0">
                <a:solidFill>
                  <a:srgbClr val="000000"/>
                </a:solidFill>
                <a:ea typeface="+mn-ea"/>
              </a:rPr>
              <a:t>£130,000, and the total variable costs would be £80 per part.</a:t>
            </a:r>
          </a:p>
          <a:p>
            <a:pPr defTabSz="571500" eaLnBrk="0" hangingPunct="0">
              <a:spcBef>
                <a:spcPct val="0"/>
              </a:spcBef>
              <a:buNone/>
            </a:pPr>
            <a:endParaRPr lang="en-US" altLang="en-US" sz="2000" dirty="0">
              <a:solidFill>
                <a:srgbClr val="000000"/>
              </a:solidFill>
              <a:ea typeface="+mn-ea"/>
            </a:endParaRPr>
          </a:p>
          <a:p>
            <a:pPr defTabSz="571500" eaLnBrk="0" hangingPunct="0">
              <a:spcBef>
                <a:spcPct val="0"/>
              </a:spcBef>
              <a:buNone/>
            </a:pPr>
            <a:r>
              <a:rPr lang="en-US" altLang="en-US" sz="2000" dirty="0">
                <a:solidFill>
                  <a:srgbClr val="000000"/>
                </a:solidFill>
                <a:ea typeface="+mn-ea"/>
              </a:rPr>
              <a:t> </a:t>
            </a:r>
          </a:p>
        </p:txBody>
      </p:sp>
      <p:sp>
        <p:nvSpPr>
          <p:cNvPr id="43016" name="Rectangle 8">
            <a:extLst>
              <a:ext uri="{FF2B5EF4-FFF2-40B4-BE49-F238E27FC236}">
                <a16:creationId xmlns:a16="http://schemas.microsoft.com/office/drawing/2014/main" id="{866AC0F8-E4FE-4711-9DDC-B7BE1F30A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423" y="3076576"/>
            <a:ext cx="691728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571500" eaLnBrk="0" hangingPunct="0">
              <a:spcBef>
                <a:spcPct val="0"/>
              </a:spcBef>
              <a:buNone/>
            </a:pPr>
            <a:r>
              <a:rPr lang="en-US" altLang="en-US" sz="2000">
                <a:solidFill>
                  <a:srgbClr val="000000"/>
                </a:solidFill>
                <a:ea typeface="+mn-ea"/>
              </a:rPr>
              <a:t>What would be the break even-point in terms of volume and cost for the make or buy decision 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4F40439E-1FBE-4D24-9AF0-A9A7D7E569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00250" y="1869281"/>
            <a:ext cx="5143500" cy="763191"/>
          </a:xfrm>
        </p:spPr>
        <p:txBody>
          <a:bodyPr/>
          <a:lstStyle/>
          <a:p>
            <a:r>
              <a:rPr lang="en-GB" altLang="en-US" sz="2700" b="1"/>
              <a:t>Time to do Exercise 1</a:t>
            </a:r>
            <a:br>
              <a:rPr lang="en-GB" altLang="en-US" sz="2700" b="1"/>
            </a:br>
            <a:br>
              <a:rPr lang="en-GB" altLang="en-US" sz="2700" b="1"/>
            </a:br>
            <a:r>
              <a:rPr lang="en-GB" altLang="en-US" sz="1800" b="1">
                <a:solidFill>
                  <a:srgbClr val="FF0000"/>
                </a:solidFill>
              </a:rPr>
              <a:t>(The answer is shown later in this slideshow so do not move forward until you have given the exercise a go)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D9FF14DA-EE53-4BBD-BBBF-2C7BCC10E27C}"/>
              </a:ext>
            </a:extLst>
          </p:cNvPr>
          <p:cNvSpPr txBox="1">
            <a:spLocks/>
          </p:cNvSpPr>
          <p:nvPr/>
        </p:nvSpPr>
        <p:spPr>
          <a:xfrm>
            <a:off x="1670447" y="735807"/>
            <a:ext cx="5915025" cy="355044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20000"/>
              </a:spcAft>
              <a:buClr>
                <a:srgbClr val="FF3200"/>
              </a:buClr>
              <a:buChar char="•"/>
              <a:defRPr sz="2400">
                <a:solidFill>
                  <a:srgbClr val="381E65"/>
                </a:solidFill>
                <a:latin typeface="Tahoma"/>
                <a:ea typeface="ＭＳ Ｐゴシック" charset="-128"/>
                <a:cs typeface="Tahoma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20000"/>
              </a:spcAft>
              <a:buClr>
                <a:srgbClr val="FF3200"/>
              </a:buClr>
              <a:buChar char="–"/>
              <a:defRPr sz="2400">
                <a:solidFill>
                  <a:srgbClr val="381E65"/>
                </a:solidFill>
                <a:latin typeface="Tahoma"/>
                <a:ea typeface="ＭＳ Ｐゴシック" charset="-128"/>
                <a:cs typeface="Tahoma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20000"/>
              </a:spcAft>
              <a:buClr>
                <a:srgbClr val="FF3200"/>
              </a:buClr>
              <a:buChar char="•"/>
              <a:defRPr sz="2400">
                <a:solidFill>
                  <a:srgbClr val="381E65"/>
                </a:solidFill>
                <a:latin typeface="Tahoma"/>
                <a:ea typeface="ＭＳ Ｐゴシック" charset="-128"/>
                <a:cs typeface="Tahoma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20000"/>
              </a:spcAft>
              <a:buClr>
                <a:srgbClr val="FF3200"/>
              </a:buClr>
              <a:buChar char="–"/>
              <a:defRPr sz="2400">
                <a:solidFill>
                  <a:srgbClr val="381E65"/>
                </a:solidFill>
                <a:latin typeface="Tahoma"/>
                <a:ea typeface="ＭＳ Ｐゴシック" charset="-128"/>
                <a:cs typeface="Tahoma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20000"/>
              </a:spcAft>
              <a:buClr>
                <a:srgbClr val="FF3200"/>
              </a:buClr>
              <a:buChar char="»"/>
              <a:defRPr sz="2400">
                <a:solidFill>
                  <a:srgbClr val="381E65"/>
                </a:solidFill>
                <a:latin typeface="Tahoma"/>
                <a:ea typeface="ＭＳ Ｐゴシック" charset="-128"/>
                <a:cs typeface="Tahoma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20000"/>
              </a:spcAft>
              <a:buClr>
                <a:srgbClr val="FF3200"/>
              </a:buClr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20000"/>
              </a:spcAft>
              <a:buClr>
                <a:srgbClr val="FF3200"/>
              </a:buClr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20000"/>
              </a:spcAft>
              <a:buClr>
                <a:srgbClr val="FF3200"/>
              </a:buClr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20000"/>
              </a:spcAft>
              <a:buClr>
                <a:srgbClr val="FF3200"/>
              </a:buClr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just" defTabSz="685800">
              <a:buNone/>
              <a:defRPr/>
            </a:pPr>
            <a:endParaRPr lang="en-GB" sz="21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defTabSz="685800">
              <a:buNone/>
              <a:defRPr/>
            </a:pPr>
            <a:endParaRPr lang="en-GB" sz="21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defTabSz="685800">
              <a:buNone/>
              <a:defRPr/>
            </a:pPr>
            <a:r>
              <a:rPr lang="en-GB" sz="20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Outsourcing Strategy</a:t>
            </a:r>
            <a:r>
              <a:rPr lang="en-GB" sz="20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a strategic decision making process where a company considers at what point it is more appropriate to make a product (or service) within their own company (in-house) or, whether it is better for another company to make the product (or service) for them. </a:t>
            </a: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13D7E358-FFFF-4861-8193-77258AA22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5900" y="411957"/>
            <a:ext cx="6172200" cy="651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685800">
              <a:spcBef>
                <a:spcPct val="0"/>
              </a:spcBef>
              <a:buNone/>
            </a:pPr>
            <a:r>
              <a:rPr lang="en-GB" altLang="en-US" sz="2700" b="1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Outsourcing Strategy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D494D514-F046-4ECA-99AF-EF249639C3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87166" y="338138"/>
            <a:ext cx="4400550" cy="937022"/>
          </a:xfrm>
        </p:spPr>
        <p:txBody>
          <a:bodyPr/>
          <a:lstStyle/>
          <a:p>
            <a:pPr eaLnBrk="1" hangingPunct="1"/>
            <a:r>
              <a:rPr lang="en-US" altLang="en-US" sz="2700" b="1">
                <a:latin typeface="Calibri" panose="020F0502020204030204" pitchFamily="34" charset="0"/>
                <a:cs typeface="Calibri" panose="020F0502020204030204" pitchFamily="34" charset="0"/>
              </a:rPr>
              <a:t>Make or Buy Example</a:t>
            </a:r>
            <a:br>
              <a:rPr lang="en-US" altLang="en-US" b="1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2400" b="1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2" name="Text Box 4">
            <a:extLst>
              <a:ext uri="{FF2B5EF4-FFF2-40B4-BE49-F238E27FC236}">
                <a16:creationId xmlns:a16="http://schemas.microsoft.com/office/drawing/2014/main" id="{EE9B6160-9869-4CD0-A713-046E11826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6160" y="1545431"/>
            <a:ext cx="21490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571500">
              <a:spcBef>
                <a:spcPct val="50000"/>
              </a:spcBef>
              <a:buNone/>
            </a:pPr>
            <a:r>
              <a:rPr lang="en-US" altLang="en-US" sz="1800" b="1">
                <a:solidFill>
                  <a:srgbClr val="000000"/>
                </a:solidFill>
                <a:ea typeface="+mn-ea"/>
              </a:rPr>
              <a:t>Q = FC / (R - v)  </a:t>
            </a:r>
          </a:p>
        </p:txBody>
      </p:sp>
      <p:sp>
        <p:nvSpPr>
          <p:cNvPr id="43014" name="Text Box 6">
            <a:extLst>
              <a:ext uri="{FF2B5EF4-FFF2-40B4-BE49-F238E27FC236}">
                <a16:creationId xmlns:a16="http://schemas.microsoft.com/office/drawing/2014/main" id="{55DAB8C1-C241-4B4D-A46E-44191BA51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8253" y="1987154"/>
            <a:ext cx="26622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571500">
              <a:spcBef>
                <a:spcPct val="50000"/>
              </a:spcBef>
              <a:buNone/>
            </a:pPr>
            <a:r>
              <a:rPr lang="en-US" altLang="en-US" sz="1800" b="1">
                <a:solidFill>
                  <a:srgbClr val="000000"/>
                </a:solidFill>
                <a:ea typeface="+mn-ea"/>
              </a:rPr>
              <a:t> = 130,000 / (350-80)  </a:t>
            </a:r>
          </a:p>
        </p:txBody>
      </p:sp>
      <p:sp>
        <p:nvSpPr>
          <p:cNvPr id="43015" name="Text Box 7">
            <a:extLst>
              <a:ext uri="{FF2B5EF4-FFF2-40B4-BE49-F238E27FC236}">
                <a16:creationId xmlns:a16="http://schemas.microsoft.com/office/drawing/2014/main" id="{2F9788C9-38B5-4897-A523-10A1B3CC2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8047" y="2490788"/>
            <a:ext cx="195619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571500">
              <a:spcBef>
                <a:spcPct val="50000"/>
              </a:spcBef>
              <a:buNone/>
            </a:pPr>
            <a:r>
              <a:rPr lang="en-US" altLang="en-US" sz="1800" b="1">
                <a:solidFill>
                  <a:srgbClr val="000000"/>
                </a:solidFill>
                <a:ea typeface="+mn-ea"/>
              </a:rPr>
              <a:t>= 482 products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E90E203E-9FF3-4BA1-B8BD-5C354614A4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560" y="3274219"/>
            <a:ext cx="470415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571500">
              <a:spcBef>
                <a:spcPct val="50000"/>
              </a:spcBef>
              <a:buNone/>
            </a:pPr>
            <a:r>
              <a:rPr lang="en-US" altLang="en-US" sz="1800" b="1">
                <a:solidFill>
                  <a:srgbClr val="000000"/>
                </a:solidFill>
                <a:ea typeface="+mn-ea"/>
              </a:rPr>
              <a:t>482 products x £350 = £168560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/>
      <p:bldP spid="43014" grpId="0"/>
      <p:bldP spid="43015" grpId="0"/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84A12BA4-FFF5-4A3D-A94E-CB8C4A572EC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00250" y="1869281"/>
            <a:ext cx="5143500" cy="763191"/>
          </a:xfrm>
        </p:spPr>
        <p:txBody>
          <a:bodyPr/>
          <a:lstStyle/>
          <a:p>
            <a:br>
              <a:rPr lang="en-GB" altLang="en-US" sz="2700" b="1"/>
            </a:br>
            <a:br>
              <a:rPr lang="en-GB" altLang="en-US" sz="2700" b="1"/>
            </a:br>
            <a:br>
              <a:rPr lang="en-GB" altLang="en-US" sz="2700" b="1"/>
            </a:br>
            <a:r>
              <a:rPr lang="en-GB" altLang="en-US" sz="2700" b="1"/>
              <a:t>Time to do Exercise 2</a:t>
            </a:r>
            <a:br>
              <a:rPr lang="en-GB" altLang="en-US" sz="2700" b="1"/>
            </a:br>
            <a:br>
              <a:rPr lang="en-GB" altLang="en-US" sz="2700" b="1"/>
            </a:br>
            <a:r>
              <a:rPr lang="en-GB" altLang="en-US" sz="1800" b="1">
                <a:solidFill>
                  <a:srgbClr val="FF0000"/>
                </a:solidFill>
              </a:rPr>
              <a:t>(The answer is shown later in this slideshow so do not move forward until you have given the exercise a go)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A63556B9-FA4F-4E62-AAF7-DE95B2C145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700" b="1">
                <a:latin typeface="Calibri" panose="020F0502020204030204" pitchFamily="34" charset="0"/>
                <a:cs typeface="Calibri" panose="020F0502020204030204" pitchFamily="34" charset="0"/>
              </a:rPr>
              <a:t>Make or Buy Decisions</a:t>
            </a:r>
            <a:endParaRPr lang="en-US" altLang="en-US" sz="27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6851" name="Rectangle 4">
            <a:extLst>
              <a:ext uri="{FF2B5EF4-FFF2-40B4-BE49-F238E27FC236}">
                <a16:creationId xmlns:a16="http://schemas.microsoft.com/office/drawing/2014/main" id="{388BA2B9-040A-4D4A-9EC5-B6010E4676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9810" y="1063229"/>
            <a:ext cx="7740315" cy="334446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GB" altLang="en-US" sz="1600" dirty="0">
                <a:solidFill>
                  <a:srgbClr val="FF0000"/>
                </a:solidFill>
              </a:rPr>
              <a:t>Make In House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altLang="en-US" sz="1600" dirty="0"/>
              <a:t>Cost considerations (less expensive to make the part)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altLang="en-US" sz="1600" dirty="0"/>
              <a:t>Productive use of excess plant capacity to help absorb fixed overhead (using existing idle capacity)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altLang="en-US" sz="1600" dirty="0"/>
              <a:t>Need to exert direct control over production and/or quality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altLang="en-US" sz="1600" dirty="0"/>
              <a:t>Better quality control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altLang="en-US" sz="1600" dirty="0"/>
              <a:t>Design secrecy is required to protect proprietary technology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altLang="en-US" sz="1600" dirty="0"/>
              <a:t>Unreliable suppliers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altLang="en-US" sz="1600" dirty="0"/>
              <a:t>No competent suppliers available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altLang="en-US" sz="1600" dirty="0"/>
              <a:t>Desire to maintain a stable workforce (in periods of declining sales)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altLang="en-US" sz="1600" dirty="0"/>
              <a:t>Quantity too small to interest a supplier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altLang="en-US" sz="1600" dirty="0"/>
              <a:t>Control of lead time, transportation, and warehousing costs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altLang="en-US" sz="1600" dirty="0"/>
              <a:t>Greater assurance of continual supply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altLang="en-US" sz="1600" dirty="0"/>
              <a:t>Provision of a second source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altLang="en-US" sz="1600" dirty="0"/>
              <a:t>Political, social or environmental reasons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5DD557DE-C410-42B0-B6FF-D13060958F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700" b="1">
                <a:latin typeface="Calibri" panose="020F0502020204030204" pitchFamily="34" charset="0"/>
                <a:cs typeface="Calibri" panose="020F0502020204030204" pitchFamily="34" charset="0"/>
              </a:rPr>
              <a:t>Make or Buy Decisions</a:t>
            </a:r>
            <a:endParaRPr lang="en-US" altLang="en-US" sz="27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9D0CEB22-D1B3-4441-9988-8B18AB5033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70021" y="1063229"/>
            <a:ext cx="7539790" cy="334446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600" dirty="0">
                <a:solidFill>
                  <a:srgbClr val="FF0000"/>
                </a:solidFill>
              </a:rPr>
              <a:t>Buy in Part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1600" dirty="0"/>
              <a:t>Lack of expertise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1600" dirty="0"/>
              <a:t>Suppliers' research and specialized know-how exceeds that of the buyer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1600" dirty="0"/>
              <a:t>cost considerations (less expensive to buy the item)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1600" dirty="0"/>
              <a:t>Small-volume requirements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1600" dirty="0"/>
              <a:t>Limited production facilities or insufficient capacity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1600" dirty="0"/>
              <a:t>Desire to maintain a multiple-source policy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1600" dirty="0"/>
              <a:t>Indirect managerial control considerations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1600" dirty="0"/>
              <a:t>Procurement and inventory considerations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1600" dirty="0"/>
              <a:t>Brand preference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1600" dirty="0"/>
              <a:t>Item not essential to the firm's strategy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6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>
            <a:extLst>
              <a:ext uri="{FF2B5EF4-FFF2-40B4-BE49-F238E27FC236}">
                <a16:creationId xmlns:a16="http://schemas.microsoft.com/office/drawing/2014/main" id="{B9A578C2-2091-4941-8C0B-64709A98A3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82842" y="1006079"/>
            <a:ext cx="7082590" cy="322659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z="1575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575" dirty="0">
                <a:solidFill>
                  <a:srgbClr val="FF0000"/>
                </a:solidFill>
              </a:rPr>
              <a:t>Major Elements of ‘Make’ Decision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1575" dirty="0"/>
              <a:t>Incremental inventory-carrying costs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1575" dirty="0"/>
              <a:t>Direct </a:t>
            </a:r>
            <a:r>
              <a:rPr lang="en-US" altLang="en-US" sz="1575" dirty="0" err="1"/>
              <a:t>labour</a:t>
            </a:r>
            <a:r>
              <a:rPr lang="en-US" altLang="en-US" sz="1575" dirty="0"/>
              <a:t> costs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1575" dirty="0"/>
              <a:t>Incremental factory overhead costs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1575" dirty="0"/>
              <a:t>Delivered purchased material costs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1600" dirty="0"/>
              <a:t>Incremental</a:t>
            </a:r>
            <a:r>
              <a:rPr lang="en-US" altLang="en-US" sz="1575" dirty="0"/>
              <a:t> managerial costs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1575" dirty="0"/>
              <a:t>Any follow-on costs stemming from quality and related problems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1575" dirty="0"/>
              <a:t>Incremental purchasing costs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1575" dirty="0"/>
              <a:t>Incremental capital costs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575" dirty="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DC93AD48-1BAF-4409-9A07-2AB3726502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700" b="1">
                <a:latin typeface="Calibri" panose="020F0502020204030204" pitchFamily="34" charset="0"/>
                <a:cs typeface="Calibri" panose="020F0502020204030204" pitchFamily="34" charset="0"/>
              </a:rPr>
              <a:t>Make or Buy Decisions</a:t>
            </a:r>
            <a:endParaRPr lang="en-US" altLang="en-US" sz="27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99560FC5-953F-48BC-99A2-2CAFAF6F05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700" b="1">
                <a:latin typeface="Calibri" panose="020F0502020204030204" pitchFamily="34" charset="0"/>
                <a:cs typeface="Calibri" panose="020F0502020204030204" pitchFamily="34" charset="0"/>
              </a:rPr>
              <a:t>Make or Buy Decisions</a:t>
            </a:r>
            <a:endParaRPr lang="en-US" altLang="en-US" sz="27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993C4FF7-5FAF-45D7-828A-BDD05FB750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82842" y="1168003"/>
            <a:ext cx="6890083" cy="25384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600" dirty="0">
                <a:solidFill>
                  <a:srgbClr val="FF0000"/>
                </a:solidFill>
              </a:rPr>
              <a:t>Major Elements of ‘Buy’ Decision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1600" dirty="0"/>
              <a:t>Purchase price of the part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1600" dirty="0"/>
              <a:t>Transportation costs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1600" dirty="0"/>
              <a:t>Receiving and inspection costs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1600" dirty="0"/>
              <a:t>Incremental purchasing costs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1600" dirty="0"/>
              <a:t>Any follow-on costs related to quality or service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6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>
            <a:extLst>
              <a:ext uri="{FF2B5EF4-FFF2-40B4-BE49-F238E27FC236}">
                <a16:creationId xmlns:a16="http://schemas.microsoft.com/office/drawing/2014/main" id="{0F116D27-683E-4596-B367-DC5F7EE211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900" y="1714500"/>
            <a:ext cx="6172200" cy="857250"/>
          </a:xfrm>
        </p:spPr>
        <p:txBody>
          <a:bodyPr/>
          <a:lstStyle/>
          <a:p>
            <a:br>
              <a:rPr lang="en-GB" altLang="en-US"/>
            </a:br>
            <a:br>
              <a:rPr lang="en-GB" altLang="en-US"/>
            </a:br>
            <a:br>
              <a:rPr lang="en-GB" altLang="en-US"/>
            </a:br>
            <a:r>
              <a:rPr lang="en-GB" altLang="en-US" sz="2700"/>
              <a:t>Thank you for watching, now have a go at the multiple choice questions.</a:t>
            </a:r>
            <a:br>
              <a:rPr lang="en-GB" altLang="en-US"/>
            </a:br>
            <a:br>
              <a:rPr lang="en-GB" altLang="en-US"/>
            </a:br>
            <a:br>
              <a:rPr lang="en-GB" altLang="en-US"/>
            </a:br>
            <a:r>
              <a:rPr lang="en-GB" altLang="en-US" sz="2400">
                <a:solidFill>
                  <a:srgbClr val="0070C0"/>
                </a:solidFill>
              </a:rPr>
              <a:t>If you have any questions then please contact me on ant42@aber.ac.uk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664269F-5314-0040-933A-5F4D8829BCAE}"/>
              </a:ext>
            </a:extLst>
          </p:cNvPr>
          <p:cNvSpPr txBox="1"/>
          <p:nvPr/>
        </p:nvSpPr>
        <p:spPr>
          <a:xfrm>
            <a:off x="1871663" y="1123950"/>
            <a:ext cx="4537472" cy="51937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342900">
              <a:defRPr/>
            </a:pPr>
            <a:r>
              <a:rPr lang="en-US" sz="3375" b="1" dirty="0" err="1">
                <a:solidFill>
                  <a:srgbClr val="1F2247"/>
                </a:solidFill>
                <a:latin typeface="HK Grotesk" pitchFamily="2" charset="77"/>
                <a:cs typeface="Plantin Std"/>
              </a:rPr>
              <a:t>Diolch</a:t>
            </a:r>
            <a:r>
              <a:rPr lang="en-US" sz="3375" dirty="0">
                <a:solidFill>
                  <a:srgbClr val="1F2247"/>
                </a:solidFill>
                <a:latin typeface="HK Grotesk Light" pitchFamily="2" charset="77"/>
                <a:cs typeface="Plantin Std"/>
              </a:rPr>
              <a:t> </a:t>
            </a:r>
            <a:r>
              <a:rPr lang="en-US" sz="3375" dirty="0">
                <a:solidFill>
                  <a:srgbClr val="FFFFFF"/>
                </a:solidFill>
                <a:latin typeface="HK Grotesk Light" pitchFamily="2" charset="77"/>
                <a:cs typeface="Plantin Std"/>
              </a:rPr>
              <a:t>| </a:t>
            </a:r>
            <a:r>
              <a:rPr lang="en-US" sz="3375" b="1" dirty="0">
                <a:solidFill>
                  <a:srgbClr val="1F2247"/>
                </a:solidFill>
                <a:latin typeface="HK Grotesk" pitchFamily="2" charset="77"/>
                <a:cs typeface="Plantin Std"/>
              </a:rPr>
              <a:t>Thank you</a:t>
            </a:r>
          </a:p>
        </p:txBody>
      </p:sp>
      <p:pic>
        <p:nvPicPr>
          <p:cNvPr id="47107" name="Picture 5">
            <a:extLst>
              <a:ext uri="{FF2B5EF4-FFF2-40B4-BE49-F238E27FC236}">
                <a16:creationId xmlns:a16="http://schemas.microsoft.com/office/drawing/2014/main" id="{3E000759-558F-E047-9665-75085D5E6F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24688" y="3945732"/>
            <a:ext cx="735806" cy="1064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08" name="Picture 6">
            <a:extLst>
              <a:ext uri="{FF2B5EF4-FFF2-40B4-BE49-F238E27FC236}">
                <a16:creationId xmlns:a16="http://schemas.microsoft.com/office/drawing/2014/main" id="{2391BF32-98F6-1F4B-998D-EDEF8DB28C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25779" y="3945732"/>
            <a:ext cx="735806" cy="1064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3A435A5-24ED-4191-9CA8-E6125616146B}"/>
              </a:ext>
            </a:extLst>
          </p:cNvPr>
          <p:cNvSpPr/>
          <p:nvPr/>
        </p:nvSpPr>
        <p:spPr>
          <a:xfrm>
            <a:off x="4270772" y="1905672"/>
            <a:ext cx="2109788" cy="783431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0" hangingPunct="0">
              <a:defRPr/>
            </a:pPr>
            <a:endParaRPr lang="en-GB" sz="135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7171" name="Subtitle 2">
            <a:extLst>
              <a:ext uri="{FF2B5EF4-FFF2-40B4-BE49-F238E27FC236}">
                <a16:creationId xmlns:a16="http://schemas.microsoft.com/office/drawing/2014/main" id="{C509B215-FF32-49A6-BAAF-227CA04D72A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452687" y="330994"/>
            <a:ext cx="4414838" cy="373856"/>
          </a:xfrm>
        </p:spPr>
        <p:txBody>
          <a:bodyPr/>
          <a:lstStyle/>
          <a:p>
            <a:r>
              <a:rPr lang="en-GB" altLang="en-US" sz="2700" b="1">
                <a:latin typeface="Calibri" panose="020F0502020204030204" pitchFamily="34" charset="0"/>
                <a:cs typeface="Calibri" panose="020F0502020204030204" pitchFamily="34" charset="0"/>
              </a:rPr>
              <a:t>Business Value Chains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68422A8-DD3F-4532-B933-138968D91213}"/>
              </a:ext>
            </a:extLst>
          </p:cNvPr>
          <p:cNvSpPr/>
          <p:nvPr/>
        </p:nvSpPr>
        <p:spPr>
          <a:xfrm>
            <a:off x="3133725" y="2121694"/>
            <a:ext cx="570310" cy="5143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0" hangingPunct="0">
              <a:defRPr/>
            </a:pPr>
            <a:r>
              <a:rPr lang="en-GB" sz="600" dirty="0">
                <a:solidFill>
                  <a:srgbClr val="FF0000"/>
                </a:solidFill>
                <a:latin typeface="Arial"/>
                <a:cs typeface="Arial"/>
              </a:rPr>
              <a:t>Customer</a:t>
            </a:r>
          </a:p>
          <a:p>
            <a:pPr algn="ctr" defTabSz="685800" eaLnBrk="0" hangingPunct="0">
              <a:defRPr/>
            </a:pPr>
            <a:r>
              <a:rPr lang="en-GB" sz="500" dirty="0">
                <a:solidFill>
                  <a:srgbClr val="000000"/>
                </a:solidFill>
                <a:latin typeface="Arial"/>
                <a:cs typeface="Arial"/>
              </a:rPr>
              <a:t>Current and future needs 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057BB8CD-FC18-45D0-99F6-E1903C2F67CA}"/>
              </a:ext>
            </a:extLst>
          </p:cNvPr>
          <p:cNvSpPr/>
          <p:nvPr/>
        </p:nvSpPr>
        <p:spPr>
          <a:xfrm>
            <a:off x="4270773" y="1354931"/>
            <a:ext cx="588169" cy="5143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0" hangingPunct="0">
              <a:defRPr/>
            </a:pPr>
            <a:endParaRPr lang="en-GB" sz="788" dirty="0">
              <a:solidFill>
                <a:srgbClr val="FF0000"/>
              </a:solidFill>
              <a:latin typeface="Arial"/>
              <a:cs typeface="Arial"/>
            </a:endParaRPr>
          </a:p>
          <a:p>
            <a:pPr algn="ctr" defTabSz="685800" eaLnBrk="0" hangingPunct="0">
              <a:defRPr/>
            </a:pPr>
            <a:endParaRPr lang="en-GB" sz="788" dirty="0">
              <a:solidFill>
                <a:srgbClr val="FF0000"/>
              </a:solidFill>
              <a:latin typeface="Arial"/>
              <a:cs typeface="Arial"/>
            </a:endParaRPr>
          </a:p>
          <a:p>
            <a:pPr algn="ctr" defTabSz="685800" eaLnBrk="0" hangingPunct="0">
              <a:defRPr/>
            </a:pPr>
            <a:r>
              <a:rPr lang="en-GB" sz="700" dirty="0">
                <a:solidFill>
                  <a:srgbClr val="FF0000"/>
                </a:solidFill>
                <a:latin typeface="Arial"/>
                <a:cs typeface="Arial"/>
              </a:rPr>
              <a:t>Controls</a:t>
            </a:r>
          </a:p>
          <a:p>
            <a:pPr algn="ctr" defTabSz="685800" eaLnBrk="0" hangingPunct="0">
              <a:defRPr/>
            </a:pPr>
            <a:r>
              <a:rPr lang="en-GB" sz="500" i="1" dirty="0">
                <a:solidFill>
                  <a:srgbClr val="000000"/>
                </a:solidFill>
                <a:latin typeface="Arial"/>
                <a:cs typeface="Arial"/>
              </a:rPr>
              <a:t>Synchronise Demand with Supply</a:t>
            </a:r>
          </a:p>
          <a:p>
            <a:pPr algn="ctr" defTabSz="685800" eaLnBrk="0" hangingPunct="0">
              <a:defRPr/>
            </a:pPr>
            <a:endParaRPr lang="en-GB" sz="788" dirty="0">
              <a:solidFill>
                <a:srgbClr val="FF0000"/>
              </a:solidFill>
              <a:latin typeface="Arial"/>
              <a:cs typeface="Arial"/>
            </a:endParaRPr>
          </a:p>
          <a:p>
            <a:pPr algn="ctr" defTabSz="685800" eaLnBrk="0" hangingPunct="0">
              <a:defRPr/>
            </a:pPr>
            <a:endParaRPr lang="en-GB" sz="788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15345356-5ACF-4876-B63A-6B650611840F}"/>
              </a:ext>
            </a:extLst>
          </p:cNvPr>
          <p:cNvSpPr/>
          <p:nvPr/>
        </p:nvSpPr>
        <p:spPr>
          <a:xfrm>
            <a:off x="4292204" y="2121694"/>
            <a:ext cx="573881" cy="5143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0" hangingPunct="0">
              <a:defRPr/>
            </a:pPr>
            <a:r>
              <a:rPr lang="en-GB" sz="600" dirty="0">
                <a:solidFill>
                  <a:srgbClr val="FF0000"/>
                </a:solidFill>
                <a:latin typeface="Arial"/>
                <a:cs typeface="Arial"/>
              </a:rPr>
              <a:t>Business</a:t>
            </a:r>
          </a:p>
          <a:p>
            <a:pPr algn="ctr" defTabSz="685800" eaLnBrk="0" hangingPunct="0">
              <a:defRPr/>
            </a:pPr>
            <a:r>
              <a:rPr lang="en-GB" sz="500" i="1" dirty="0">
                <a:solidFill>
                  <a:srgbClr val="000000"/>
                </a:solidFill>
                <a:latin typeface="Arial"/>
                <a:cs typeface="Arial"/>
              </a:rPr>
              <a:t>Value Adding processes – product excellence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6921C5D7-30DB-413E-8E4A-22C376F96B5E}"/>
              </a:ext>
            </a:extLst>
          </p:cNvPr>
          <p:cNvSpPr/>
          <p:nvPr/>
        </p:nvSpPr>
        <p:spPr>
          <a:xfrm>
            <a:off x="5455444" y="2121694"/>
            <a:ext cx="573881" cy="5143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0" hangingPunct="0">
              <a:defRPr/>
            </a:pPr>
            <a:r>
              <a:rPr lang="en-GB" sz="600" dirty="0">
                <a:solidFill>
                  <a:srgbClr val="FF0000"/>
                </a:solidFill>
                <a:latin typeface="Arial"/>
                <a:cs typeface="Arial"/>
              </a:rPr>
              <a:t>Suppliers</a:t>
            </a:r>
          </a:p>
          <a:p>
            <a:pPr algn="ctr" defTabSz="685800" eaLnBrk="0" hangingPunct="0">
              <a:defRPr/>
            </a:pPr>
            <a:r>
              <a:rPr lang="en-GB" sz="500" i="1" dirty="0">
                <a:solidFill>
                  <a:srgbClr val="000000"/>
                </a:solidFill>
                <a:latin typeface="Arial"/>
                <a:cs typeface="Arial"/>
              </a:rPr>
              <a:t>On-time, in full delivery</a:t>
            </a:r>
          </a:p>
        </p:txBody>
      </p:sp>
      <p:sp>
        <p:nvSpPr>
          <p:cNvPr id="16" name="Right Arrow 15">
            <a:extLst>
              <a:ext uri="{FF2B5EF4-FFF2-40B4-BE49-F238E27FC236}">
                <a16:creationId xmlns:a16="http://schemas.microsoft.com/office/drawing/2014/main" id="{94E8E859-3EBC-4D9D-A326-4B3AFE336F69}"/>
              </a:ext>
            </a:extLst>
          </p:cNvPr>
          <p:cNvSpPr/>
          <p:nvPr/>
        </p:nvSpPr>
        <p:spPr>
          <a:xfrm>
            <a:off x="5006579" y="2276475"/>
            <a:ext cx="294084" cy="33338"/>
          </a:xfrm>
          <a:prstGeom prst="rightArrow">
            <a:avLst>
              <a:gd name="adj1" fmla="val 50000"/>
              <a:gd name="adj2" fmla="val 16511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0" hangingPunct="0">
              <a:defRPr/>
            </a:pPr>
            <a:endParaRPr lang="en-GB" sz="135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7" name="Right Arrow 16">
            <a:extLst>
              <a:ext uri="{FF2B5EF4-FFF2-40B4-BE49-F238E27FC236}">
                <a16:creationId xmlns:a16="http://schemas.microsoft.com/office/drawing/2014/main" id="{38D30E27-7C89-434C-B859-25AA85F6A490}"/>
              </a:ext>
            </a:extLst>
          </p:cNvPr>
          <p:cNvSpPr/>
          <p:nvPr/>
        </p:nvSpPr>
        <p:spPr>
          <a:xfrm>
            <a:off x="3840957" y="2276475"/>
            <a:ext cx="294085" cy="33338"/>
          </a:xfrm>
          <a:prstGeom prst="rightArrow">
            <a:avLst>
              <a:gd name="adj1" fmla="val 50000"/>
              <a:gd name="adj2" fmla="val 16511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0" hangingPunct="0">
              <a:defRPr/>
            </a:pPr>
            <a:endParaRPr lang="en-GB" sz="135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8" name="Right Arrow 17">
            <a:extLst>
              <a:ext uri="{FF2B5EF4-FFF2-40B4-BE49-F238E27FC236}">
                <a16:creationId xmlns:a16="http://schemas.microsoft.com/office/drawing/2014/main" id="{CA0D1454-A00F-4BDA-8994-F0687722665C}"/>
              </a:ext>
            </a:extLst>
          </p:cNvPr>
          <p:cNvSpPr/>
          <p:nvPr/>
        </p:nvSpPr>
        <p:spPr>
          <a:xfrm rot="10800000">
            <a:off x="4992291" y="2419350"/>
            <a:ext cx="294084" cy="33338"/>
          </a:xfrm>
          <a:prstGeom prst="rightArrow">
            <a:avLst>
              <a:gd name="adj1" fmla="val 50000"/>
              <a:gd name="adj2" fmla="val 165116"/>
            </a:avLst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0" hangingPunct="0">
              <a:defRPr/>
            </a:pPr>
            <a:endParaRPr lang="en-GB" sz="135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9" name="Right Arrow 18">
            <a:extLst>
              <a:ext uri="{FF2B5EF4-FFF2-40B4-BE49-F238E27FC236}">
                <a16:creationId xmlns:a16="http://schemas.microsoft.com/office/drawing/2014/main" id="{FEF73BF5-C8D3-4D6A-B2E6-9EA31849EF72}"/>
              </a:ext>
            </a:extLst>
          </p:cNvPr>
          <p:cNvSpPr/>
          <p:nvPr/>
        </p:nvSpPr>
        <p:spPr>
          <a:xfrm rot="10800000">
            <a:off x="3821907" y="2415778"/>
            <a:ext cx="294085" cy="33338"/>
          </a:xfrm>
          <a:prstGeom prst="rightArrow">
            <a:avLst>
              <a:gd name="adj1" fmla="val 50000"/>
              <a:gd name="adj2" fmla="val 165116"/>
            </a:avLst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0" hangingPunct="0">
              <a:defRPr/>
            </a:pPr>
            <a:endParaRPr lang="en-GB" sz="1350">
              <a:solidFill>
                <a:srgbClr val="FFFFFF"/>
              </a:solidFill>
              <a:latin typeface="Arial"/>
              <a:cs typeface="Arial"/>
            </a:endParaRPr>
          </a:p>
        </p:txBody>
      </p:sp>
      <p:cxnSp>
        <p:nvCxnSpPr>
          <p:cNvPr id="23" name="Elbow Connector 22">
            <a:extLst>
              <a:ext uri="{FF2B5EF4-FFF2-40B4-BE49-F238E27FC236}">
                <a16:creationId xmlns:a16="http://schemas.microsoft.com/office/drawing/2014/main" id="{4A852C36-B4C7-4B04-946D-14B2AF52F145}"/>
              </a:ext>
            </a:extLst>
          </p:cNvPr>
          <p:cNvCxnSpPr>
            <a:cxnSpLocks/>
            <a:stCxn id="5" idx="1"/>
            <a:endCxn id="4" idx="0"/>
          </p:cNvCxnSpPr>
          <p:nvPr/>
        </p:nvCxnSpPr>
        <p:spPr>
          <a:xfrm rot="10800000" flipV="1">
            <a:off x="3419476" y="1612106"/>
            <a:ext cx="851297" cy="509588"/>
          </a:xfrm>
          <a:prstGeom prst="bentConnector2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>
            <a:extLst>
              <a:ext uri="{FF2B5EF4-FFF2-40B4-BE49-F238E27FC236}">
                <a16:creationId xmlns:a16="http://schemas.microsoft.com/office/drawing/2014/main" id="{EDB00BB9-9A7E-4317-9585-32B1D78662D5}"/>
              </a:ext>
            </a:extLst>
          </p:cNvPr>
          <p:cNvCxnSpPr>
            <a:cxnSpLocks/>
            <a:stCxn id="5" idx="3"/>
            <a:endCxn id="7" idx="0"/>
          </p:cNvCxnSpPr>
          <p:nvPr/>
        </p:nvCxnSpPr>
        <p:spPr>
          <a:xfrm>
            <a:off x="4858942" y="1612106"/>
            <a:ext cx="883443" cy="509588"/>
          </a:xfrm>
          <a:prstGeom prst="bentConnector2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Striped Right Arrow 36">
            <a:extLst>
              <a:ext uri="{FF2B5EF4-FFF2-40B4-BE49-F238E27FC236}">
                <a16:creationId xmlns:a16="http://schemas.microsoft.com/office/drawing/2014/main" id="{BAF52FB4-5B11-42DE-98FE-D065BFFDE8AE}"/>
              </a:ext>
            </a:extLst>
          </p:cNvPr>
          <p:cNvSpPr/>
          <p:nvPr/>
        </p:nvSpPr>
        <p:spPr>
          <a:xfrm rot="16200000">
            <a:off x="1681163" y="2696766"/>
            <a:ext cx="550069" cy="842963"/>
          </a:xfrm>
          <a:prstGeom prst="stripedRightArrow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anchor="ctr"/>
          <a:lstStyle/>
          <a:p>
            <a:pPr algn="ctr" defTabSz="685800" eaLnBrk="0" hangingPunct="0">
              <a:defRPr/>
            </a:pPr>
            <a:r>
              <a:rPr lang="en-GB" sz="591" dirty="0">
                <a:solidFill>
                  <a:srgbClr val="000000"/>
                </a:solidFill>
                <a:latin typeface="Arial"/>
                <a:cs typeface="Arial"/>
              </a:rPr>
              <a:t>Marketing</a:t>
            </a:r>
          </a:p>
        </p:txBody>
      </p:sp>
      <p:sp>
        <p:nvSpPr>
          <p:cNvPr id="41" name="Striped Right Arrow 40">
            <a:extLst>
              <a:ext uri="{FF2B5EF4-FFF2-40B4-BE49-F238E27FC236}">
                <a16:creationId xmlns:a16="http://schemas.microsoft.com/office/drawing/2014/main" id="{292F09EA-110A-49D3-A264-4C33FE084C63}"/>
              </a:ext>
            </a:extLst>
          </p:cNvPr>
          <p:cNvSpPr/>
          <p:nvPr/>
        </p:nvSpPr>
        <p:spPr>
          <a:xfrm rot="16200000">
            <a:off x="3205758" y="2822377"/>
            <a:ext cx="632222" cy="932260"/>
          </a:xfrm>
          <a:prstGeom prst="stripedRightArrow">
            <a:avLst/>
          </a:prstGeom>
          <a:solidFill>
            <a:schemeClr val="accent1">
              <a:lumMod val="9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anchor="ctr"/>
          <a:lstStyle/>
          <a:p>
            <a:pPr algn="ctr" defTabSz="685800" eaLnBrk="0" hangingPunct="0">
              <a:defRPr/>
            </a:pPr>
            <a:r>
              <a:rPr lang="en-GB" sz="600" dirty="0">
                <a:solidFill>
                  <a:srgbClr val="000000"/>
                </a:solidFill>
                <a:latin typeface="Arial"/>
                <a:cs typeface="Arial"/>
              </a:rPr>
              <a:t>Economics</a:t>
            </a:r>
          </a:p>
          <a:p>
            <a:pPr algn="ctr" defTabSz="685800" eaLnBrk="0" hangingPunct="0">
              <a:defRPr/>
            </a:pPr>
            <a:r>
              <a:rPr lang="en-GB" sz="600" dirty="0">
                <a:solidFill>
                  <a:srgbClr val="000000"/>
                </a:solidFill>
                <a:latin typeface="Arial"/>
                <a:cs typeface="Arial"/>
              </a:rPr>
              <a:t>&amp;</a:t>
            </a:r>
          </a:p>
          <a:p>
            <a:pPr algn="ctr" defTabSz="685800" eaLnBrk="0" hangingPunct="0">
              <a:defRPr/>
            </a:pPr>
            <a:r>
              <a:rPr lang="en-GB" sz="600" dirty="0">
                <a:solidFill>
                  <a:srgbClr val="000000"/>
                </a:solidFill>
                <a:latin typeface="Arial"/>
                <a:cs typeface="Arial"/>
              </a:rPr>
              <a:t>Business Economics</a:t>
            </a:r>
          </a:p>
        </p:txBody>
      </p:sp>
      <p:sp>
        <p:nvSpPr>
          <p:cNvPr id="42" name="Striped Right Arrow 41">
            <a:extLst>
              <a:ext uri="{FF2B5EF4-FFF2-40B4-BE49-F238E27FC236}">
                <a16:creationId xmlns:a16="http://schemas.microsoft.com/office/drawing/2014/main" id="{7C2E6404-DB08-41DA-BA5E-2722F72E06A6}"/>
              </a:ext>
            </a:extLst>
          </p:cNvPr>
          <p:cNvSpPr/>
          <p:nvPr/>
        </p:nvSpPr>
        <p:spPr>
          <a:xfrm rot="16200000">
            <a:off x="4373021" y="2786418"/>
            <a:ext cx="649480" cy="1021434"/>
          </a:xfrm>
          <a:prstGeom prst="stripedRightArrow">
            <a:avLst/>
          </a:prstGeom>
          <a:solidFill>
            <a:schemeClr val="accent1">
              <a:lumMod val="9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anchor="ctr"/>
          <a:lstStyle/>
          <a:p>
            <a:pPr algn="ctr" defTabSz="685800" eaLnBrk="0" hangingPunct="0">
              <a:defRPr/>
            </a:pPr>
            <a:r>
              <a:rPr lang="en-GB" sz="600" dirty="0">
                <a:solidFill>
                  <a:srgbClr val="000000"/>
                </a:solidFill>
                <a:latin typeface="Arial"/>
                <a:cs typeface="Arial"/>
              </a:rPr>
              <a:t>Finance</a:t>
            </a:r>
          </a:p>
          <a:p>
            <a:pPr algn="ctr" defTabSz="685800" eaLnBrk="0" hangingPunct="0">
              <a:defRPr/>
            </a:pPr>
            <a:r>
              <a:rPr lang="en-GB" sz="600" dirty="0">
                <a:solidFill>
                  <a:srgbClr val="000000"/>
                </a:solidFill>
                <a:latin typeface="Arial"/>
                <a:cs typeface="Arial"/>
              </a:rPr>
              <a:t>&amp;</a:t>
            </a:r>
          </a:p>
          <a:p>
            <a:pPr algn="ctr" defTabSz="685800" eaLnBrk="0" hangingPunct="0">
              <a:defRPr/>
            </a:pPr>
            <a:r>
              <a:rPr lang="en-GB" sz="600" dirty="0">
                <a:solidFill>
                  <a:srgbClr val="000000"/>
                </a:solidFill>
                <a:latin typeface="Arial"/>
                <a:cs typeface="Arial"/>
              </a:rPr>
              <a:t>Business Finance</a:t>
            </a:r>
          </a:p>
        </p:txBody>
      </p:sp>
      <p:sp>
        <p:nvSpPr>
          <p:cNvPr id="43" name="Striped Right Arrow 42">
            <a:extLst>
              <a:ext uri="{FF2B5EF4-FFF2-40B4-BE49-F238E27FC236}">
                <a16:creationId xmlns:a16="http://schemas.microsoft.com/office/drawing/2014/main" id="{AB948E2D-C943-4CEA-8796-66F7F3DBEB47}"/>
              </a:ext>
            </a:extLst>
          </p:cNvPr>
          <p:cNvSpPr/>
          <p:nvPr/>
        </p:nvSpPr>
        <p:spPr>
          <a:xfrm rot="16200000">
            <a:off x="5561410" y="2822377"/>
            <a:ext cx="632222" cy="951310"/>
          </a:xfrm>
          <a:prstGeom prst="stripedRightArrow">
            <a:avLst/>
          </a:prstGeom>
          <a:solidFill>
            <a:schemeClr val="accent1">
              <a:lumMod val="9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anchor="ctr"/>
          <a:lstStyle/>
          <a:p>
            <a:pPr algn="ctr" defTabSz="685800" eaLnBrk="0" hangingPunct="0">
              <a:defRPr/>
            </a:pPr>
            <a:r>
              <a:rPr lang="en-GB" sz="600" dirty="0">
                <a:solidFill>
                  <a:srgbClr val="000000"/>
                </a:solidFill>
                <a:latin typeface="Arial"/>
                <a:cs typeface="Arial"/>
              </a:rPr>
              <a:t>Accounting</a:t>
            </a:r>
          </a:p>
          <a:p>
            <a:pPr algn="ctr" defTabSz="685800" eaLnBrk="0" hangingPunct="0">
              <a:defRPr/>
            </a:pPr>
            <a:r>
              <a:rPr lang="en-GB" sz="600" dirty="0">
                <a:solidFill>
                  <a:srgbClr val="000000"/>
                </a:solidFill>
                <a:latin typeface="Arial"/>
                <a:cs typeface="Arial"/>
              </a:rPr>
              <a:t>&amp;</a:t>
            </a:r>
          </a:p>
          <a:p>
            <a:pPr algn="ctr" defTabSz="685800" eaLnBrk="0" hangingPunct="0">
              <a:defRPr/>
            </a:pPr>
            <a:r>
              <a:rPr lang="en-GB" sz="600" dirty="0">
                <a:solidFill>
                  <a:srgbClr val="000000"/>
                </a:solidFill>
                <a:latin typeface="Arial"/>
                <a:cs typeface="Arial"/>
              </a:rPr>
              <a:t>Business Accounting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71BE62E-CE16-4DD3-800A-D65D5AE07EF1}"/>
              </a:ext>
            </a:extLst>
          </p:cNvPr>
          <p:cNvSpPr txBox="1"/>
          <p:nvPr/>
        </p:nvSpPr>
        <p:spPr>
          <a:xfrm>
            <a:off x="1900238" y="2275285"/>
            <a:ext cx="861133" cy="2135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685800" eaLnBrk="0" hangingPunct="0">
              <a:defRPr/>
            </a:pPr>
            <a:r>
              <a:rPr lang="en-GB" sz="788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Demand Chain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E8B91E1-C38A-480F-89CC-F99B1AA6C53F}"/>
              </a:ext>
            </a:extLst>
          </p:cNvPr>
          <p:cNvSpPr txBox="1"/>
          <p:nvPr/>
        </p:nvSpPr>
        <p:spPr>
          <a:xfrm>
            <a:off x="6353176" y="2287191"/>
            <a:ext cx="787395" cy="2135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685800" eaLnBrk="0" hangingPunct="0">
              <a:defRPr/>
            </a:pPr>
            <a:r>
              <a:rPr lang="en-GB" sz="788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Supply Chain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43C3B79-3696-4626-B976-39455438E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1288" y="1490663"/>
            <a:ext cx="135806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hangingPunct="0">
              <a:spcBef>
                <a:spcPct val="0"/>
              </a:spcBef>
              <a:buNone/>
            </a:pPr>
            <a:r>
              <a:rPr lang="en-GB" altLang="en-US" sz="900">
                <a:solidFill>
                  <a:srgbClr val="FF0000"/>
                </a:solidFill>
                <a:ea typeface="+mn-ea"/>
              </a:rPr>
              <a:t>Business Management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B714E83-A393-4EEB-8CCF-4B14C9C5A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7716" y="3100388"/>
            <a:ext cx="135165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hangingPunct="0">
              <a:spcBef>
                <a:spcPct val="0"/>
              </a:spcBef>
              <a:buNone/>
            </a:pPr>
            <a:r>
              <a:rPr lang="en-GB" altLang="en-US" sz="900">
                <a:solidFill>
                  <a:srgbClr val="FF0000"/>
                </a:solidFill>
                <a:ea typeface="+mn-ea"/>
              </a:rPr>
              <a:t>Financial Management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97F626E-F176-4AEE-B7D3-940EF09A2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4216" y="2551510"/>
            <a:ext cx="136447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hangingPunct="0">
              <a:spcBef>
                <a:spcPct val="0"/>
              </a:spcBef>
              <a:buNone/>
            </a:pPr>
            <a:r>
              <a:rPr lang="en-GB" altLang="en-US" sz="900">
                <a:solidFill>
                  <a:srgbClr val="FF0000"/>
                </a:solidFill>
                <a:ea typeface="+mn-ea"/>
              </a:rPr>
              <a:t>Business Development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48449BD-7C74-4DEF-A6CE-F68CF2066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5990" y="3700463"/>
            <a:ext cx="857928" cy="403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685800" eaLnBrk="0" hangingPunct="0">
              <a:spcBef>
                <a:spcPct val="0"/>
              </a:spcBef>
              <a:buNone/>
            </a:pPr>
            <a:r>
              <a:rPr lang="en-GB" altLang="en-US" sz="675">
                <a:solidFill>
                  <a:srgbClr val="000000"/>
                </a:solidFill>
                <a:ea typeface="+mn-ea"/>
              </a:rPr>
              <a:t>Future Markets</a:t>
            </a:r>
          </a:p>
          <a:p>
            <a:pPr algn="ctr" defTabSz="685800" eaLnBrk="0" hangingPunct="0">
              <a:spcBef>
                <a:spcPct val="0"/>
              </a:spcBef>
              <a:buNone/>
            </a:pPr>
            <a:r>
              <a:rPr lang="en-GB" altLang="en-US" sz="675">
                <a:solidFill>
                  <a:srgbClr val="000000"/>
                </a:solidFill>
                <a:ea typeface="+mn-ea"/>
              </a:rPr>
              <a:t>Economic Trends</a:t>
            </a:r>
          </a:p>
          <a:p>
            <a:pPr algn="ctr" defTabSz="685800" eaLnBrk="0" hangingPunct="0">
              <a:spcBef>
                <a:spcPct val="0"/>
              </a:spcBef>
              <a:buNone/>
            </a:pPr>
            <a:r>
              <a:rPr lang="en-GB" altLang="en-US" sz="675">
                <a:solidFill>
                  <a:srgbClr val="000000"/>
                </a:solidFill>
                <a:ea typeface="+mn-ea"/>
              </a:rPr>
              <a:t>Politics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8289692-DD91-4CD8-8A41-DB36EF33D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7753" y="3700463"/>
            <a:ext cx="867545" cy="403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685800" eaLnBrk="0" hangingPunct="0">
              <a:spcBef>
                <a:spcPct val="0"/>
              </a:spcBef>
              <a:buNone/>
            </a:pPr>
            <a:r>
              <a:rPr lang="en-GB" altLang="en-US" sz="675" dirty="0">
                <a:solidFill>
                  <a:srgbClr val="000000"/>
                </a:solidFill>
                <a:ea typeface="+mn-ea"/>
              </a:rPr>
              <a:t>Financial Backers</a:t>
            </a:r>
          </a:p>
          <a:p>
            <a:pPr algn="ctr" defTabSz="685800" eaLnBrk="0" hangingPunct="0">
              <a:spcBef>
                <a:spcPct val="0"/>
              </a:spcBef>
              <a:buNone/>
            </a:pPr>
            <a:r>
              <a:rPr lang="en-GB" altLang="en-US" sz="675" dirty="0">
                <a:solidFill>
                  <a:srgbClr val="000000"/>
                </a:solidFill>
                <a:ea typeface="+mn-ea"/>
              </a:rPr>
              <a:t>Infrastructure </a:t>
            </a:r>
          </a:p>
          <a:p>
            <a:pPr algn="ctr" defTabSz="685800" eaLnBrk="0" hangingPunct="0">
              <a:spcBef>
                <a:spcPct val="0"/>
              </a:spcBef>
              <a:buNone/>
            </a:pPr>
            <a:r>
              <a:rPr lang="en-GB" altLang="en-US" sz="675" dirty="0">
                <a:solidFill>
                  <a:srgbClr val="000000"/>
                </a:solidFill>
                <a:ea typeface="+mn-ea"/>
              </a:rPr>
              <a:t>Payback / </a:t>
            </a:r>
            <a:r>
              <a:rPr lang="en-GB" altLang="en-US" sz="675" dirty="0" err="1">
                <a:solidFill>
                  <a:srgbClr val="000000"/>
                </a:solidFill>
                <a:ea typeface="+mn-ea"/>
              </a:rPr>
              <a:t>RoI</a:t>
            </a:r>
            <a:endParaRPr lang="en-GB" altLang="en-US" sz="675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B64573-A993-4D6F-9802-E2A881923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5954" y="3700463"/>
            <a:ext cx="901209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685800" eaLnBrk="0" hangingPunct="0">
              <a:spcBef>
                <a:spcPct val="0"/>
              </a:spcBef>
              <a:buNone/>
            </a:pPr>
            <a:r>
              <a:rPr lang="en-GB" altLang="en-US" sz="675">
                <a:solidFill>
                  <a:srgbClr val="000000"/>
                </a:solidFill>
                <a:ea typeface="+mn-ea"/>
              </a:rPr>
              <a:t>Budgets</a:t>
            </a:r>
          </a:p>
          <a:p>
            <a:pPr algn="ctr" defTabSz="685800" eaLnBrk="0" hangingPunct="0">
              <a:spcBef>
                <a:spcPct val="0"/>
              </a:spcBef>
              <a:buNone/>
            </a:pPr>
            <a:r>
              <a:rPr lang="en-GB" altLang="en-US" sz="675">
                <a:solidFill>
                  <a:srgbClr val="000000"/>
                </a:solidFill>
                <a:ea typeface="+mn-ea"/>
              </a:rPr>
              <a:t>Cost Control</a:t>
            </a:r>
          </a:p>
          <a:p>
            <a:pPr algn="ctr" defTabSz="685800" eaLnBrk="0" hangingPunct="0">
              <a:spcBef>
                <a:spcPct val="0"/>
              </a:spcBef>
              <a:buNone/>
            </a:pPr>
            <a:r>
              <a:rPr lang="en-GB" altLang="en-US" sz="675">
                <a:solidFill>
                  <a:srgbClr val="000000"/>
                </a:solidFill>
                <a:ea typeface="+mn-ea"/>
              </a:rPr>
              <a:t>Cost Effectiveness</a:t>
            </a:r>
          </a:p>
          <a:p>
            <a:pPr algn="ctr" defTabSz="685800" eaLnBrk="0" hangingPunct="0">
              <a:spcBef>
                <a:spcPct val="0"/>
              </a:spcBef>
              <a:buNone/>
            </a:pPr>
            <a:endParaRPr lang="en-GB" altLang="en-US" sz="675">
              <a:solidFill>
                <a:srgbClr val="000000"/>
              </a:solidFill>
              <a:ea typeface="+mn-ea"/>
            </a:endParaRPr>
          </a:p>
        </p:txBody>
      </p:sp>
      <p:sp>
        <p:nvSpPr>
          <p:cNvPr id="61" name="Right Arrow 60">
            <a:extLst>
              <a:ext uri="{FF2B5EF4-FFF2-40B4-BE49-F238E27FC236}">
                <a16:creationId xmlns:a16="http://schemas.microsoft.com/office/drawing/2014/main" id="{07874D99-B1A8-4181-8BF2-40F18AC7DAA5}"/>
              </a:ext>
            </a:extLst>
          </p:cNvPr>
          <p:cNvSpPr/>
          <p:nvPr/>
        </p:nvSpPr>
        <p:spPr>
          <a:xfrm rot="10800000">
            <a:off x="2768203" y="2299098"/>
            <a:ext cx="203597" cy="44053"/>
          </a:xfrm>
          <a:prstGeom prst="rightArrow">
            <a:avLst>
              <a:gd name="adj1" fmla="val 50000"/>
              <a:gd name="adj2" fmla="val 165116"/>
            </a:avLst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0" hangingPunct="0">
              <a:defRPr/>
            </a:pPr>
            <a:endParaRPr lang="en-GB" sz="135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2" name="Right Arrow 61">
            <a:extLst>
              <a:ext uri="{FF2B5EF4-FFF2-40B4-BE49-F238E27FC236}">
                <a16:creationId xmlns:a16="http://schemas.microsoft.com/office/drawing/2014/main" id="{B5FEF7CA-C7B3-4B7B-B766-6CDAAF26D323}"/>
              </a:ext>
            </a:extLst>
          </p:cNvPr>
          <p:cNvSpPr/>
          <p:nvPr/>
        </p:nvSpPr>
        <p:spPr>
          <a:xfrm>
            <a:off x="2789635" y="2406254"/>
            <a:ext cx="203597" cy="44053"/>
          </a:xfrm>
          <a:prstGeom prst="rightArrow">
            <a:avLst>
              <a:gd name="adj1" fmla="val 50000"/>
              <a:gd name="adj2" fmla="val 16511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0" hangingPunct="0">
              <a:defRPr/>
            </a:pPr>
            <a:endParaRPr lang="en-GB" sz="135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3" name="Right Arrow 62">
            <a:extLst>
              <a:ext uri="{FF2B5EF4-FFF2-40B4-BE49-F238E27FC236}">
                <a16:creationId xmlns:a16="http://schemas.microsoft.com/office/drawing/2014/main" id="{F36D0E85-A621-45B5-8EB9-4C3F9228EC6B}"/>
              </a:ext>
            </a:extLst>
          </p:cNvPr>
          <p:cNvSpPr/>
          <p:nvPr/>
        </p:nvSpPr>
        <p:spPr>
          <a:xfrm rot="10800000">
            <a:off x="6091238" y="2312194"/>
            <a:ext cx="203597" cy="42863"/>
          </a:xfrm>
          <a:prstGeom prst="rightArrow">
            <a:avLst>
              <a:gd name="adj1" fmla="val 50000"/>
              <a:gd name="adj2" fmla="val 165116"/>
            </a:avLst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0" hangingPunct="0">
              <a:defRPr/>
            </a:pPr>
            <a:endParaRPr lang="en-GB" sz="135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4" name="Right Arrow 63">
            <a:extLst>
              <a:ext uri="{FF2B5EF4-FFF2-40B4-BE49-F238E27FC236}">
                <a16:creationId xmlns:a16="http://schemas.microsoft.com/office/drawing/2014/main" id="{66BB6054-20F0-4AD6-880F-E90403EA177A}"/>
              </a:ext>
            </a:extLst>
          </p:cNvPr>
          <p:cNvSpPr/>
          <p:nvPr/>
        </p:nvSpPr>
        <p:spPr>
          <a:xfrm>
            <a:off x="6112669" y="2419350"/>
            <a:ext cx="203597" cy="42863"/>
          </a:xfrm>
          <a:prstGeom prst="rightArrow">
            <a:avLst>
              <a:gd name="adj1" fmla="val 50000"/>
              <a:gd name="adj2" fmla="val 16511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0" hangingPunct="0">
              <a:defRPr/>
            </a:pPr>
            <a:endParaRPr lang="en-GB" sz="135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6" name="Right Arrow 65">
            <a:extLst>
              <a:ext uri="{FF2B5EF4-FFF2-40B4-BE49-F238E27FC236}">
                <a16:creationId xmlns:a16="http://schemas.microsoft.com/office/drawing/2014/main" id="{07F2D38B-2490-4536-B33C-3847D7A97DB7}"/>
              </a:ext>
            </a:extLst>
          </p:cNvPr>
          <p:cNvSpPr/>
          <p:nvPr/>
        </p:nvSpPr>
        <p:spPr>
          <a:xfrm rot="10800000">
            <a:off x="1379935" y="898922"/>
            <a:ext cx="203597" cy="42863"/>
          </a:xfrm>
          <a:prstGeom prst="rightArrow">
            <a:avLst>
              <a:gd name="adj1" fmla="val 50000"/>
              <a:gd name="adj2" fmla="val 165116"/>
            </a:avLst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0" hangingPunct="0">
              <a:defRPr/>
            </a:pPr>
            <a:endParaRPr lang="en-GB" sz="135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7" name="Right Arrow 66">
            <a:extLst>
              <a:ext uri="{FF2B5EF4-FFF2-40B4-BE49-F238E27FC236}">
                <a16:creationId xmlns:a16="http://schemas.microsoft.com/office/drawing/2014/main" id="{5482ECA4-D580-4A4B-B6A5-46A88ACA3FE0}"/>
              </a:ext>
            </a:extLst>
          </p:cNvPr>
          <p:cNvSpPr/>
          <p:nvPr/>
        </p:nvSpPr>
        <p:spPr>
          <a:xfrm>
            <a:off x="1401366" y="1006078"/>
            <a:ext cx="203597" cy="42863"/>
          </a:xfrm>
          <a:prstGeom prst="rightArrow">
            <a:avLst>
              <a:gd name="adj1" fmla="val 50000"/>
              <a:gd name="adj2" fmla="val 16511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0" hangingPunct="0">
              <a:defRPr/>
            </a:pPr>
            <a:endParaRPr lang="en-GB" sz="135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DA76454-F909-419B-95E1-9EA742C870D3}"/>
              </a:ext>
            </a:extLst>
          </p:cNvPr>
          <p:cNvSpPr txBox="1"/>
          <p:nvPr/>
        </p:nvSpPr>
        <p:spPr>
          <a:xfrm>
            <a:off x="1625204" y="876300"/>
            <a:ext cx="873957" cy="2655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685800" eaLnBrk="0" hangingPunct="0">
              <a:defRPr/>
            </a:pPr>
            <a:r>
              <a:rPr lang="en-GB" sz="563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Product/services flow</a:t>
            </a:r>
          </a:p>
          <a:p>
            <a:pPr defTabSz="685800" eaLnBrk="0" hangingPunct="0">
              <a:defRPr/>
            </a:pPr>
            <a:r>
              <a:rPr lang="en-GB" sz="563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Information Flow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7BADBD2-5ECC-425B-9119-2FA4F34A6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4176" y="3583782"/>
            <a:ext cx="1021434" cy="403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685800" eaLnBrk="0" hangingPunct="0">
              <a:spcBef>
                <a:spcPct val="0"/>
              </a:spcBef>
              <a:buNone/>
            </a:pPr>
            <a:r>
              <a:rPr lang="en-GB" altLang="en-US" sz="675">
                <a:solidFill>
                  <a:srgbClr val="000000"/>
                </a:solidFill>
                <a:ea typeface="+mn-ea"/>
              </a:rPr>
              <a:t>Branding</a:t>
            </a:r>
          </a:p>
          <a:p>
            <a:pPr algn="ctr" defTabSz="685800" eaLnBrk="0" hangingPunct="0">
              <a:spcBef>
                <a:spcPct val="0"/>
              </a:spcBef>
              <a:buNone/>
            </a:pPr>
            <a:r>
              <a:rPr lang="en-GB" altLang="en-US" sz="675">
                <a:solidFill>
                  <a:srgbClr val="000000"/>
                </a:solidFill>
                <a:ea typeface="+mn-ea"/>
              </a:rPr>
              <a:t>Voice of the customer</a:t>
            </a:r>
          </a:p>
          <a:p>
            <a:pPr algn="ctr" defTabSz="685800" eaLnBrk="0" hangingPunct="0">
              <a:spcBef>
                <a:spcPct val="0"/>
              </a:spcBef>
              <a:buNone/>
            </a:pPr>
            <a:r>
              <a:rPr lang="en-GB" altLang="en-US" sz="675">
                <a:solidFill>
                  <a:srgbClr val="000000"/>
                </a:solidFill>
                <a:ea typeface="+mn-ea"/>
              </a:rPr>
              <a:t>Customer of choice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6D9FD0DB-99E5-4B08-9C09-499701B2242B}"/>
              </a:ext>
            </a:extLst>
          </p:cNvPr>
          <p:cNvSpPr txBox="1"/>
          <p:nvPr/>
        </p:nvSpPr>
        <p:spPr>
          <a:xfrm>
            <a:off x="4986338" y="2033588"/>
            <a:ext cx="444352" cy="1789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685800" eaLnBrk="0" hangingPunct="0">
              <a:defRPr/>
            </a:pPr>
            <a:r>
              <a:rPr lang="en-GB" sz="563" i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logistics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28966D1-4996-49E3-ACBD-D5FFF298E926}"/>
              </a:ext>
            </a:extLst>
          </p:cNvPr>
          <p:cNvSpPr txBox="1"/>
          <p:nvPr/>
        </p:nvSpPr>
        <p:spPr>
          <a:xfrm>
            <a:off x="3813572" y="2033588"/>
            <a:ext cx="444352" cy="1789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685800" eaLnBrk="0" hangingPunct="0">
              <a:defRPr/>
            </a:pPr>
            <a:r>
              <a:rPr lang="en-GB" sz="563" i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logistics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3DB267E-B97C-4497-B59A-48A19D5FB089}"/>
              </a:ext>
            </a:extLst>
          </p:cNvPr>
          <p:cNvSpPr txBox="1"/>
          <p:nvPr/>
        </p:nvSpPr>
        <p:spPr>
          <a:xfrm>
            <a:off x="4332390" y="1967623"/>
            <a:ext cx="538930" cy="1789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685800" eaLnBrk="0" hangingPunct="0">
              <a:defRPr/>
            </a:pPr>
            <a:r>
              <a:rPr lang="en-GB" sz="563" i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Operations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7CF42FC-9DAD-4078-AFB8-24E92473B4BF}"/>
              </a:ext>
            </a:extLst>
          </p:cNvPr>
          <p:cNvSpPr txBox="1"/>
          <p:nvPr/>
        </p:nvSpPr>
        <p:spPr>
          <a:xfrm>
            <a:off x="5013723" y="1134666"/>
            <a:ext cx="928459" cy="4388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685800" eaLnBrk="0" hangingPunct="0">
              <a:defRPr/>
            </a:pPr>
            <a:r>
              <a:rPr lang="en-GB" sz="563" i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Project Management</a:t>
            </a:r>
          </a:p>
          <a:p>
            <a:pPr defTabSz="685800" eaLnBrk="0" hangingPunct="0">
              <a:defRPr/>
            </a:pPr>
            <a:r>
              <a:rPr lang="en-GB" sz="563" i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Procurement</a:t>
            </a:r>
          </a:p>
          <a:p>
            <a:pPr defTabSz="685800" eaLnBrk="0" hangingPunct="0">
              <a:defRPr/>
            </a:pPr>
            <a:r>
              <a:rPr lang="en-GB" sz="563" i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Inventory Management</a:t>
            </a:r>
          </a:p>
          <a:p>
            <a:pPr defTabSz="685800" eaLnBrk="0" hangingPunct="0">
              <a:defRPr/>
            </a:pPr>
            <a:r>
              <a:rPr lang="en-GB" sz="563" i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Forecasting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F93426D8-27D5-4014-B09E-ECFEE26BF05B}"/>
              </a:ext>
            </a:extLst>
          </p:cNvPr>
          <p:cNvCxnSpPr/>
          <p:nvPr/>
        </p:nvCxnSpPr>
        <p:spPr>
          <a:xfrm>
            <a:off x="2789082" y="2829521"/>
            <a:ext cx="3836284" cy="0"/>
          </a:xfrm>
          <a:prstGeom prst="line">
            <a:avLst/>
          </a:prstGeom>
          <a:ln w="269875" cap="flat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prstDash val="solid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7403785A-CA50-4BEB-9513-120609CDCA76}"/>
              </a:ext>
            </a:extLst>
          </p:cNvPr>
          <p:cNvSpPr txBox="1"/>
          <p:nvPr/>
        </p:nvSpPr>
        <p:spPr>
          <a:xfrm>
            <a:off x="1321594" y="1194197"/>
            <a:ext cx="1172116" cy="6639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685800" eaLnBrk="0" hangingPunct="0">
              <a:defRPr/>
            </a:pPr>
            <a:r>
              <a:rPr lang="en-GB" sz="9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Strategic Decisions</a:t>
            </a:r>
          </a:p>
          <a:p>
            <a:pPr defTabSz="685800" eaLnBrk="0" hangingPunct="0">
              <a:defRPr/>
            </a:pPr>
            <a:r>
              <a:rPr lang="en-GB" sz="563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Where to make?</a:t>
            </a:r>
          </a:p>
          <a:p>
            <a:pPr defTabSz="685800" eaLnBrk="0" hangingPunct="0">
              <a:defRPr/>
            </a:pPr>
            <a:r>
              <a:rPr lang="en-GB" sz="563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Competitors?</a:t>
            </a:r>
          </a:p>
          <a:p>
            <a:pPr defTabSz="685800" eaLnBrk="0" hangingPunct="0">
              <a:defRPr/>
            </a:pPr>
            <a:r>
              <a:rPr lang="en-GB" sz="563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Who to buy from?</a:t>
            </a:r>
          </a:p>
          <a:p>
            <a:pPr defTabSz="685800" eaLnBrk="0" hangingPunct="0">
              <a:defRPr/>
            </a:pPr>
            <a:r>
              <a:rPr lang="en-GB" sz="563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Who to sell to?</a:t>
            </a:r>
          </a:p>
          <a:p>
            <a:pPr defTabSz="685800" eaLnBrk="0" hangingPunct="0">
              <a:defRPr/>
            </a:pPr>
            <a:r>
              <a:rPr lang="en-GB" sz="563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if it goes wrong?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27AA0423-49D6-4FF9-8F30-486701614191}"/>
              </a:ext>
            </a:extLst>
          </p:cNvPr>
          <p:cNvSpPr txBox="1"/>
          <p:nvPr/>
        </p:nvSpPr>
        <p:spPr>
          <a:xfrm>
            <a:off x="7018735" y="2274094"/>
            <a:ext cx="854721" cy="3522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685800" eaLnBrk="0" hangingPunct="0">
              <a:defRPr/>
            </a:pPr>
            <a:r>
              <a:rPr lang="en-GB" sz="563" i="1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 quantity at the,</a:t>
            </a:r>
          </a:p>
          <a:p>
            <a:pPr defTabSz="685800" eaLnBrk="0" hangingPunct="0">
              <a:defRPr/>
            </a:pPr>
            <a:r>
              <a:rPr lang="en-GB" sz="563" i="1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 place in the,</a:t>
            </a:r>
          </a:p>
          <a:p>
            <a:pPr defTabSz="685800" eaLnBrk="0" hangingPunct="0">
              <a:defRPr/>
            </a:pPr>
            <a:r>
              <a:rPr lang="en-GB" sz="563" i="1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16" grpId="0" animBg="1"/>
      <p:bldP spid="17" grpId="0" animBg="1"/>
      <p:bldP spid="18" grpId="0" animBg="1"/>
      <p:bldP spid="19" grpId="0" animBg="1"/>
      <p:bldP spid="37" grpId="0" animBg="1"/>
      <p:bldP spid="41" grpId="0" animBg="1"/>
      <p:bldP spid="42" grpId="0" animBg="1"/>
      <p:bldP spid="43" grpId="0" animBg="1"/>
      <p:bldP spid="44" grpId="0"/>
      <p:bldP spid="45" grpId="0"/>
      <p:bldP spid="53" grpId="0"/>
      <p:bldP spid="55" grpId="0"/>
      <p:bldP spid="57" grpId="0"/>
      <p:bldP spid="58" grpId="0"/>
      <p:bldP spid="59" grpId="0"/>
      <p:bldP spid="60" grpId="0"/>
      <p:bldP spid="61" grpId="0" animBg="1"/>
      <p:bldP spid="62" grpId="0" animBg="1"/>
      <p:bldP spid="63" grpId="0" animBg="1"/>
      <p:bldP spid="64" grpId="0" animBg="1"/>
      <p:bldP spid="66" grpId="0" animBg="1"/>
      <p:bldP spid="67" grpId="0" animBg="1"/>
      <p:bldP spid="68" grpId="0"/>
      <p:bldP spid="69" grpId="0"/>
      <p:bldP spid="70" grpId="0"/>
      <p:bldP spid="71" grpId="0"/>
      <p:bldP spid="72" grpId="0"/>
      <p:bldP spid="74" grpId="0"/>
      <p:bldP spid="84" grpId="0"/>
      <p:bldP spid="8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F6E1BF29-E6D3-488E-8675-E749E83CA9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700" b="1">
                <a:latin typeface="Calibri" panose="020F0502020204030204" pitchFamily="34" charset="0"/>
                <a:cs typeface="Calibri" panose="020F0502020204030204" pitchFamily="34" charset="0"/>
              </a:rPr>
              <a:t>Outsourcing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B281D9E5-75BF-4045-90D4-2C8ED3B789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The outsourcing strategy will define the supply chain system and configuration.</a:t>
            </a:r>
          </a:p>
          <a:p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Decisions can be based:</a:t>
            </a:r>
          </a:p>
          <a:p>
            <a:pPr lvl="2"/>
            <a:r>
              <a:rPr lang="en-GB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Financially</a:t>
            </a:r>
          </a:p>
          <a:p>
            <a:pPr lvl="2"/>
            <a:r>
              <a:rPr lang="en-GB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Qualitatively</a:t>
            </a:r>
          </a:p>
          <a:p>
            <a:pPr lvl="2"/>
            <a:r>
              <a:rPr lang="en-GB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Mixture of financial and qualitative analysis</a:t>
            </a:r>
          </a:p>
          <a:p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Applying outsourcing can depend on position of product in product life cycle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5E2D770A-CF32-49C6-A469-13221DB21D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700" b="1"/>
              <a:t>Product Life Cycle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307A7AD-D0A0-44A3-8A2D-37A589480188}"/>
              </a:ext>
            </a:extLst>
          </p:cNvPr>
          <p:cNvCxnSpPr/>
          <p:nvPr/>
        </p:nvCxnSpPr>
        <p:spPr>
          <a:xfrm>
            <a:off x="2736056" y="1437085"/>
            <a:ext cx="0" cy="25384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E92CA38-BC5D-41E5-BE6E-BE2C0C6C559B}"/>
              </a:ext>
            </a:extLst>
          </p:cNvPr>
          <p:cNvCxnSpPr/>
          <p:nvPr/>
        </p:nvCxnSpPr>
        <p:spPr>
          <a:xfrm>
            <a:off x="2627710" y="3868341"/>
            <a:ext cx="35099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140E6DE6-7CBA-44B3-A534-BCBD522350E3}"/>
              </a:ext>
            </a:extLst>
          </p:cNvPr>
          <p:cNvSpPr/>
          <p:nvPr/>
        </p:nvSpPr>
        <p:spPr>
          <a:xfrm>
            <a:off x="2874169" y="1922860"/>
            <a:ext cx="3295650" cy="1785938"/>
          </a:xfrm>
          <a:custGeom>
            <a:avLst/>
            <a:gdLst>
              <a:gd name="connsiteX0" fmla="*/ 0 w 4394447"/>
              <a:gd name="connsiteY0" fmla="*/ 2381441 h 2381441"/>
              <a:gd name="connsiteX1" fmla="*/ 523783 w 4394447"/>
              <a:gd name="connsiteY1" fmla="*/ 987647 h 2381441"/>
              <a:gd name="connsiteX2" fmla="*/ 1118587 w 4394447"/>
              <a:gd name="connsiteY2" fmla="*/ 126513 h 2381441"/>
              <a:gd name="connsiteX3" fmla="*/ 3240350 w 4394447"/>
              <a:gd name="connsiteY3" fmla="*/ 135391 h 2381441"/>
              <a:gd name="connsiteX4" fmla="*/ 4394447 w 4394447"/>
              <a:gd name="connsiteY4" fmla="*/ 1360509 h 2381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94447" h="2381441">
                <a:moveTo>
                  <a:pt x="0" y="2381441"/>
                </a:moveTo>
                <a:cubicBezTo>
                  <a:pt x="168676" y="1872454"/>
                  <a:pt x="337352" y="1363468"/>
                  <a:pt x="523783" y="987647"/>
                </a:cubicBezTo>
                <a:cubicBezTo>
                  <a:pt x="710214" y="611826"/>
                  <a:pt x="665826" y="268556"/>
                  <a:pt x="1118587" y="126513"/>
                </a:cubicBezTo>
                <a:cubicBezTo>
                  <a:pt x="1571348" y="-15530"/>
                  <a:pt x="2694373" y="-70275"/>
                  <a:pt x="3240350" y="135391"/>
                </a:cubicBezTo>
                <a:cubicBezTo>
                  <a:pt x="3786327" y="341057"/>
                  <a:pt x="4194700" y="1129690"/>
                  <a:pt x="4394447" y="1360509"/>
                </a:cubicBezTo>
              </a:path>
            </a:pathLst>
          </a:cu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0" hangingPunct="0">
              <a:defRPr/>
            </a:pPr>
            <a:endParaRPr lang="en-GB" sz="135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9222" name="TextBox 7">
            <a:extLst>
              <a:ext uri="{FF2B5EF4-FFF2-40B4-BE49-F238E27FC236}">
                <a16:creationId xmlns:a16="http://schemas.microsoft.com/office/drawing/2014/main" id="{85439A66-6CE7-4B9D-A4BF-4B6D48B48C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7944" y="3868341"/>
            <a:ext cx="56297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hangingPunct="0">
              <a:spcBef>
                <a:spcPct val="0"/>
              </a:spcBef>
              <a:buNone/>
            </a:pPr>
            <a:r>
              <a:rPr lang="en-GB" altLang="en-US" sz="1350">
                <a:solidFill>
                  <a:srgbClr val="000000"/>
                </a:solidFill>
                <a:ea typeface="+mn-ea"/>
              </a:rPr>
              <a:t>Time</a:t>
            </a:r>
          </a:p>
        </p:txBody>
      </p:sp>
      <p:sp>
        <p:nvSpPr>
          <p:cNvPr id="9223" name="TextBox 8">
            <a:extLst>
              <a:ext uri="{FF2B5EF4-FFF2-40B4-BE49-F238E27FC236}">
                <a16:creationId xmlns:a16="http://schemas.microsoft.com/office/drawing/2014/main" id="{0C0E17EF-9AF4-43FF-ABB3-5781EAC0C0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5722" y="1783556"/>
            <a:ext cx="76181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hangingPunct="0">
              <a:spcBef>
                <a:spcPct val="0"/>
              </a:spcBef>
              <a:buNone/>
            </a:pPr>
            <a:r>
              <a:rPr lang="en-GB" altLang="en-US" sz="1350">
                <a:solidFill>
                  <a:srgbClr val="000000"/>
                </a:solidFill>
                <a:ea typeface="+mn-ea"/>
              </a:rPr>
              <a:t>Volume</a:t>
            </a:r>
          </a:p>
        </p:txBody>
      </p:sp>
      <p:sp>
        <p:nvSpPr>
          <p:cNvPr id="9224" name="TextBox 9">
            <a:extLst>
              <a:ext uri="{FF2B5EF4-FFF2-40B4-BE49-F238E27FC236}">
                <a16:creationId xmlns:a16="http://schemas.microsoft.com/office/drawing/2014/main" id="{498197E3-984C-4568-B576-717594856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2744" y="3490913"/>
            <a:ext cx="889987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hangingPunct="0">
              <a:spcBef>
                <a:spcPct val="0"/>
              </a:spcBef>
              <a:buNone/>
            </a:pPr>
            <a:r>
              <a:rPr lang="en-GB" altLang="en-US" sz="1050">
                <a:solidFill>
                  <a:srgbClr val="FF0000"/>
                </a:solidFill>
                <a:ea typeface="+mn-ea"/>
              </a:rPr>
              <a:t>Introduction</a:t>
            </a:r>
          </a:p>
        </p:txBody>
      </p:sp>
      <p:sp>
        <p:nvSpPr>
          <p:cNvPr id="9225" name="TextBox 10">
            <a:extLst>
              <a:ext uri="{FF2B5EF4-FFF2-40B4-BE49-F238E27FC236}">
                <a16:creationId xmlns:a16="http://schemas.microsoft.com/office/drawing/2014/main" id="{38CEBED4-0EC6-4195-8D7A-CE8516F17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5410" y="2558654"/>
            <a:ext cx="619080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hangingPunct="0">
              <a:spcBef>
                <a:spcPct val="0"/>
              </a:spcBef>
              <a:buNone/>
            </a:pPr>
            <a:r>
              <a:rPr lang="en-GB" altLang="en-US" sz="1050">
                <a:solidFill>
                  <a:srgbClr val="FF0000"/>
                </a:solidFill>
                <a:ea typeface="+mn-ea"/>
              </a:rPr>
              <a:t>Growth</a:t>
            </a:r>
          </a:p>
        </p:txBody>
      </p:sp>
      <p:sp>
        <p:nvSpPr>
          <p:cNvPr id="9226" name="TextBox 11">
            <a:extLst>
              <a:ext uri="{FF2B5EF4-FFF2-40B4-BE49-F238E27FC236}">
                <a16:creationId xmlns:a16="http://schemas.microsoft.com/office/drawing/2014/main" id="{6B8B3C6B-E6D7-4B13-B397-4156897820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7169" y="1585913"/>
            <a:ext cx="663964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hangingPunct="0">
              <a:spcBef>
                <a:spcPct val="0"/>
              </a:spcBef>
              <a:buNone/>
            </a:pPr>
            <a:r>
              <a:rPr lang="en-GB" altLang="en-US" sz="1050">
                <a:solidFill>
                  <a:srgbClr val="FF0000"/>
                </a:solidFill>
                <a:ea typeface="+mn-ea"/>
              </a:rPr>
              <a:t>Maturity</a:t>
            </a:r>
          </a:p>
        </p:txBody>
      </p:sp>
      <p:sp>
        <p:nvSpPr>
          <p:cNvPr id="9227" name="TextBox 12">
            <a:extLst>
              <a:ext uri="{FF2B5EF4-FFF2-40B4-BE49-F238E27FC236}">
                <a16:creationId xmlns:a16="http://schemas.microsoft.com/office/drawing/2014/main" id="{310EB385-C44A-4B2C-986C-4DF7C3D59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1010" y="2558654"/>
            <a:ext cx="636713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hangingPunct="0">
              <a:spcBef>
                <a:spcPct val="0"/>
              </a:spcBef>
              <a:buNone/>
            </a:pPr>
            <a:r>
              <a:rPr lang="en-GB" altLang="en-US" sz="1050">
                <a:solidFill>
                  <a:srgbClr val="FF0000"/>
                </a:solidFill>
                <a:ea typeface="+mn-ea"/>
              </a:rPr>
              <a:t>Decline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204344D1-2323-432B-AD87-3470285600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700" b="1"/>
              <a:t>Outsourcing and PLC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206799A2-0ABE-4405-88AE-AB68B5C0D06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000" dirty="0">
                <a:solidFill>
                  <a:srgbClr val="FF0000"/>
                </a:solidFill>
              </a:rPr>
              <a:t>Introduction</a:t>
            </a:r>
            <a:r>
              <a:rPr lang="en-GB" altLang="en-US" sz="2000" dirty="0"/>
              <a:t> – risk of outsourcing can be high if product does not take off. </a:t>
            </a:r>
          </a:p>
          <a:p>
            <a:r>
              <a:rPr lang="en-GB" altLang="en-US" sz="2000" dirty="0">
                <a:solidFill>
                  <a:srgbClr val="FF0000"/>
                </a:solidFill>
              </a:rPr>
              <a:t>Growth</a:t>
            </a:r>
            <a:r>
              <a:rPr lang="en-GB" altLang="en-US" sz="2000" dirty="0"/>
              <a:t> – risk lessens as volumes increase</a:t>
            </a:r>
          </a:p>
          <a:p>
            <a:r>
              <a:rPr lang="en-GB" altLang="en-US" sz="2000" dirty="0">
                <a:solidFill>
                  <a:srgbClr val="FF0000"/>
                </a:solidFill>
              </a:rPr>
              <a:t>Maturity</a:t>
            </a:r>
            <a:r>
              <a:rPr lang="en-GB" altLang="en-US" sz="2000" dirty="0"/>
              <a:t> – Low risk</a:t>
            </a:r>
          </a:p>
          <a:p>
            <a:r>
              <a:rPr lang="en-GB" altLang="en-US" sz="2000" dirty="0">
                <a:solidFill>
                  <a:srgbClr val="FF0000"/>
                </a:solidFill>
              </a:rPr>
              <a:t>Decline</a:t>
            </a:r>
            <a:r>
              <a:rPr lang="en-GB" altLang="en-US" sz="2000" dirty="0"/>
              <a:t> – what do you do for your next product and how do you close off the existing arrangement?</a:t>
            </a:r>
          </a:p>
          <a:p>
            <a:endParaRPr lang="en-GB" altLang="en-US" sz="2000" dirty="0"/>
          </a:p>
          <a:p>
            <a:r>
              <a:rPr lang="en-GB" altLang="en-US" sz="2000" dirty="0">
                <a:solidFill>
                  <a:srgbClr val="0070C0"/>
                </a:solidFill>
              </a:rPr>
              <a:t>When do you switch to Outsourcing?</a:t>
            </a:r>
          </a:p>
          <a:p>
            <a:r>
              <a:rPr lang="en-GB" altLang="en-US" sz="2000" dirty="0">
                <a:solidFill>
                  <a:srgbClr val="0070C0"/>
                </a:solidFill>
              </a:rPr>
              <a:t>Sometimes you do not have a choice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A4503F8-E47A-4CFA-87B9-54D7954538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900" y="526256"/>
            <a:ext cx="6172200" cy="857250"/>
          </a:xfrm>
        </p:spPr>
        <p:txBody>
          <a:bodyPr/>
          <a:lstStyle/>
          <a:p>
            <a:pPr eaLnBrk="1" hangingPunct="1"/>
            <a:r>
              <a:rPr lang="en-US" altLang="en-US" sz="27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Break-Even Analysis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BE32CCA-3949-47C9-A414-08D2B5F38F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85900" y="1807369"/>
            <a:ext cx="6172200" cy="2493169"/>
          </a:xfrm>
        </p:spPr>
        <p:txBody>
          <a:bodyPr/>
          <a:lstStyle/>
          <a:p>
            <a:pPr marL="166688" indent="-166688" eaLnBrk="1" hangingPunct="1"/>
            <a:r>
              <a:rPr lang="en-US" altLang="en-US" sz="2000" dirty="0">
                <a:latin typeface="Tahoma" panose="020B0604030504040204" pitchFamily="34" charset="0"/>
                <a:cs typeface="Tahoma" panose="020B0604030504040204" pitchFamily="34" charset="0"/>
              </a:rPr>
              <a:t>Break-Even Analysis</a:t>
            </a:r>
          </a:p>
          <a:p>
            <a:pPr marL="257175" lvl="1" indent="0" eaLnBrk="1" hangingPunct="1">
              <a:buNone/>
            </a:pPr>
            <a:r>
              <a:rPr lang="en-US" altLang="en-US" sz="2000" dirty="0">
                <a:latin typeface="Tahoma" panose="020B0604030504040204" pitchFamily="34" charset="0"/>
                <a:cs typeface="Tahoma" panose="020B0604030504040204" pitchFamily="34" charset="0"/>
              </a:rPr>
              <a:t>The volume where revenues equal total costs 	or costs associated with two alternative 	processes are the same.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AA72B0A-CA44-47DE-9D2A-D06F233E42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33588" y="338138"/>
            <a:ext cx="4735116" cy="93702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700" b="1" dirty="0">
                <a:solidFill>
                  <a:schemeClr val="tx1"/>
                </a:solidFill>
              </a:rPr>
              <a:t>Break-Even</a:t>
            </a:r>
            <a:r>
              <a:rPr lang="en-US" altLang="en-US" sz="2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Analysis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B3EB030E-25F2-40DC-BB3A-2671041C75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85925" y="1275160"/>
            <a:ext cx="5772150" cy="3186113"/>
          </a:xfrm>
        </p:spPr>
        <p:txBody>
          <a:bodyPr/>
          <a:lstStyle/>
          <a:p>
            <a:pPr algn="just" eaLnBrk="1" hangingPunct="1"/>
            <a:r>
              <a:rPr lang="en-US" altLang="en-US" sz="2000" b="1" dirty="0">
                <a:solidFill>
                  <a:schemeClr val="accent2"/>
                </a:solidFill>
              </a:rPr>
              <a:t>Break-even analysis</a:t>
            </a:r>
            <a:r>
              <a:rPr lang="en-US" altLang="en-US" sz="2000" dirty="0"/>
              <a:t> is used to compare processes by finding the volume at which two different processes have equal total costs.</a:t>
            </a:r>
            <a:endParaRPr lang="en-US" altLang="en-US" sz="2000" b="1" dirty="0">
              <a:solidFill>
                <a:schemeClr val="accent2"/>
              </a:solidFill>
            </a:endParaRPr>
          </a:p>
          <a:p>
            <a:pPr algn="just" eaLnBrk="1" hangingPunct="1"/>
            <a:r>
              <a:rPr lang="en-US" altLang="en-US" sz="2000" b="1" dirty="0">
                <a:solidFill>
                  <a:schemeClr val="accent2"/>
                </a:solidFill>
              </a:rPr>
              <a:t>Break-even point</a:t>
            </a:r>
            <a:r>
              <a:rPr lang="en-US" altLang="en-US" sz="2000" dirty="0"/>
              <a:t> is the volume at which total revenues equal total costs.</a:t>
            </a:r>
          </a:p>
          <a:p>
            <a:pPr algn="just" eaLnBrk="1" hangingPunct="1"/>
            <a:r>
              <a:rPr lang="en-US" altLang="en-US" sz="2000" b="1" dirty="0">
                <a:solidFill>
                  <a:schemeClr val="accent2"/>
                </a:solidFill>
              </a:rPr>
              <a:t>Variable costs (</a:t>
            </a:r>
            <a:r>
              <a:rPr lang="en-US" altLang="en-US" sz="2000" b="1" dirty="0" err="1">
                <a:solidFill>
                  <a:schemeClr val="accent2"/>
                </a:solidFill>
              </a:rPr>
              <a:t>v</a:t>
            </a:r>
            <a:r>
              <a:rPr lang="en-US" altLang="en-US" sz="2000" b="1" i="1" dirty="0" err="1">
                <a:solidFill>
                  <a:schemeClr val="accent2"/>
                </a:solidFill>
              </a:rPr>
              <a:t>c</a:t>
            </a:r>
            <a:r>
              <a:rPr lang="en-US" altLang="en-US" sz="2000" b="1" dirty="0">
                <a:solidFill>
                  <a:schemeClr val="accent2"/>
                </a:solidFill>
              </a:rPr>
              <a:t>)</a:t>
            </a:r>
            <a:r>
              <a:rPr lang="en-US" altLang="en-US" sz="2000" dirty="0"/>
              <a:t> are costs that vary directly with the volume of output.</a:t>
            </a:r>
          </a:p>
          <a:p>
            <a:pPr algn="just" eaLnBrk="1" hangingPunct="1"/>
            <a:r>
              <a:rPr lang="en-US" altLang="en-US" sz="2000" b="1" dirty="0">
                <a:solidFill>
                  <a:schemeClr val="accent2"/>
                </a:solidFill>
              </a:rPr>
              <a:t>Fixed costs (</a:t>
            </a:r>
            <a:r>
              <a:rPr lang="en-US" altLang="en-US" sz="2000" b="1" i="1" dirty="0">
                <a:solidFill>
                  <a:schemeClr val="accent2"/>
                </a:solidFill>
              </a:rPr>
              <a:t>Fc</a:t>
            </a:r>
            <a:r>
              <a:rPr lang="en-US" altLang="en-US" sz="2000" b="1" dirty="0">
                <a:solidFill>
                  <a:schemeClr val="accent2"/>
                </a:solidFill>
              </a:rPr>
              <a:t>)</a:t>
            </a:r>
            <a:r>
              <a:rPr lang="en-US" altLang="en-US" sz="2000" dirty="0"/>
              <a:t> are those costs that remain constant with changes in output level.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owerPoint template for Kylie">
  <a:themeElements>
    <a:clrScheme name="Custom 3">
      <a:dk1>
        <a:sysClr val="windowText" lastClr="000000"/>
      </a:dk1>
      <a:lt1>
        <a:sysClr val="window" lastClr="FFFFFF"/>
      </a:lt1>
      <a:dk2>
        <a:srgbClr val="1E2144"/>
      </a:dk2>
      <a:lt2>
        <a:srgbClr val="EEECE1"/>
      </a:lt2>
      <a:accent1>
        <a:srgbClr val="3C6FA9"/>
      </a:accent1>
      <a:accent2>
        <a:srgbClr val="202349"/>
      </a:accent2>
      <a:accent3>
        <a:srgbClr val="F6BC1C"/>
      </a:accent3>
      <a:accent4>
        <a:srgbClr val="1F2247"/>
      </a:accent4>
      <a:accent5>
        <a:srgbClr val="6A8EBB"/>
      </a:accent5>
      <a:accent6>
        <a:srgbClr val="E47823"/>
      </a:accent6>
      <a:hlink>
        <a:srgbClr val="F6BC1C"/>
      </a:hlink>
      <a:folHlink>
        <a:srgbClr val="DA512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pen day presentation september2019b" id="{72494FCB-4867-B04F-A046-E722F5FD853E}" vid="{E55497C2-FF49-4C41-8ED5-D8DC4756A53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for Kylie.potx</Template>
  <TotalTime>4563</TotalTime>
  <Words>1504</Words>
  <Application>Microsoft Office PowerPoint</Application>
  <PresentationFormat>On-screen Show (16:9)</PresentationFormat>
  <Paragraphs>342</Paragraphs>
  <Slides>39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9" baseType="lpstr">
      <vt:lpstr>Arial</vt:lpstr>
      <vt:lpstr>Book Antiqua</vt:lpstr>
      <vt:lpstr>Calibri</vt:lpstr>
      <vt:lpstr>HK Grotesk</vt:lpstr>
      <vt:lpstr>HK Grotesk Light</vt:lpstr>
      <vt:lpstr>Tahoma</vt:lpstr>
      <vt:lpstr>Times New Roman</vt:lpstr>
      <vt:lpstr>Wingdings</vt:lpstr>
      <vt:lpstr>Default Design</vt:lpstr>
      <vt:lpstr>PowerPoint template for Kylie</vt:lpstr>
      <vt:lpstr>    An Introduction to Outsourcing  Professor Andrew Thomas Aberystwyth Business School  </vt:lpstr>
      <vt:lpstr>Objectives</vt:lpstr>
      <vt:lpstr>PowerPoint Presentation</vt:lpstr>
      <vt:lpstr>PowerPoint Presentation</vt:lpstr>
      <vt:lpstr>Outsourcing</vt:lpstr>
      <vt:lpstr>Product Life Cycle </vt:lpstr>
      <vt:lpstr>Outsourcing and PLC</vt:lpstr>
      <vt:lpstr>Break-Even Analysis</vt:lpstr>
      <vt:lpstr>Break-Even Analysis</vt:lpstr>
      <vt:lpstr>Break-Even Analysis can tell you…</vt:lpstr>
      <vt:lpstr>Types of Costs</vt:lpstr>
      <vt:lpstr>Cost Definitions</vt:lpstr>
      <vt:lpstr>Cost Definitions (cont’d)</vt:lpstr>
      <vt:lpstr>Fixed and Variable Cost Components </vt:lpstr>
      <vt:lpstr>Cost-Volume Relationships</vt:lpstr>
      <vt:lpstr>PowerPoint Presentation</vt:lpstr>
      <vt:lpstr>Break-Even Analysis (cont’d)</vt:lpstr>
      <vt:lpstr>Break-Even Analysis (cont’d)</vt:lpstr>
      <vt:lpstr>PowerPoint Presentation</vt:lpstr>
      <vt:lpstr>Types of Economic Decisions</vt:lpstr>
      <vt:lpstr>Assumptions of Cost-Volume Analysis</vt:lpstr>
      <vt:lpstr>Cost-Volume Analysis</vt:lpstr>
      <vt:lpstr>Make or Buy Example</vt:lpstr>
      <vt:lpstr>Make or Buy Example </vt:lpstr>
      <vt:lpstr>PowerPoint Presentation</vt:lpstr>
      <vt:lpstr>PowerPoint Presentation</vt:lpstr>
      <vt:lpstr>PowerPoint Presentation</vt:lpstr>
      <vt:lpstr>Make or Buy Exercise</vt:lpstr>
      <vt:lpstr>Time to do Exercise 1  (The answer is shown later in this slideshow so do not move forward until you have given the exercise a go)</vt:lpstr>
      <vt:lpstr>PowerPoint Presentation</vt:lpstr>
      <vt:lpstr>Make or Buy Example </vt:lpstr>
      <vt:lpstr>   Time to do Exercise 2  (The answer is shown later in this slideshow so do not move forward until you have given the exercise a go)</vt:lpstr>
      <vt:lpstr>PowerPoint Presentation</vt:lpstr>
      <vt:lpstr>Make or Buy Decisions</vt:lpstr>
      <vt:lpstr>Make or Buy Decisions</vt:lpstr>
      <vt:lpstr>Make or Buy Decisions</vt:lpstr>
      <vt:lpstr>Make or Buy Decisions</vt:lpstr>
      <vt:lpstr>   Thank you for watching, now have a go at the multiple choice questions.   If you have any questions then please contact me on ant42@aber.ac.uk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Dafydd Davies</dc:creator>
  <cp:lastModifiedBy>Andrew Thomas [ant42]</cp:lastModifiedBy>
  <cp:revision>76</cp:revision>
  <dcterms:created xsi:type="dcterms:W3CDTF">2014-10-24T09:38:54Z</dcterms:created>
  <dcterms:modified xsi:type="dcterms:W3CDTF">2020-03-09T19:19:59Z</dcterms:modified>
</cp:coreProperties>
</file>