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6" r:id="rId8"/>
    <p:sldId id="267" r:id="rId9"/>
    <p:sldId id="268" r:id="rId10"/>
    <p:sldId id="262" r:id="rId11"/>
    <p:sldId id="263" r:id="rId12"/>
    <p:sldId id="264"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5" autoAdjust="0"/>
    <p:restoredTop sz="94660"/>
  </p:normalViewPr>
  <p:slideViewPr>
    <p:cSldViewPr snapToGrid="0">
      <p:cViewPr varScale="1">
        <p:scale>
          <a:sx n="77" d="100"/>
          <a:sy n="77" d="100"/>
        </p:scale>
        <p:origin x="64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6/8/2017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6/8/2017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6/8/2017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6/8/2017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6/8/2017</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6/8/2017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6/8/2017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6/8/2017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60EA64-D806-43AC-9DF2-F8C432F32B4C}" type="datetimeFigureOut">
              <a:rPr lang="en-US" dirty="0"/>
              <a:t>6/8/2017</a:t>
            </a:fld>
            <a:endParaRPr lang="en-US" dirty="0"/>
          </a:p>
        </p:txBody>
      </p:sp>
      <p:sp>
        <p:nvSpPr>
          <p:cNvPr id="6" name="Footer Placeholder 5"/>
          <p:cNvSpPr>
            <a:spLocks noGrp="1"/>
          </p:cNvSpPr>
          <p:nvPr>
            <p:ph type="ftr" sz="quarter" idx="11"/>
          </p:nvPr>
        </p:nvSpPr>
        <p:spPr>
          <a:xfrm>
            <a:off x="804672" y="6236208"/>
            <a:ext cx="5167503" cy="32004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1160EA64-D806-43AC-9DF2-F8C432F32B4C}" type="datetimeFigureOut">
              <a:rPr lang="en-US" dirty="0"/>
              <a:pPr/>
              <a:t>6/8/2017</a:t>
            </a:fld>
            <a:endParaRPr lang="en-US" dirty="0"/>
          </a:p>
        </p:txBody>
      </p:sp>
      <p:sp>
        <p:nvSpPr>
          <p:cNvPr id="6" name="Footer Placeholder 5"/>
          <p:cNvSpPr>
            <a:spLocks noGrp="1"/>
          </p:cNvSpPr>
          <p:nvPr>
            <p:ph type="ftr" sz="quarter" idx="11"/>
          </p:nvPr>
        </p:nvSpPr>
        <p:spPr>
          <a:xfrm>
            <a:off x="808523" y="6236208"/>
            <a:ext cx="5103729" cy="32004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6/8/2017</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hyperlink" Target="http://gistsandpiths.blogspot.co.uk/2012/04/simon-turner-resurrecting-hyphen-notes.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yorkshirepost.co.uk/news/analysis/finding-words-for-hidden-wounds-1-2475323"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19F40-EDD6-49EB-9386-0BBC9D72E857}"/>
              </a:ext>
            </a:extLst>
          </p:cNvPr>
          <p:cNvSpPr>
            <a:spLocks noGrp="1"/>
          </p:cNvSpPr>
          <p:nvPr>
            <p:ph type="ctrTitle"/>
          </p:nvPr>
        </p:nvSpPr>
        <p:spPr/>
        <p:txBody>
          <a:bodyPr/>
          <a:lstStyle/>
          <a:p>
            <a:r>
              <a:rPr lang="en-GB" dirty="0"/>
              <a:t>The not dead – witnessing war</a:t>
            </a:r>
          </a:p>
        </p:txBody>
      </p:sp>
      <p:sp>
        <p:nvSpPr>
          <p:cNvPr id="3" name="Subtitle 2">
            <a:extLst>
              <a:ext uri="{FF2B5EF4-FFF2-40B4-BE49-F238E27FC236}">
                <a16:creationId xmlns:a16="http://schemas.microsoft.com/office/drawing/2014/main" id="{0CA2499D-CA49-4FF1-ABAB-AC2139F4C9F3}"/>
              </a:ext>
            </a:extLst>
          </p:cNvPr>
          <p:cNvSpPr>
            <a:spLocks noGrp="1"/>
          </p:cNvSpPr>
          <p:nvPr>
            <p:ph type="subTitle" idx="1"/>
          </p:nvPr>
        </p:nvSpPr>
        <p:spPr/>
        <p:txBody>
          <a:bodyPr/>
          <a:lstStyle/>
          <a:p>
            <a:r>
              <a:rPr lang="en-GB" dirty="0" err="1"/>
              <a:t>Dr.</a:t>
            </a:r>
            <a:r>
              <a:rPr lang="en-GB" dirty="0"/>
              <a:t> Natasha Alden, English &amp; Creative Writing Department, Aberystwyth University</a:t>
            </a:r>
          </a:p>
        </p:txBody>
      </p:sp>
    </p:spTree>
    <p:extLst>
      <p:ext uri="{BB962C8B-B14F-4D97-AF65-F5344CB8AC3E}">
        <p14:creationId xmlns:p14="http://schemas.microsoft.com/office/powerpoint/2010/main" val="4061029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84954-8248-4268-9726-D6ED4565E5E2}"/>
              </a:ext>
            </a:extLst>
          </p:cNvPr>
          <p:cNvSpPr>
            <a:spLocks noGrp="1"/>
          </p:cNvSpPr>
          <p:nvPr>
            <p:ph type="title"/>
          </p:nvPr>
        </p:nvSpPr>
        <p:spPr/>
        <p:txBody>
          <a:bodyPr/>
          <a:lstStyle/>
          <a:p>
            <a:r>
              <a:rPr lang="en-GB" dirty="0" smtClean="0"/>
              <a:t>Witnessing </a:t>
            </a:r>
            <a:endParaRPr lang="en-GB" dirty="0"/>
          </a:p>
        </p:txBody>
      </p:sp>
      <p:sp>
        <p:nvSpPr>
          <p:cNvPr id="3" name="Content Placeholder 2">
            <a:extLst>
              <a:ext uri="{FF2B5EF4-FFF2-40B4-BE49-F238E27FC236}">
                <a16:creationId xmlns:a16="http://schemas.microsoft.com/office/drawing/2014/main" id="{95B8BC34-EFAE-4D8A-AA41-1DE8D8C9ECF0}"/>
              </a:ext>
            </a:extLst>
          </p:cNvPr>
          <p:cNvSpPr>
            <a:spLocks noGrp="1"/>
          </p:cNvSpPr>
          <p:nvPr>
            <p:ph sz="half" idx="1"/>
          </p:nvPr>
        </p:nvSpPr>
        <p:spPr/>
        <p:txBody>
          <a:bodyPr>
            <a:normAutofit fontScale="85000" lnSpcReduction="20000"/>
          </a:bodyPr>
          <a:lstStyle/>
          <a:p>
            <a:endParaRPr lang="en-GB" dirty="0" smtClean="0"/>
          </a:p>
          <a:p>
            <a:r>
              <a:rPr lang="en-GB" dirty="0" smtClean="0"/>
              <a:t>Like ‘Miss Gee’, Armitage’s poems demand that we LOOK at people who are often ignored, people who it is easier to turn away from. </a:t>
            </a:r>
          </a:p>
          <a:p>
            <a:r>
              <a:rPr lang="en-GB" dirty="0" smtClean="0"/>
              <a:t>But witnessing brings up all sorts of ethical questions. When does witnessing someone’s trauma cross the line into intruding on their pain, for example? </a:t>
            </a:r>
          </a:p>
          <a:p>
            <a:r>
              <a:rPr lang="en-GB" dirty="0"/>
              <a:t>In this text, it can be hard to witness </a:t>
            </a:r>
            <a:r>
              <a:rPr lang="en-GB" dirty="0" smtClean="0"/>
              <a:t>the veterans’ pain and distress. </a:t>
            </a:r>
            <a:r>
              <a:rPr lang="en-GB" dirty="0"/>
              <a:t>How do we feel – are we intruding? </a:t>
            </a:r>
            <a:r>
              <a:rPr lang="en-GB" dirty="0" smtClean="0"/>
              <a:t>Think especially about </a:t>
            </a:r>
            <a:r>
              <a:rPr lang="en-GB" dirty="0"/>
              <a:t>Eddie and Laura’s relationship and Cliff’s </a:t>
            </a:r>
            <a:r>
              <a:rPr lang="en-GB" dirty="0" smtClean="0"/>
              <a:t>pain, and the way the film shows this to us. </a:t>
            </a:r>
            <a:endParaRPr lang="en-GB" dirty="0"/>
          </a:p>
          <a:p>
            <a:endParaRPr lang="en-GB" dirty="0"/>
          </a:p>
          <a:p>
            <a:endParaRPr lang="en-GB" dirty="0"/>
          </a:p>
        </p:txBody>
      </p:sp>
      <p:sp>
        <p:nvSpPr>
          <p:cNvPr id="4" name="Content Placeholder 3">
            <a:extLst>
              <a:ext uri="{FF2B5EF4-FFF2-40B4-BE49-F238E27FC236}">
                <a16:creationId xmlns:a16="http://schemas.microsoft.com/office/drawing/2014/main" id="{98008700-0592-48D5-9AF3-4ADB3B1B1830}"/>
              </a:ext>
            </a:extLst>
          </p:cNvPr>
          <p:cNvSpPr>
            <a:spLocks noGrp="1"/>
          </p:cNvSpPr>
          <p:nvPr>
            <p:ph sz="half" idx="2"/>
          </p:nvPr>
        </p:nvSpPr>
        <p:spPr/>
        <p:txBody>
          <a:bodyPr>
            <a:normAutofit fontScale="85000" lnSpcReduction="20000"/>
          </a:bodyPr>
          <a:lstStyle/>
          <a:p>
            <a:r>
              <a:rPr lang="en-GB" dirty="0" smtClean="0"/>
              <a:t>These poems do not only witness the horror of war, but also post-war trauma (and in this respect they are similar to </a:t>
            </a:r>
            <a:r>
              <a:rPr lang="en-GB" i="1" dirty="0" smtClean="0"/>
              <a:t>My Boy </a:t>
            </a:r>
            <a:r>
              <a:rPr lang="en-GB" i="1" dirty="0" smtClean="0"/>
              <a:t>Jack</a:t>
            </a:r>
            <a:r>
              <a:rPr lang="en-GB" dirty="0" smtClean="0"/>
              <a:t>). </a:t>
            </a:r>
          </a:p>
          <a:p>
            <a:r>
              <a:rPr lang="en-GB" dirty="0" smtClean="0"/>
              <a:t>How </a:t>
            </a:r>
            <a:r>
              <a:rPr lang="en-GB" dirty="0"/>
              <a:t>is this war poetry different from other war writing you’ve looked at</a:t>
            </a:r>
            <a:r>
              <a:rPr lang="en-GB" dirty="0" smtClean="0"/>
              <a:t>?</a:t>
            </a:r>
          </a:p>
          <a:p>
            <a:pPr lvl="1"/>
            <a:r>
              <a:rPr lang="en-GB" dirty="0" smtClean="0"/>
              <a:t>Not written by a participant</a:t>
            </a:r>
          </a:p>
          <a:p>
            <a:pPr lvl="1"/>
            <a:r>
              <a:rPr lang="en-GB" dirty="0" smtClean="0"/>
              <a:t>Focussed on something other than the actual fighting</a:t>
            </a:r>
          </a:p>
          <a:p>
            <a:pPr lvl="1"/>
            <a:r>
              <a:rPr lang="en-GB" dirty="0" smtClean="0"/>
              <a:t>Collaborative and documentary</a:t>
            </a:r>
          </a:p>
          <a:p>
            <a:pPr marL="228600" lvl="1" indent="0">
              <a:buNone/>
            </a:pPr>
            <a:endParaRPr lang="en-GB" dirty="0"/>
          </a:p>
          <a:p>
            <a:pPr marL="0" indent="0">
              <a:buNone/>
            </a:pPr>
            <a:endParaRPr lang="en-GB" dirty="0"/>
          </a:p>
        </p:txBody>
      </p:sp>
    </p:spTree>
    <p:extLst>
      <p:ext uri="{BB962C8B-B14F-4D97-AF65-F5344CB8AC3E}">
        <p14:creationId xmlns:p14="http://schemas.microsoft.com/office/powerpoint/2010/main" val="2624330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56AAB-A1E0-4524-895C-737FEB861CF9}"/>
              </a:ext>
            </a:extLst>
          </p:cNvPr>
          <p:cNvSpPr>
            <a:spLocks noGrp="1"/>
          </p:cNvSpPr>
          <p:nvPr>
            <p:ph type="title"/>
          </p:nvPr>
        </p:nvSpPr>
        <p:spPr/>
        <p:txBody>
          <a:bodyPr/>
          <a:lstStyle/>
          <a:p>
            <a:r>
              <a:rPr lang="en-GB" dirty="0"/>
              <a:t>how successful is this poetry, and on whose terms?</a:t>
            </a:r>
          </a:p>
        </p:txBody>
      </p:sp>
      <p:sp>
        <p:nvSpPr>
          <p:cNvPr id="3" name="Content Placeholder 2">
            <a:extLst>
              <a:ext uri="{FF2B5EF4-FFF2-40B4-BE49-F238E27FC236}">
                <a16:creationId xmlns:a16="http://schemas.microsoft.com/office/drawing/2014/main" id="{A528D314-FE66-43BF-AB31-EFFF2ED658C3}"/>
              </a:ext>
            </a:extLst>
          </p:cNvPr>
          <p:cNvSpPr>
            <a:spLocks noGrp="1"/>
          </p:cNvSpPr>
          <p:nvPr>
            <p:ph idx="1"/>
          </p:nvPr>
        </p:nvSpPr>
        <p:spPr/>
        <p:txBody>
          <a:bodyPr/>
          <a:lstStyle/>
          <a:p>
            <a:r>
              <a:rPr lang="en-GB" dirty="0"/>
              <a:t>“The soldier's own memories, and the language in which he couched them, were astonishing, and so much more real and involving than Armitage's poeticising of the same images and narrative tropes. Armitage's poem rests on a borrowed authenticity that will of course look shabby in comparison to the brutal authenticity upon which it is </a:t>
            </a:r>
            <a:r>
              <a:rPr lang="en-GB" dirty="0" smtClean="0"/>
              <a:t>based.” (</a:t>
            </a:r>
            <a:r>
              <a:rPr lang="en-GB" dirty="0">
                <a:hlinkClick r:id="rId2"/>
              </a:rPr>
              <a:t>http://</a:t>
            </a:r>
            <a:r>
              <a:rPr lang="en-GB" dirty="0" smtClean="0">
                <a:hlinkClick r:id="rId2"/>
              </a:rPr>
              <a:t>gistsandpiths.blogspot.co.uk/2012/04/simon-turner-resurrecting-hyphen-notes.html</a:t>
            </a:r>
            <a:r>
              <a:rPr lang="en-GB" dirty="0" smtClean="0"/>
              <a:t>)</a:t>
            </a:r>
            <a:endParaRPr lang="en-GB" dirty="0"/>
          </a:p>
          <a:p>
            <a:pPr marL="0" indent="0">
              <a:buNone/>
            </a:pPr>
            <a:endParaRPr lang="en-GB" dirty="0"/>
          </a:p>
          <a:p>
            <a:r>
              <a:rPr lang="en-GB" dirty="0"/>
              <a:t>Is this true? Can poetry by non-combatants ever avoid this fate?</a:t>
            </a:r>
          </a:p>
          <a:p>
            <a:endParaRPr lang="en-GB" dirty="0"/>
          </a:p>
        </p:txBody>
      </p:sp>
    </p:spTree>
    <p:extLst>
      <p:ext uri="{BB962C8B-B14F-4D97-AF65-F5344CB8AC3E}">
        <p14:creationId xmlns:p14="http://schemas.microsoft.com/office/powerpoint/2010/main" val="2096131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3CC18-4D06-4330-9592-18B3C1591474}"/>
              </a:ext>
            </a:extLst>
          </p:cNvPr>
          <p:cNvSpPr>
            <a:spLocks noGrp="1"/>
          </p:cNvSpPr>
          <p:nvPr>
            <p:ph type="title"/>
          </p:nvPr>
        </p:nvSpPr>
        <p:spPr/>
        <p:txBody>
          <a:bodyPr/>
          <a:lstStyle/>
          <a:p>
            <a:r>
              <a:rPr lang="en-GB" dirty="0"/>
              <a:t>Group work</a:t>
            </a:r>
          </a:p>
        </p:txBody>
      </p:sp>
      <p:sp>
        <p:nvSpPr>
          <p:cNvPr id="3" name="Content Placeholder 2">
            <a:extLst>
              <a:ext uri="{FF2B5EF4-FFF2-40B4-BE49-F238E27FC236}">
                <a16:creationId xmlns:a16="http://schemas.microsoft.com/office/drawing/2014/main" id="{AFA84565-35F1-4C93-B7C5-7DDE8F1A5EE8}"/>
              </a:ext>
            </a:extLst>
          </p:cNvPr>
          <p:cNvSpPr>
            <a:spLocks noGrp="1"/>
          </p:cNvSpPr>
          <p:nvPr>
            <p:ph idx="1"/>
          </p:nvPr>
        </p:nvSpPr>
        <p:spPr/>
        <p:txBody>
          <a:bodyPr>
            <a:normAutofit/>
          </a:bodyPr>
          <a:lstStyle/>
          <a:p>
            <a:r>
              <a:rPr lang="en-GB" dirty="0" smtClean="0"/>
              <a:t>“What </a:t>
            </a:r>
            <a:r>
              <a:rPr lang="en-GB" dirty="0"/>
              <a:t>makes their television performances so compelling is the role played by someone who is not seen on screen. Huddersfield poet Simon Armitage listened to the men's unedited accounts and extracted from them particular modes of expression and turns of phrase which he re-fashioned as poems. The former soldiers speak these to the camera with such fluency and conviction, they appear spontaneous, their own words</a:t>
            </a:r>
            <a:r>
              <a:rPr lang="en-GB" dirty="0" smtClean="0"/>
              <a:t>.” </a:t>
            </a:r>
            <a:r>
              <a:rPr lang="en-GB" dirty="0"/>
              <a:t>(</a:t>
            </a:r>
            <a:r>
              <a:rPr lang="en-GB" u="sng" dirty="0">
                <a:hlinkClick r:id="rId2"/>
              </a:rPr>
              <a:t>http://www.yorkshirepost.co.uk/news/analysis/finding-words-for-hidden-wounds-1-2475323</a:t>
            </a:r>
            <a:r>
              <a:rPr lang="en-GB" dirty="0"/>
              <a:t> </a:t>
            </a:r>
            <a:r>
              <a:rPr lang="en-GB" i="1" dirty="0"/>
              <a:t>Yorkshire Post</a:t>
            </a:r>
            <a:r>
              <a:rPr lang="en-GB" dirty="0"/>
              <a:t>, 7</a:t>
            </a:r>
            <a:r>
              <a:rPr lang="en-GB" baseline="30000" dirty="0"/>
              <a:t>th</a:t>
            </a:r>
            <a:r>
              <a:rPr lang="en-GB" dirty="0"/>
              <a:t> November 2007</a:t>
            </a:r>
            <a:r>
              <a:rPr lang="en-GB" dirty="0" smtClean="0"/>
              <a:t>)</a:t>
            </a:r>
            <a:endParaRPr lang="en-GB" dirty="0"/>
          </a:p>
          <a:p>
            <a:pPr marL="0" indent="0">
              <a:buNone/>
            </a:pPr>
            <a:endParaRPr lang="en-GB" dirty="0"/>
          </a:p>
        </p:txBody>
      </p:sp>
    </p:spTree>
    <p:extLst>
      <p:ext uri="{BB962C8B-B14F-4D97-AF65-F5344CB8AC3E}">
        <p14:creationId xmlns:p14="http://schemas.microsoft.com/office/powerpoint/2010/main" val="2657695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38523-E7C4-43E5-BCE4-8637063F7BD3}"/>
              </a:ext>
            </a:extLst>
          </p:cNvPr>
          <p:cNvSpPr>
            <a:spLocks noGrp="1"/>
          </p:cNvSpPr>
          <p:nvPr>
            <p:ph type="title"/>
          </p:nvPr>
        </p:nvSpPr>
        <p:spPr/>
        <p:txBody>
          <a:bodyPr/>
          <a:lstStyle/>
          <a:p>
            <a:r>
              <a:rPr lang="en-GB"/>
              <a:t>Group work</a:t>
            </a:r>
          </a:p>
        </p:txBody>
      </p:sp>
      <p:sp>
        <p:nvSpPr>
          <p:cNvPr id="3" name="Content Placeholder 2">
            <a:extLst>
              <a:ext uri="{FF2B5EF4-FFF2-40B4-BE49-F238E27FC236}">
                <a16:creationId xmlns:a16="http://schemas.microsoft.com/office/drawing/2014/main" id="{CCCEC8E5-E853-4963-903E-E47FB2D6EA08}"/>
              </a:ext>
            </a:extLst>
          </p:cNvPr>
          <p:cNvSpPr>
            <a:spLocks noGrp="1"/>
          </p:cNvSpPr>
          <p:nvPr>
            <p:ph idx="1"/>
          </p:nvPr>
        </p:nvSpPr>
        <p:spPr>
          <a:xfrm>
            <a:off x="2231136" y="2281186"/>
            <a:ext cx="7729728" cy="4119613"/>
          </a:xfrm>
        </p:spPr>
        <p:txBody>
          <a:bodyPr>
            <a:normAutofit/>
          </a:bodyPr>
          <a:lstStyle/>
          <a:p>
            <a:r>
              <a:rPr lang="en-GB" dirty="0"/>
              <a:t>First, does it matters if the poem sounds spontaneous/”has conviction”? What does this mean? And second, evaluate if it does. What is the difference between poetry and real speech? Do they seem “their own words?</a:t>
            </a:r>
          </a:p>
          <a:p>
            <a:pPr lvl="1"/>
            <a:r>
              <a:rPr lang="en-GB" dirty="0"/>
              <a:t>‘The Malaya Emergency’ and ‘The Parting Shot’ (Cliff’s story; 16.20-23, 37-44) </a:t>
            </a:r>
          </a:p>
          <a:p>
            <a:pPr lvl="1"/>
            <a:r>
              <a:rPr lang="en-GB" dirty="0"/>
              <a:t>What differences can you find between the testimony and the poem? Which do you think is more powerful and why?</a:t>
            </a:r>
          </a:p>
          <a:p>
            <a:pPr lvl="1"/>
            <a:r>
              <a:rPr lang="en-GB" dirty="0"/>
              <a:t>‘The Black Swans’ (32-3) Look at the footage, then read the poem. Again, what has Armitage done to Eddie’s testimony, and why? Does it work? Why/why not?</a:t>
            </a:r>
          </a:p>
          <a:p>
            <a:pPr lvl="1"/>
            <a:r>
              <a:rPr lang="en-GB" dirty="0"/>
              <a:t>‘Man Hunt’ (Eddie’s discussion of the uselessness of his medical treatment 1.07-).</a:t>
            </a:r>
          </a:p>
          <a:p>
            <a:pPr lvl="2"/>
            <a:r>
              <a:rPr lang="en-GB" dirty="0"/>
              <a:t>How do you feel, watching this? Why have they filmed it with them together – what effect does this have? </a:t>
            </a:r>
          </a:p>
          <a:p>
            <a:pPr lvl="1"/>
            <a:endParaRPr lang="en-GB" dirty="0"/>
          </a:p>
          <a:p>
            <a:endParaRPr lang="en-GB" dirty="0"/>
          </a:p>
        </p:txBody>
      </p:sp>
    </p:spTree>
    <p:extLst>
      <p:ext uri="{BB962C8B-B14F-4D97-AF65-F5344CB8AC3E}">
        <p14:creationId xmlns:p14="http://schemas.microsoft.com/office/powerpoint/2010/main" val="3396899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6743B-E251-47D7-AA02-087AD7517AE0}"/>
              </a:ext>
            </a:extLst>
          </p:cNvPr>
          <p:cNvSpPr>
            <a:spLocks noGrp="1"/>
          </p:cNvSpPr>
          <p:nvPr>
            <p:ph type="title"/>
          </p:nvPr>
        </p:nvSpPr>
        <p:spPr/>
        <p:txBody>
          <a:bodyPr/>
          <a:lstStyle/>
          <a:p>
            <a:r>
              <a:rPr lang="en-GB" dirty="0"/>
              <a:t>adynaton</a:t>
            </a:r>
          </a:p>
        </p:txBody>
      </p:sp>
      <p:sp>
        <p:nvSpPr>
          <p:cNvPr id="3" name="Content Placeholder 2">
            <a:extLst>
              <a:ext uri="{FF2B5EF4-FFF2-40B4-BE49-F238E27FC236}">
                <a16:creationId xmlns:a16="http://schemas.microsoft.com/office/drawing/2014/main" id="{2BDE42EA-68CD-4A8E-ADC9-D158C084CD60}"/>
              </a:ext>
            </a:extLst>
          </p:cNvPr>
          <p:cNvSpPr>
            <a:spLocks noGrp="1"/>
          </p:cNvSpPr>
          <p:nvPr>
            <p:ph idx="1"/>
          </p:nvPr>
        </p:nvSpPr>
        <p:spPr>
          <a:xfrm>
            <a:off x="2231136" y="2638044"/>
            <a:ext cx="7729728" cy="4436524"/>
          </a:xfrm>
        </p:spPr>
        <p:txBody>
          <a:bodyPr>
            <a:normAutofit/>
          </a:bodyPr>
          <a:lstStyle/>
          <a:p>
            <a:r>
              <a:rPr lang="en-GB" dirty="0"/>
              <a:t>“The impossibility of addressing oneself adequately to the topic” (Vickers, </a:t>
            </a:r>
            <a:r>
              <a:rPr lang="en-GB" i="1" dirty="0"/>
              <a:t>In Defence of Rhetoric</a:t>
            </a:r>
            <a:r>
              <a:rPr lang="en-GB" dirty="0"/>
              <a:t> (Oxford: Oxford University Press, 1988), 491)</a:t>
            </a:r>
          </a:p>
          <a:p>
            <a:r>
              <a:rPr lang="en-GB" dirty="0"/>
              <a:t>“The mother of all diversionary tactics, adynaton not-writes about war by making not-writing its very subject.” Kate McLoughlin, </a:t>
            </a:r>
            <a:r>
              <a:rPr lang="en-GB" i="1" dirty="0"/>
              <a:t>Authoring War </a:t>
            </a:r>
            <a:r>
              <a:rPr lang="en-GB" dirty="0"/>
              <a:t>(Cambridge: Cambridge University Press, 2011)</a:t>
            </a:r>
          </a:p>
          <a:p>
            <a:r>
              <a:rPr lang="en-GB" dirty="0"/>
              <a:t>“I was always embarrassed by the words sacred, glorious, and sacrifice and the expression in vain … I had seen nothing sacred, and the things that were glorious had no glory and the sacrifices were like the stockyards of Chicago if nothing was done with the meat but to bury it. There were many words that you could not stand to hear and finally only the names of places had dignity … Abstract words such as glory, </a:t>
            </a:r>
            <a:r>
              <a:rPr lang="en-GB" dirty="0" err="1"/>
              <a:t>honor</a:t>
            </a:r>
            <a:r>
              <a:rPr lang="en-GB" dirty="0"/>
              <a:t>, courage, or hallow were obscene beside the concrete names of villages.” Ernest Hemingway</a:t>
            </a:r>
            <a:r>
              <a:rPr lang="en-GB" i="1" dirty="0"/>
              <a:t>, A Farewell to Arms</a:t>
            </a:r>
            <a:r>
              <a:rPr lang="en-GB" dirty="0"/>
              <a:t>, 165.</a:t>
            </a:r>
          </a:p>
        </p:txBody>
      </p:sp>
    </p:spTree>
    <p:extLst>
      <p:ext uri="{BB962C8B-B14F-4D97-AF65-F5344CB8AC3E}">
        <p14:creationId xmlns:p14="http://schemas.microsoft.com/office/powerpoint/2010/main" val="1969858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897E7-24D6-46C6-82B9-89C1E9DBF228}"/>
              </a:ext>
            </a:extLst>
          </p:cNvPr>
          <p:cNvSpPr>
            <a:spLocks noGrp="1"/>
          </p:cNvSpPr>
          <p:nvPr>
            <p:ph type="title"/>
          </p:nvPr>
        </p:nvSpPr>
        <p:spPr/>
        <p:txBody>
          <a:bodyPr/>
          <a:lstStyle/>
          <a:p>
            <a:r>
              <a:rPr lang="en-GB" dirty="0"/>
              <a:t>So who gets to write about war?</a:t>
            </a:r>
          </a:p>
        </p:txBody>
      </p:sp>
      <p:sp>
        <p:nvSpPr>
          <p:cNvPr id="3" name="Content Placeholder 2">
            <a:extLst>
              <a:ext uri="{FF2B5EF4-FFF2-40B4-BE49-F238E27FC236}">
                <a16:creationId xmlns:a16="http://schemas.microsoft.com/office/drawing/2014/main" id="{0D558A26-3250-4255-BFC4-108D4E2E4AEA}"/>
              </a:ext>
            </a:extLst>
          </p:cNvPr>
          <p:cNvSpPr>
            <a:spLocks noGrp="1"/>
          </p:cNvSpPr>
          <p:nvPr>
            <p:ph idx="1"/>
          </p:nvPr>
        </p:nvSpPr>
        <p:spPr/>
        <p:txBody>
          <a:bodyPr/>
          <a:lstStyle/>
          <a:p>
            <a:r>
              <a:rPr lang="en-GB" dirty="0"/>
              <a:t>The importance of presence/personal experience</a:t>
            </a:r>
          </a:p>
          <a:p>
            <a:r>
              <a:rPr lang="en-GB" dirty="0"/>
              <a:t>Picasso painted Guernica in Paris</a:t>
            </a:r>
          </a:p>
        </p:txBody>
      </p:sp>
      <p:pic>
        <p:nvPicPr>
          <p:cNvPr id="5" name="Picture 4">
            <a:extLst>
              <a:ext uri="{FF2B5EF4-FFF2-40B4-BE49-F238E27FC236}">
                <a16:creationId xmlns:a16="http://schemas.microsoft.com/office/drawing/2014/main" id="{338E7D28-BC67-4355-9912-75844ECAF54B}"/>
              </a:ext>
            </a:extLst>
          </p:cNvPr>
          <p:cNvPicPr>
            <a:picLocks noChangeAspect="1"/>
          </p:cNvPicPr>
          <p:nvPr/>
        </p:nvPicPr>
        <p:blipFill>
          <a:blip r:embed="rId2"/>
          <a:stretch>
            <a:fillRect/>
          </a:stretch>
        </p:blipFill>
        <p:spPr>
          <a:xfrm>
            <a:off x="4101515" y="3630879"/>
            <a:ext cx="6010275" cy="2695575"/>
          </a:xfrm>
          <a:prstGeom prst="rect">
            <a:avLst/>
          </a:prstGeom>
        </p:spPr>
      </p:pic>
    </p:spTree>
    <p:extLst>
      <p:ext uri="{BB962C8B-B14F-4D97-AF65-F5344CB8AC3E}">
        <p14:creationId xmlns:p14="http://schemas.microsoft.com/office/powerpoint/2010/main" val="29234993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C637EDF-61C7-4363-848C-DE3F1A61B199}"/>
              </a:ext>
            </a:extLst>
          </p:cNvPr>
          <p:cNvSpPr txBox="1"/>
          <p:nvPr/>
        </p:nvSpPr>
        <p:spPr>
          <a:xfrm>
            <a:off x="327259" y="269507"/>
            <a:ext cx="11636943" cy="1477328"/>
          </a:xfrm>
          <a:prstGeom prst="rect">
            <a:avLst/>
          </a:prstGeom>
          <a:noFill/>
        </p:spPr>
        <p:txBody>
          <a:bodyPr wrap="square" rtlCol="0">
            <a:spAutoFit/>
          </a:bodyPr>
          <a:lstStyle/>
          <a:p>
            <a:r>
              <a:rPr lang="en-GB" dirty="0"/>
              <a:t>… </a:t>
            </a:r>
            <a:r>
              <a:rPr lang="en-GB" dirty="0" err="1"/>
              <a:t>secondhand</a:t>
            </a:r>
            <a:r>
              <a:rPr lang="en-GB" dirty="0"/>
              <a:t> experience, from the newspapers, the news-reel, the wireless, is one of the dominating realities of our time. The many people who are not in direct contact with the disasters falling on civilization live in a waking nightmare of </a:t>
            </a:r>
            <a:r>
              <a:rPr lang="en-GB" dirty="0" err="1"/>
              <a:t>secondhand</a:t>
            </a:r>
            <a:r>
              <a:rPr lang="en-GB" dirty="0"/>
              <a:t> experiences which in a way are more terrible than real experiences because the person overtaken by a disaster has at least a more limited vision than the camera’s wide, cold, recording eye, and at least has no opportunity to imagine horrors worse than what he is seeing and experiencing. — </a:t>
            </a:r>
            <a:r>
              <a:rPr lang="en-GB" i="1" dirty="0"/>
              <a:t>Stephen Spender</a:t>
            </a:r>
            <a:r>
              <a:rPr lang="en-GB" dirty="0"/>
              <a:t>, Guernica</a:t>
            </a:r>
          </a:p>
        </p:txBody>
      </p:sp>
      <p:pic>
        <p:nvPicPr>
          <p:cNvPr id="4" name="Picture 3">
            <a:extLst>
              <a:ext uri="{FF2B5EF4-FFF2-40B4-BE49-F238E27FC236}">
                <a16:creationId xmlns:a16="http://schemas.microsoft.com/office/drawing/2014/main" id="{78DECE70-1FE0-4352-B6F1-3CD232DCD712}"/>
              </a:ext>
            </a:extLst>
          </p:cNvPr>
          <p:cNvPicPr>
            <a:picLocks noChangeAspect="1"/>
          </p:cNvPicPr>
          <p:nvPr/>
        </p:nvPicPr>
        <p:blipFill>
          <a:blip r:embed="rId2"/>
          <a:stretch>
            <a:fillRect/>
          </a:stretch>
        </p:blipFill>
        <p:spPr>
          <a:xfrm>
            <a:off x="1252437" y="1994584"/>
            <a:ext cx="9180622" cy="4117458"/>
          </a:xfrm>
          <a:prstGeom prst="rect">
            <a:avLst/>
          </a:prstGeom>
        </p:spPr>
      </p:pic>
    </p:spTree>
    <p:extLst>
      <p:ext uri="{BB962C8B-B14F-4D97-AF65-F5344CB8AC3E}">
        <p14:creationId xmlns:p14="http://schemas.microsoft.com/office/powerpoint/2010/main" val="3900777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514F9-D986-4372-AD88-E4D65DA25C6E}"/>
              </a:ext>
            </a:extLst>
          </p:cNvPr>
          <p:cNvSpPr>
            <a:spLocks noGrp="1"/>
          </p:cNvSpPr>
          <p:nvPr>
            <p:ph type="title"/>
          </p:nvPr>
        </p:nvSpPr>
        <p:spPr/>
        <p:txBody>
          <a:bodyPr>
            <a:normAutofit fontScale="90000"/>
          </a:bodyPr>
          <a:lstStyle/>
          <a:p>
            <a:r>
              <a:rPr lang="en-GB" dirty="0"/>
              <a:t>The power of the imagination</a:t>
            </a:r>
            <a:br>
              <a:rPr lang="en-GB" dirty="0"/>
            </a:br>
            <a:endParaRPr lang="en-GB" dirty="0"/>
          </a:p>
        </p:txBody>
      </p:sp>
      <p:sp>
        <p:nvSpPr>
          <p:cNvPr id="3" name="Content Placeholder 2">
            <a:extLst>
              <a:ext uri="{FF2B5EF4-FFF2-40B4-BE49-F238E27FC236}">
                <a16:creationId xmlns:a16="http://schemas.microsoft.com/office/drawing/2014/main" id="{47194F6A-8E60-46E1-8C7D-55E624760A0C}"/>
              </a:ext>
            </a:extLst>
          </p:cNvPr>
          <p:cNvSpPr>
            <a:spLocks noGrp="1"/>
          </p:cNvSpPr>
          <p:nvPr>
            <p:ph idx="1"/>
          </p:nvPr>
        </p:nvSpPr>
        <p:spPr/>
        <p:txBody>
          <a:bodyPr/>
          <a:lstStyle/>
          <a:p>
            <a:r>
              <a:rPr lang="en-GB" dirty="0"/>
              <a:t>“A writer’s job is to tell the truth. His statement of fidelity to the truth should be so high that his invention, out of his experience, should produce a truer account than anything factual can be.” </a:t>
            </a:r>
          </a:p>
          <a:p>
            <a:pPr marL="0" indent="0">
              <a:buNone/>
            </a:pPr>
            <a:r>
              <a:rPr lang="en-GB" dirty="0"/>
              <a:t>(Ernest Hemingway</a:t>
            </a:r>
            <a:r>
              <a:rPr lang="en-GB" i="1" dirty="0"/>
              <a:t>, Men At War </a:t>
            </a:r>
            <a:r>
              <a:rPr lang="en-GB" dirty="0"/>
              <a:t>(1942))</a:t>
            </a:r>
          </a:p>
        </p:txBody>
      </p:sp>
      <p:sp>
        <p:nvSpPr>
          <p:cNvPr id="4" name="Text Placeholder 3">
            <a:extLst>
              <a:ext uri="{FF2B5EF4-FFF2-40B4-BE49-F238E27FC236}">
                <a16:creationId xmlns:a16="http://schemas.microsoft.com/office/drawing/2014/main" id="{C1765714-F480-4F3E-863C-449A0478A86D}"/>
              </a:ext>
            </a:extLst>
          </p:cNvPr>
          <p:cNvSpPr>
            <a:spLocks noGrp="1"/>
          </p:cNvSpPr>
          <p:nvPr>
            <p:ph type="body" sz="half" idx="2"/>
          </p:nvPr>
        </p:nvSpPr>
        <p:spPr/>
        <p:txBody>
          <a:bodyPr/>
          <a:lstStyle/>
          <a:p>
            <a:endParaRPr lang="en-GB" dirty="0"/>
          </a:p>
        </p:txBody>
      </p:sp>
      <p:pic>
        <p:nvPicPr>
          <p:cNvPr id="6" name="Picture 5" descr="A group of people around each other&#10;&#10;Description generated with very high confidence">
            <a:extLst>
              <a:ext uri="{FF2B5EF4-FFF2-40B4-BE49-F238E27FC236}">
                <a16:creationId xmlns:a16="http://schemas.microsoft.com/office/drawing/2014/main" id="{53F1F565-B231-4375-B33F-AA67ACF2C65B}"/>
              </a:ext>
            </a:extLst>
          </p:cNvPr>
          <p:cNvPicPr>
            <a:picLocks noChangeAspect="1"/>
          </p:cNvPicPr>
          <p:nvPr/>
        </p:nvPicPr>
        <p:blipFill>
          <a:blip r:embed="rId2"/>
          <a:stretch>
            <a:fillRect/>
          </a:stretch>
        </p:blipFill>
        <p:spPr>
          <a:xfrm>
            <a:off x="8004449" y="3385324"/>
            <a:ext cx="3690212" cy="2784469"/>
          </a:xfrm>
          <a:prstGeom prst="rect">
            <a:avLst/>
          </a:prstGeom>
        </p:spPr>
      </p:pic>
    </p:spTree>
    <p:extLst>
      <p:ext uri="{BB962C8B-B14F-4D97-AF65-F5344CB8AC3E}">
        <p14:creationId xmlns:p14="http://schemas.microsoft.com/office/powerpoint/2010/main" val="1519642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8ECDF-1D31-4264-8BD7-C20C12669547}"/>
              </a:ext>
            </a:extLst>
          </p:cNvPr>
          <p:cNvSpPr>
            <a:spLocks noGrp="1"/>
          </p:cNvSpPr>
          <p:nvPr>
            <p:ph type="title"/>
          </p:nvPr>
        </p:nvSpPr>
        <p:spPr/>
        <p:txBody>
          <a:bodyPr/>
          <a:lstStyle/>
          <a:p>
            <a:r>
              <a:rPr lang="en-GB" dirty="0"/>
              <a:t>Collaborative documentary poetry &amp; the ethics of witnessing</a:t>
            </a:r>
          </a:p>
        </p:txBody>
      </p:sp>
      <p:sp>
        <p:nvSpPr>
          <p:cNvPr id="3" name="Content Placeholder 2">
            <a:extLst>
              <a:ext uri="{FF2B5EF4-FFF2-40B4-BE49-F238E27FC236}">
                <a16:creationId xmlns:a16="http://schemas.microsoft.com/office/drawing/2014/main" id="{9D0447F7-B215-4FA5-AFD8-EF2D9A691611}"/>
              </a:ext>
            </a:extLst>
          </p:cNvPr>
          <p:cNvSpPr>
            <a:spLocks noGrp="1"/>
          </p:cNvSpPr>
          <p:nvPr>
            <p:ph sz="half" idx="1"/>
          </p:nvPr>
        </p:nvSpPr>
        <p:spPr/>
        <p:txBody>
          <a:bodyPr>
            <a:normAutofit lnSpcReduction="10000"/>
          </a:bodyPr>
          <a:lstStyle/>
          <a:p>
            <a:r>
              <a:rPr lang="en-GB" dirty="0"/>
              <a:t>Unusual form</a:t>
            </a:r>
          </a:p>
          <a:p>
            <a:r>
              <a:rPr lang="en-GB" dirty="0"/>
              <a:t>Why appropriate here?</a:t>
            </a:r>
          </a:p>
          <a:p>
            <a:r>
              <a:rPr lang="en-GB" dirty="0"/>
              <a:t>Whose poems are these? </a:t>
            </a:r>
          </a:p>
          <a:p>
            <a:r>
              <a:rPr lang="en-GB" dirty="0"/>
              <a:t>What does their relation to the veterans’ testimony mean – are they more powerful than a purely </a:t>
            </a:r>
            <a:r>
              <a:rPr lang="en-GB" dirty="0" smtClean="0"/>
              <a:t>imagined </a:t>
            </a:r>
            <a:r>
              <a:rPr lang="en-GB" dirty="0"/>
              <a:t>response, or </a:t>
            </a:r>
            <a:r>
              <a:rPr lang="en-GB" dirty="0" smtClean="0"/>
              <a:t>could </a:t>
            </a:r>
            <a:r>
              <a:rPr lang="en-GB" dirty="0"/>
              <a:t>something like that have a stronger impact and if so why? </a:t>
            </a:r>
          </a:p>
        </p:txBody>
      </p:sp>
      <p:sp>
        <p:nvSpPr>
          <p:cNvPr id="4" name="Content Placeholder 3">
            <a:extLst>
              <a:ext uri="{FF2B5EF4-FFF2-40B4-BE49-F238E27FC236}">
                <a16:creationId xmlns:a16="http://schemas.microsoft.com/office/drawing/2014/main" id="{0D2BE35A-1D71-43B6-8AE0-978B9DC24D80}"/>
              </a:ext>
            </a:extLst>
          </p:cNvPr>
          <p:cNvSpPr>
            <a:spLocks noGrp="1"/>
          </p:cNvSpPr>
          <p:nvPr>
            <p:ph sz="half" idx="2"/>
          </p:nvPr>
        </p:nvSpPr>
        <p:spPr/>
        <p:txBody>
          <a:bodyPr>
            <a:normAutofit lnSpcReduction="10000"/>
          </a:bodyPr>
          <a:lstStyle/>
          <a:p>
            <a:r>
              <a:rPr lang="en-GB" dirty="0"/>
              <a:t>What is the purpose of witnessing what we see in </a:t>
            </a:r>
            <a:r>
              <a:rPr lang="en-GB" i="1" dirty="0"/>
              <a:t>The Not Dead</a:t>
            </a:r>
            <a:r>
              <a:rPr lang="en-GB" dirty="0"/>
              <a:t>? </a:t>
            </a:r>
          </a:p>
          <a:p>
            <a:r>
              <a:rPr lang="en-GB" dirty="0"/>
              <a:t>Does the quality of the poems matter</a:t>
            </a:r>
            <a:r>
              <a:rPr lang="en-GB" dirty="0" smtClean="0"/>
              <a:t>?</a:t>
            </a:r>
          </a:p>
          <a:p>
            <a:r>
              <a:rPr lang="en-GB" dirty="0" smtClean="0"/>
              <a:t>Why does Armitage use the form he does here – think about the type of rhyme scheme and language he uses.</a:t>
            </a:r>
          </a:p>
          <a:p>
            <a:r>
              <a:rPr lang="en-GB" dirty="0" smtClean="0"/>
              <a:t>Armitage is not alone in using simple language and rhythm in a politicised poem – compare W H Auden’s poem ‘Miss Gee’ (next slide)</a:t>
            </a:r>
            <a:endParaRPr lang="en-GB" dirty="0"/>
          </a:p>
        </p:txBody>
      </p:sp>
    </p:spTree>
    <p:extLst>
      <p:ext uri="{BB962C8B-B14F-4D97-AF65-F5344CB8AC3E}">
        <p14:creationId xmlns:p14="http://schemas.microsoft.com/office/powerpoint/2010/main" val="3619593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54000"/>
            <a:ext cx="3505200" cy="7294305"/>
          </a:xfrm>
          <a:prstGeom prst="rect">
            <a:avLst/>
          </a:prstGeom>
          <a:noFill/>
        </p:spPr>
        <p:txBody>
          <a:bodyPr wrap="square" rtlCol="0">
            <a:spAutoFit/>
          </a:bodyPr>
          <a:lstStyle/>
          <a:p>
            <a:r>
              <a:rPr lang="en-GB" b="1" dirty="0"/>
              <a:t>Miss Gee</a:t>
            </a:r>
          </a:p>
          <a:p>
            <a:r>
              <a:rPr lang="en-GB" dirty="0"/>
              <a:t>Let me tell you a little story </a:t>
            </a:r>
            <a:br>
              <a:rPr lang="en-GB" dirty="0"/>
            </a:br>
            <a:r>
              <a:rPr lang="en-GB" dirty="0"/>
              <a:t>  About Miss Edith Gee; </a:t>
            </a:r>
            <a:br>
              <a:rPr lang="en-GB" dirty="0"/>
            </a:br>
            <a:r>
              <a:rPr lang="en-GB" dirty="0"/>
              <a:t>She lived in Clevedon Terrace </a:t>
            </a:r>
            <a:br>
              <a:rPr lang="en-GB" dirty="0"/>
            </a:br>
            <a:r>
              <a:rPr lang="en-GB" dirty="0"/>
              <a:t>  At number 83</a:t>
            </a:r>
            <a:r>
              <a:rPr lang="en-GB" dirty="0" smtClean="0"/>
              <a:t>.</a:t>
            </a:r>
          </a:p>
          <a:p>
            <a:endParaRPr lang="en-GB" dirty="0"/>
          </a:p>
          <a:p>
            <a:r>
              <a:rPr lang="en-GB" dirty="0"/>
              <a:t>She’d a slight squint in her left eye, </a:t>
            </a:r>
            <a:br>
              <a:rPr lang="en-GB" dirty="0"/>
            </a:br>
            <a:r>
              <a:rPr lang="en-GB" dirty="0"/>
              <a:t>  Her lips they were thin and small, </a:t>
            </a:r>
            <a:br>
              <a:rPr lang="en-GB" dirty="0"/>
            </a:br>
            <a:r>
              <a:rPr lang="en-GB" dirty="0"/>
              <a:t>She had narrow sloping shoulders </a:t>
            </a:r>
            <a:br>
              <a:rPr lang="en-GB" dirty="0"/>
            </a:br>
            <a:r>
              <a:rPr lang="en-GB" dirty="0"/>
              <a:t>  And she had no bust at all</a:t>
            </a:r>
            <a:r>
              <a:rPr lang="en-GB" dirty="0" smtClean="0"/>
              <a:t>.</a:t>
            </a:r>
          </a:p>
          <a:p>
            <a:endParaRPr lang="en-GB" dirty="0"/>
          </a:p>
          <a:p>
            <a:r>
              <a:rPr lang="en-GB" dirty="0"/>
              <a:t>She’d a velvet hat with trimmings, </a:t>
            </a:r>
            <a:br>
              <a:rPr lang="en-GB" dirty="0"/>
            </a:br>
            <a:r>
              <a:rPr lang="en-GB" dirty="0"/>
              <a:t>  And a dark grey serge costume; </a:t>
            </a:r>
            <a:br>
              <a:rPr lang="en-GB" dirty="0"/>
            </a:br>
            <a:r>
              <a:rPr lang="en-GB" dirty="0"/>
              <a:t>She lived in Clevedon Terrace </a:t>
            </a:r>
            <a:br>
              <a:rPr lang="en-GB" dirty="0"/>
            </a:br>
            <a:r>
              <a:rPr lang="en-GB" dirty="0"/>
              <a:t>  In a small bed-sitting room</a:t>
            </a:r>
            <a:r>
              <a:rPr lang="en-GB" dirty="0" smtClean="0"/>
              <a:t>.</a:t>
            </a:r>
          </a:p>
          <a:p>
            <a:endParaRPr lang="en-GB" dirty="0"/>
          </a:p>
          <a:p>
            <a:r>
              <a:rPr lang="en-GB" dirty="0"/>
              <a:t>She’d a purple mac for wet days, </a:t>
            </a:r>
            <a:br>
              <a:rPr lang="en-GB" dirty="0"/>
            </a:br>
            <a:r>
              <a:rPr lang="en-GB" dirty="0"/>
              <a:t>  A green umbrella too to take, </a:t>
            </a:r>
            <a:br>
              <a:rPr lang="en-GB" dirty="0"/>
            </a:br>
            <a:r>
              <a:rPr lang="en-GB" dirty="0"/>
              <a:t>She’d a bicycle with shopping basket </a:t>
            </a:r>
            <a:br>
              <a:rPr lang="en-GB" dirty="0"/>
            </a:br>
            <a:r>
              <a:rPr lang="en-GB" dirty="0"/>
              <a:t>  And a harsh back-pedal break</a:t>
            </a:r>
            <a:r>
              <a:rPr lang="en-GB" dirty="0" smtClean="0"/>
              <a:t>.</a:t>
            </a:r>
          </a:p>
          <a:p>
            <a:endParaRPr lang="en-GB" dirty="0"/>
          </a:p>
          <a:p>
            <a:r>
              <a:rPr lang="en-GB" dirty="0"/>
              <a:t>The Church of Saint Aloysius </a:t>
            </a:r>
            <a:br>
              <a:rPr lang="en-GB" dirty="0"/>
            </a:br>
            <a:r>
              <a:rPr lang="en-GB" dirty="0"/>
              <a:t>  Was not so very far; </a:t>
            </a:r>
            <a:br>
              <a:rPr lang="en-GB" dirty="0"/>
            </a:br>
            <a:r>
              <a:rPr lang="en-GB" dirty="0"/>
              <a:t>She did a lot of knitting, </a:t>
            </a:r>
            <a:br>
              <a:rPr lang="en-GB" dirty="0"/>
            </a:br>
            <a:r>
              <a:rPr lang="en-GB" dirty="0"/>
              <a:t>  Knitting for the Church Bazaar</a:t>
            </a:r>
            <a:r>
              <a:rPr lang="en-GB" dirty="0" smtClean="0"/>
              <a:t>.</a:t>
            </a:r>
            <a:endParaRPr lang="en-GB" dirty="0"/>
          </a:p>
        </p:txBody>
      </p:sp>
      <p:sp>
        <p:nvSpPr>
          <p:cNvPr id="4" name="TextBox 3"/>
          <p:cNvSpPr txBox="1"/>
          <p:nvPr/>
        </p:nvSpPr>
        <p:spPr>
          <a:xfrm>
            <a:off x="4216400" y="-228600"/>
            <a:ext cx="3556000" cy="6740307"/>
          </a:xfrm>
          <a:prstGeom prst="rect">
            <a:avLst/>
          </a:prstGeom>
          <a:noFill/>
        </p:spPr>
        <p:txBody>
          <a:bodyPr wrap="square" rtlCol="0">
            <a:spAutoFit/>
          </a:bodyPr>
          <a:lstStyle/>
          <a:p>
            <a:r>
              <a:rPr lang="en-GB" dirty="0"/>
              <a:t>Miss Gee looked up at the starlight </a:t>
            </a:r>
            <a:br>
              <a:rPr lang="en-GB" dirty="0"/>
            </a:br>
            <a:r>
              <a:rPr lang="en-GB" dirty="0"/>
              <a:t>  And said, ‘Does anyone care </a:t>
            </a:r>
            <a:br>
              <a:rPr lang="en-GB" dirty="0"/>
            </a:br>
            <a:r>
              <a:rPr lang="en-GB" dirty="0"/>
              <a:t>That I live on Clevedon Terrace </a:t>
            </a:r>
            <a:br>
              <a:rPr lang="en-GB" dirty="0"/>
            </a:br>
            <a:r>
              <a:rPr lang="en-GB" dirty="0"/>
              <a:t>  On one hundred pounds a year</a:t>
            </a:r>
            <a:r>
              <a:rPr lang="en-GB" dirty="0" smtClean="0"/>
              <a:t>?’</a:t>
            </a:r>
          </a:p>
          <a:p>
            <a:endParaRPr lang="en-GB" dirty="0"/>
          </a:p>
          <a:p>
            <a:r>
              <a:rPr lang="en-GB" dirty="0"/>
              <a:t>She dreamed a dream one evening </a:t>
            </a:r>
            <a:br>
              <a:rPr lang="en-GB" dirty="0"/>
            </a:br>
            <a:r>
              <a:rPr lang="en-GB" dirty="0"/>
              <a:t>  That she was the Queen of France </a:t>
            </a:r>
            <a:br>
              <a:rPr lang="en-GB" dirty="0"/>
            </a:br>
            <a:r>
              <a:rPr lang="en-GB" dirty="0"/>
              <a:t>And the Vicar of Saint Aloysius </a:t>
            </a:r>
            <a:br>
              <a:rPr lang="en-GB" dirty="0"/>
            </a:br>
            <a:r>
              <a:rPr lang="en-GB" dirty="0"/>
              <a:t>  Asked Her Majesty to dance</a:t>
            </a:r>
            <a:r>
              <a:rPr lang="en-GB" dirty="0" smtClean="0"/>
              <a:t>.</a:t>
            </a:r>
          </a:p>
          <a:p>
            <a:endParaRPr lang="en-GB" dirty="0"/>
          </a:p>
          <a:p>
            <a:r>
              <a:rPr lang="en-GB" dirty="0"/>
              <a:t>But a storm blew down the palace, </a:t>
            </a:r>
            <a:br>
              <a:rPr lang="en-GB" dirty="0"/>
            </a:br>
            <a:r>
              <a:rPr lang="en-GB" dirty="0"/>
              <a:t>  She was biking through a field of corn, </a:t>
            </a:r>
            <a:br>
              <a:rPr lang="en-GB" dirty="0"/>
            </a:br>
            <a:r>
              <a:rPr lang="en-GB" dirty="0"/>
              <a:t>And a bull with the face of the Vicar </a:t>
            </a:r>
            <a:br>
              <a:rPr lang="en-GB" dirty="0"/>
            </a:br>
            <a:r>
              <a:rPr lang="en-GB" dirty="0"/>
              <a:t>  Was charging with lowered horn</a:t>
            </a:r>
            <a:r>
              <a:rPr lang="en-GB" dirty="0" smtClean="0"/>
              <a:t>.</a:t>
            </a:r>
          </a:p>
          <a:p>
            <a:endParaRPr lang="en-GB" dirty="0"/>
          </a:p>
          <a:p>
            <a:r>
              <a:rPr lang="en-GB" dirty="0"/>
              <a:t>She could feel his hot breath behind her, </a:t>
            </a:r>
            <a:br>
              <a:rPr lang="en-GB" dirty="0"/>
            </a:br>
            <a:r>
              <a:rPr lang="en-GB" dirty="0"/>
              <a:t>  He was going to overtake; </a:t>
            </a:r>
            <a:br>
              <a:rPr lang="en-GB" dirty="0"/>
            </a:br>
            <a:r>
              <a:rPr lang="en-GB" dirty="0"/>
              <a:t>And the bicycle went slower and slower </a:t>
            </a:r>
            <a:br>
              <a:rPr lang="en-GB" dirty="0"/>
            </a:br>
            <a:r>
              <a:rPr lang="en-GB" dirty="0"/>
              <a:t>  Because of that back-pedal break</a:t>
            </a:r>
            <a:r>
              <a:rPr lang="en-GB" dirty="0" smtClean="0"/>
              <a:t>.</a:t>
            </a:r>
          </a:p>
          <a:p>
            <a:endParaRPr lang="en-GB" dirty="0"/>
          </a:p>
        </p:txBody>
      </p:sp>
      <p:sp>
        <p:nvSpPr>
          <p:cNvPr id="5" name="TextBox 4"/>
          <p:cNvSpPr txBox="1"/>
          <p:nvPr/>
        </p:nvSpPr>
        <p:spPr>
          <a:xfrm>
            <a:off x="8013700" y="0"/>
            <a:ext cx="3873500" cy="5909310"/>
          </a:xfrm>
          <a:prstGeom prst="rect">
            <a:avLst/>
          </a:prstGeom>
          <a:noFill/>
        </p:spPr>
        <p:txBody>
          <a:bodyPr wrap="square" rtlCol="0">
            <a:spAutoFit/>
          </a:bodyPr>
          <a:lstStyle/>
          <a:p>
            <a:r>
              <a:rPr lang="en-GB" dirty="0"/>
              <a:t>Summer made the trees a picture, </a:t>
            </a:r>
            <a:br>
              <a:rPr lang="en-GB" dirty="0"/>
            </a:br>
            <a:r>
              <a:rPr lang="en-GB" dirty="0"/>
              <a:t>  Winter made them a wreck; </a:t>
            </a:r>
            <a:br>
              <a:rPr lang="en-GB" dirty="0"/>
            </a:br>
            <a:r>
              <a:rPr lang="en-GB" dirty="0"/>
              <a:t>She bicycled to the evening service </a:t>
            </a:r>
            <a:br>
              <a:rPr lang="en-GB" dirty="0"/>
            </a:br>
            <a:r>
              <a:rPr lang="en-GB" dirty="0"/>
              <a:t>  With her clothes buttoned up to her neck</a:t>
            </a:r>
            <a:r>
              <a:rPr lang="en-GB" dirty="0" smtClean="0"/>
              <a:t>.</a:t>
            </a:r>
          </a:p>
          <a:p>
            <a:endParaRPr lang="en-GB" dirty="0"/>
          </a:p>
          <a:p>
            <a:r>
              <a:rPr lang="en-GB" dirty="0"/>
              <a:t>She passed by the loving couples, </a:t>
            </a:r>
            <a:br>
              <a:rPr lang="en-GB" dirty="0"/>
            </a:br>
            <a:r>
              <a:rPr lang="en-GB" dirty="0"/>
              <a:t>  She turned her head away; </a:t>
            </a:r>
            <a:br>
              <a:rPr lang="en-GB" dirty="0"/>
            </a:br>
            <a:r>
              <a:rPr lang="en-GB" dirty="0"/>
              <a:t>She passed by the loving couples, </a:t>
            </a:r>
            <a:br>
              <a:rPr lang="en-GB" dirty="0"/>
            </a:br>
            <a:r>
              <a:rPr lang="en-GB" dirty="0"/>
              <a:t>  And they didn’t ask her to stay</a:t>
            </a:r>
            <a:r>
              <a:rPr lang="en-GB" dirty="0" smtClean="0"/>
              <a:t>.</a:t>
            </a:r>
          </a:p>
          <a:p>
            <a:endParaRPr lang="en-GB" dirty="0"/>
          </a:p>
          <a:p>
            <a:r>
              <a:rPr lang="en-GB" dirty="0"/>
              <a:t>Miss Gee sat in the side-aisle, </a:t>
            </a:r>
            <a:br>
              <a:rPr lang="en-GB" dirty="0"/>
            </a:br>
            <a:r>
              <a:rPr lang="en-GB" dirty="0"/>
              <a:t>  She heard the organ play; </a:t>
            </a:r>
            <a:br>
              <a:rPr lang="en-GB" dirty="0"/>
            </a:br>
            <a:r>
              <a:rPr lang="en-GB" dirty="0"/>
              <a:t>And the choir sang so sweetly </a:t>
            </a:r>
            <a:br>
              <a:rPr lang="en-GB" dirty="0"/>
            </a:br>
            <a:r>
              <a:rPr lang="en-GB" dirty="0"/>
              <a:t>  At the ending of the day</a:t>
            </a:r>
            <a:r>
              <a:rPr lang="en-GB" dirty="0" smtClean="0"/>
              <a:t>,</a:t>
            </a:r>
          </a:p>
          <a:p>
            <a:endParaRPr lang="en-GB" dirty="0"/>
          </a:p>
          <a:p>
            <a:r>
              <a:rPr lang="en-GB" dirty="0"/>
              <a:t>Miss Gee knelt down in the side-aisle, </a:t>
            </a:r>
            <a:br>
              <a:rPr lang="en-GB" dirty="0"/>
            </a:br>
            <a:r>
              <a:rPr lang="en-GB" dirty="0"/>
              <a:t>  She knelt down on her knees; </a:t>
            </a:r>
            <a:br>
              <a:rPr lang="en-GB" dirty="0"/>
            </a:br>
            <a:r>
              <a:rPr lang="en-GB" dirty="0"/>
              <a:t>‘Lead me not into temptation </a:t>
            </a:r>
            <a:br>
              <a:rPr lang="en-GB" dirty="0"/>
            </a:br>
            <a:r>
              <a:rPr lang="en-GB" dirty="0"/>
              <a:t>  But make me a good girl, please</a:t>
            </a:r>
            <a:r>
              <a:rPr lang="en-GB" dirty="0" smtClean="0"/>
              <a:t>.’</a:t>
            </a:r>
          </a:p>
          <a:p>
            <a:endParaRPr lang="en-GB" dirty="0"/>
          </a:p>
        </p:txBody>
      </p:sp>
    </p:spTree>
    <p:extLst>
      <p:ext uri="{BB962C8B-B14F-4D97-AF65-F5344CB8AC3E}">
        <p14:creationId xmlns:p14="http://schemas.microsoft.com/office/powerpoint/2010/main" val="1981670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9700" y="355600"/>
            <a:ext cx="3517900" cy="6186309"/>
          </a:xfrm>
          <a:prstGeom prst="rect">
            <a:avLst/>
          </a:prstGeom>
          <a:noFill/>
        </p:spPr>
        <p:txBody>
          <a:bodyPr wrap="square" rtlCol="0">
            <a:spAutoFit/>
          </a:bodyPr>
          <a:lstStyle/>
          <a:p>
            <a:r>
              <a:rPr lang="en-GB" dirty="0"/>
              <a:t>The days and nights went by her </a:t>
            </a:r>
            <a:br>
              <a:rPr lang="en-GB" dirty="0"/>
            </a:br>
            <a:r>
              <a:rPr lang="en-GB" dirty="0"/>
              <a:t>  Like waves round a Cornish wreck; </a:t>
            </a:r>
            <a:br>
              <a:rPr lang="en-GB" dirty="0"/>
            </a:br>
            <a:r>
              <a:rPr lang="en-GB" dirty="0"/>
              <a:t>She bicycled down to the doctor </a:t>
            </a:r>
            <a:br>
              <a:rPr lang="en-GB" dirty="0"/>
            </a:br>
            <a:r>
              <a:rPr lang="en-GB" dirty="0"/>
              <a:t>  With her clothes buttoned up to her neck</a:t>
            </a:r>
            <a:r>
              <a:rPr lang="en-GB" dirty="0" smtClean="0"/>
              <a:t>.</a:t>
            </a:r>
          </a:p>
          <a:p>
            <a:endParaRPr lang="en-GB" dirty="0"/>
          </a:p>
          <a:p>
            <a:r>
              <a:rPr lang="en-GB" dirty="0"/>
              <a:t>She bicycled down to the doctor, </a:t>
            </a:r>
            <a:br>
              <a:rPr lang="en-GB" dirty="0"/>
            </a:br>
            <a:r>
              <a:rPr lang="en-GB" dirty="0"/>
              <a:t>And rang the surgery bell; </a:t>
            </a:r>
            <a:br>
              <a:rPr lang="en-GB" dirty="0"/>
            </a:br>
            <a:r>
              <a:rPr lang="en-GB" dirty="0"/>
              <a:t>'O, doctor, I’ve a pain inside me, </a:t>
            </a:r>
            <a:br>
              <a:rPr lang="en-GB" dirty="0"/>
            </a:br>
            <a:r>
              <a:rPr lang="en-GB" dirty="0"/>
              <a:t>  And I don’t feel very well</a:t>
            </a:r>
            <a:r>
              <a:rPr lang="en-GB" dirty="0" smtClean="0"/>
              <a:t>.‘</a:t>
            </a:r>
          </a:p>
          <a:p>
            <a:endParaRPr lang="en-GB" dirty="0"/>
          </a:p>
          <a:p>
            <a:r>
              <a:rPr lang="en-GB" dirty="0"/>
              <a:t>Doctor Thomas looked her over, </a:t>
            </a:r>
            <a:br>
              <a:rPr lang="en-GB" dirty="0"/>
            </a:br>
            <a:r>
              <a:rPr lang="en-GB" dirty="0"/>
              <a:t>  And then he looked some more; </a:t>
            </a:r>
            <a:br>
              <a:rPr lang="en-GB" dirty="0"/>
            </a:br>
            <a:r>
              <a:rPr lang="en-GB" dirty="0"/>
              <a:t>Walked over to his wash-basin, </a:t>
            </a:r>
            <a:br>
              <a:rPr lang="en-GB" dirty="0"/>
            </a:br>
            <a:r>
              <a:rPr lang="en-GB" dirty="0" err="1"/>
              <a:t>Said,'Why</a:t>
            </a:r>
            <a:r>
              <a:rPr lang="en-GB" dirty="0"/>
              <a:t> didn’t you come before</a:t>
            </a:r>
            <a:r>
              <a:rPr lang="en-GB" dirty="0" smtClean="0"/>
              <a:t>?‘</a:t>
            </a:r>
          </a:p>
          <a:p>
            <a:endParaRPr lang="en-GB" dirty="0"/>
          </a:p>
          <a:p>
            <a:r>
              <a:rPr lang="en-GB" dirty="0"/>
              <a:t>Doctor Thomas sat over his dinner, </a:t>
            </a:r>
            <a:br>
              <a:rPr lang="en-GB" dirty="0"/>
            </a:br>
            <a:r>
              <a:rPr lang="en-GB" dirty="0"/>
              <a:t>  Though his wife was waiting to ring, </a:t>
            </a:r>
            <a:br>
              <a:rPr lang="en-GB" dirty="0"/>
            </a:br>
            <a:r>
              <a:rPr lang="en-GB" dirty="0"/>
              <a:t>Rolling his bread into pellets; </a:t>
            </a:r>
            <a:br>
              <a:rPr lang="en-GB" dirty="0"/>
            </a:br>
            <a:r>
              <a:rPr lang="en-GB" dirty="0"/>
              <a:t>  Said, 'Cancer’s a funny thing</a:t>
            </a:r>
            <a:r>
              <a:rPr lang="en-GB" dirty="0" smtClean="0"/>
              <a:t>.</a:t>
            </a:r>
            <a:endParaRPr lang="en-GB" dirty="0"/>
          </a:p>
        </p:txBody>
      </p:sp>
      <p:sp>
        <p:nvSpPr>
          <p:cNvPr id="3" name="TextBox 2"/>
          <p:cNvSpPr txBox="1"/>
          <p:nvPr/>
        </p:nvSpPr>
        <p:spPr>
          <a:xfrm>
            <a:off x="3898900" y="177800"/>
            <a:ext cx="4191000" cy="7848302"/>
          </a:xfrm>
          <a:prstGeom prst="rect">
            <a:avLst/>
          </a:prstGeom>
          <a:noFill/>
        </p:spPr>
        <p:txBody>
          <a:bodyPr wrap="square" rtlCol="0">
            <a:spAutoFit/>
          </a:bodyPr>
          <a:lstStyle/>
          <a:p>
            <a:r>
              <a:rPr lang="en-GB" dirty="0"/>
              <a:t>'Nobody knows what the cause is, </a:t>
            </a:r>
            <a:br>
              <a:rPr lang="en-GB" dirty="0"/>
            </a:br>
            <a:r>
              <a:rPr lang="en-GB" dirty="0"/>
              <a:t>  Though some pretend they do; </a:t>
            </a:r>
            <a:br>
              <a:rPr lang="en-GB" dirty="0"/>
            </a:br>
            <a:r>
              <a:rPr lang="en-GB" dirty="0"/>
              <a:t>It’s like some hidden assassin </a:t>
            </a:r>
            <a:br>
              <a:rPr lang="en-GB" dirty="0"/>
            </a:br>
            <a:r>
              <a:rPr lang="en-GB" dirty="0"/>
              <a:t>  Waiting to strike at you</a:t>
            </a:r>
            <a:r>
              <a:rPr lang="en-GB" dirty="0" smtClean="0"/>
              <a:t>.</a:t>
            </a:r>
          </a:p>
          <a:p>
            <a:endParaRPr lang="en-GB" dirty="0"/>
          </a:p>
          <a:p>
            <a:r>
              <a:rPr lang="en-GB" dirty="0"/>
              <a:t>'Childless women get it. </a:t>
            </a:r>
            <a:br>
              <a:rPr lang="en-GB" dirty="0"/>
            </a:br>
            <a:r>
              <a:rPr lang="en-GB" dirty="0"/>
              <a:t>  And men when they retire; </a:t>
            </a:r>
            <a:br>
              <a:rPr lang="en-GB" dirty="0"/>
            </a:br>
            <a:r>
              <a:rPr lang="en-GB" dirty="0"/>
              <a:t>It’s as if there had to be some outlet </a:t>
            </a:r>
            <a:br>
              <a:rPr lang="en-GB" dirty="0"/>
            </a:br>
            <a:r>
              <a:rPr lang="en-GB" dirty="0"/>
              <a:t>  For their foiled creative fire</a:t>
            </a:r>
            <a:r>
              <a:rPr lang="en-GB" dirty="0" smtClean="0"/>
              <a:t>.‘</a:t>
            </a:r>
          </a:p>
          <a:p>
            <a:endParaRPr lang="en-GB" dirty="0"/>
          </a:p>
          <a:p>
            <a:r>
              <a:rPr lang="en-GB" dirty="0"/>
              <a:t>His wife she rang for the </a:t>
            </a:r>
            <a:r>
              <a:rPr lang="en-GB" dirty="0" smtClean="0"/>
              <a:t>servant</a:t>
            </a:r>
            <a:r>
              <a:rPr lang="en-GB" dirty="0"/>
              <a:t>, </a:t>
            </a:r>
            <a:br>
              <a:rPr lang="en-GB" dirty="0"/>
            </a:br>
            <a:r>
              <a:rPr lang="en-GB" dirty="0"/>
              <a:t>  Said, </a:t>
            </a:r>
            <a:r>
              <a:rPr lang="en-GB" dirty="0" smtClean="0"/>
              <a:t>'Don’t </a:t>
            </a:r>
            <a:r>
              <a:rPr lang="en-GB" dirty="0"/>
              <a:t>be so morbid, dear’; </a:t>
            </a:r>
            <a:br>
              <a:rPr lang="en-GB" dirty="0"/>
            </a:br>
            <a:r>
              <a:rPr lang="en-GB" dirty="0"/>
              <a:t>He said: 'I saw Miss Gee this evening </a:t>
            </a:r>
            <a:br>
              <a:rPr lang="en-GB" dirty="0"/>
            </a:br>
            <a:r>
              <a:rPr lang="en-GB" dirty="0"/>
              <a:t>  And she’s a goner, I fear</a:t>
            </a:r>
            <a:r>
              <a:rPr lang="en-GB" dirty="0" smtClean="0"/>
              <a:t>.‘</a:t>
            </a:r>
          </a:p>
          <a:p>
            <a:endParaRPr lang="en-GB" dirty="0"/>
          </a:p>
          <a:p>
            <a:r>
              <a:rPr lang="en-GB" dirty="0"/>
              <a:t>They took Miss Gee to the hospital, </a:t>
            </a:r>
            <a:br>
              <a:rPr lang="en-GB" dirty="0"/>
            </a:br>
            <a:r>
              <a:rPr lang="en-GB" dirty="0"/>
              <a:t>  She lay there a total wreck, </a:t>
            </a:r>
            <a:br>
              <a:rPr lang="en-GB" dirty="0"/>
            </a:br>
            <a:r>
              <a:rPr lang="en-GB" dirty="0"/>
              <a:t>Lay in the ward for women </a:t>
            </a:r>
            <a:br>
              <a:rPr lang="en-GB" dirty="0"/>
            </a:br>
            <a:r>
              <a:rPr lang="en-GB" dirty="0"/>
              <a:t>  With her bedclothes right up to her neck</a:t>
            </a:r>
            <a:r>
              <a:rPr lang="en-GB" dirty="0" smtClean="0"/>
              <a:t>.</a:t>
            </a:r>
          </a:p>
          <a:p>
            <a:endParaRPr lang="en-GB" dirty="0"/>
          </a:p>
          <a:p>
            <a:r>
              <a:rPr lang="en-GB" dirty="0"/>
              <a:t>They lay her on the table, </a:t>
            </a:r>
            <a:br>
              <a:rPr lang="en-GB" dirty="0"/>
            </a:br>
            <a:r>
              <a:rPr lang="en-GB" dirty="0"/>
              <a:t>  The students began to laugh; </a:t>
            </a:r>
            <a:br>
              <a:rPr lang="en-GB" dirty="0"/>
            </a:br>
            <a:r>
              <a:rPr lang="en-GB" dirty="0"/>
              <a:t>And Mr. Rose the surgeon </a:t>
            </a:r>
            <a:br>
              <a:rPr lang="en-GB" dirty="0"/>
            </a:br>
            <a:r>
              <a:rPr lang="en-GB" dirty="0"/>
              <a:t>  He cut Miss Gee in half.</a:t>
            </a:r>
          </a:p>
          <a:p>
            <a:endParaRPr lang="en-US" dirty="0"/>
          </a:p>
          <a:p>
            <a:endParaRPr lang="en-US" dirty="0"/>
          </a:p>
          <a:p>
            <a:endParaRPr lang="en-US" dirty="0"/>
          </a:p>
          <a:p>
            <a:endParaRPr lang="en-US" dirty="0"/>
          </a:p>
        </p:txBody>
      </p:sp>
      <p:sp>
        <p:nvSpPr>
          <p:cNvPr id="4" name="TextBox 3"/>
          <p:cNvSpPr txBox="1"/>
          <p:nvPr/>
        </p:nvSpPr>
        <p:spPr>
          <a:xfrm>
            <a:off x="8343900" y="215900"/>
            <a:ext cx="3644900" cy="4247317"/>
          </a:xfrm>
          <a:prstGeom prst="rect">
            <a:avLst/>
          </a:prstGeom>
          <a:noFill/>
        </p:spPr>
        <p:txBody>
          <a:bodyPr wrap="square" rtlCol="0">
            <a:spAutoFit/>
          </a:bodyPr>
          <a:lstStyle/>
          <a:p>
            <a:r>
              <a:rPr lang="en-GB" dirty="0"/>
              <a:t>Mr. Rose he turned to his students, </a:t>
            </a:r>
            <a:br>
              <a:rPr lang="en-GB" dirty="0"/>
            </a:br>
            <a:r>
              <a:rPr lang="en-GB" dirty="0"/>
              <a:t>  Said, ‘Gentlemen if you please, </a:t>
            </a:r>
            <a:br>
              <a:rPr lang="en-GB" dirty="0"/>
            </a:br>
            <a:r>
              <a:rPr lang="en-GB" dirty="0"/>
              <a:t>We seldom see a sarcoma </a:t>
            </a:r>
            <a:br>
              <a:rPr lang="en-GB" dirty="0"/>
            </a:br>
            <a:r>
              <a:rPr lang="en-GB" dirty="0"/>
              <a:t>  As far advanced as this</a:t>
            </a:r>
            <a:r>
              <a:rPr lang="en-GB" dirty="0" smtClean="0"/>
              <a:t>.’</a:t>
            </a:r>
          </a:p>
          <a:p>
            <a:endParaRPr lang="en-GB" dirty="0"/>
          </a:p>
          <a:p>
            <a:r>
              <a:rPr lang="en-GB" dirty="0"/>
              <a:t>They took her off the table, </a:t>
            </a:r>
            <a:br>
              <a:rPr lang="en-GB" dirty="0"/>
            </a:br>
            <a:r>
              <a:rPr lang="en-GB" dirty="0"/>
              <a:t>  They wheeled away Miss Gee </a:t>
            </a:r>
            <a:br>
              <a:rPr lang="en-GB" dirty="0"/>
            </a:br>
            <a:r>
              <a:rPr lang="en-GB" dirty="0"/>
              <a:t>Down to another department </a:t>
            </a:r>
            <a:br>
              <a:rPr lang="en-GB" dirty="0"/>
            </a:br>
            <a:r>
              <a:rPr lang="en-GB" dirty="0"/>
              <a:t>  Where they study Anatomy</a:t>
            </a:r>
            <a:r>
              <a:rPr lang="en-GB" dirty="0" smtClean="0"/>
              <a:t>.</a:t>
            </a:r>
          </a:p>
          <a:p>
            <a:endParaRPr lang="en-GB" dirty="0"/>
          </a:p>
          <a:p>
            <a:r>
              <a:rPr lang="en-GB" dirty="0"/>
              <a:t>They hung her from the ceiling </a:t>
            </a:r>
            <a:br>
              <a:rPr lang="en-GB" dirty="0"/>
            </a:br>
            <a:r>
              <a:rPr lang="en-GB" dirty="0"/>
              <a:t>  Yes, they hung up Miss Gee; </a:t>
            </a:r>
            <a:br>
              <a:rPr lang="en-GB" dirty="0"/>
            </a:br>
            <a:r>
              <a:rPr lang="en-GB" dirty="0"/>
              <a:t>And a couple of Oxford Groupers </a:t>
            </a:r>
            <a:br>
              <a:rPr lang="en-GB" dirty="0"/>
            </a:br>
            <a:r>
              <a:rPr lang="en-GB" dirty="0"/>
              <a:t>  Carefully dissected her knee.</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75029" y="4356100"/>
            <a:ext cx="2772496" cy="2501900"/>
          </a:xfrm>
          <a:prstGeom prst="rect">
            <a:avLst/>
          </a:prstGeom>
        </p:spPr>
      </p:pic>
    </p:spTree>
    <p:extLst>
      <p:ext uri="{BB962C8B-B14F-4D97-AF65-F5344CB8AC3E}">
        <p14:creationId xmlns:p14="http://schemas.microsoft.com/office/powerpoint/2010/main" val="319025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655" y="237994"/>
            <a:ext cx="4171167" cy="6256751"/>
          </a:xfrm>
          <a:prstGeom prst="rect">
            <a:avLst/>
          </a:prstGeom>
        </p:spPr>
      </p:pic>
      <p:sp>
        <p:nvSpPr>
          <p:cNvPr id="3" name="TextBox 2"/>
          <p:cNvSpPr txBox="1"/>
          <p:nvPr/>
        </p:nvSpPr>
        <p:spPr>
          <a:xfrm>
            <a:off x="5060515" y="363255"/>
            <a:ext cx="6713951" cy="5909310"/>
          </a:xfrm>
          <a:prstGeom prst="rect">
            <a:avLst/>
          </a:prstGeom>
          <a:noFill/>
        </p:spPr>
        <p:txBody>
          <a:bodyPr wrap="square" rtlCol="0">
            <a:spAutoFit/>
          </a:bodyPr>
          <a:lstStyle/>
          <a:p>
            <a:r>
              <a:rPr lang="en-US" dirty="0"/>
              <a:t>Auden uses his simple, music-hall style rhyme scheme to lull us into a false sense of </a:t>
            </a:r>
            <a:r>
              <a:rPr lang="en-US" dirty="0" smtClean="0"/>
              <a:t>security.</a:t>
            </a:r>
          </a:p>
          <a:p>
            <a:endParaRPr lang="en-US" dirty="0"/>
          </a:p>
          <a:p>
            <a:pPr lvl="1"/>
            <a:r>
              <a:rPr lang="en-US" dirty="0"/>
              <a:t>Think about how he presents Miss gee in the first half of the poem. What sort of figure is she</a:t>
            </a:r>
            <a:r>
              <a:rPr lang="en-US" dirty="0" smtClean="0"/>
              <a:t>?</a:t>
            </a:r>
          </a:p>
          <a:p>
            <a:pPr lvl="1"/>
            <a:endParaRPr lang="en-US" dirty="0"/>
          </a:p>
          <a:p>
            <a:pPr lvl="1"/>
            <a:r>
              <a:rPr lang="en-US" dirty="0"/>
              <a:t>What happens to her?</a:t>
            </a:r>
          </a:p>
          <a:p>
            <a:pPr lvl="1"/>
            <a:r>
              <a:rPr lang="en-US" dirty="0"/>
              <a:t>Where does it happen? </a:t>
            </a:r>
            <a:endParaRPr lang="en-US" dirty="0" smtClean="0"/>
          </a:p>
          <a:p>
            <a:pPr lvl="1"/>
            <a:endParaRPr lang="en-US" dirty="0"/>
          </a:p>
          <a:p>
            <a:pPr lvl="2"/>
            <a:r>
              <a:rPr lang="en-US" dirty="0"/>
              <a:t>Answer – she dies. But it happens between stanzas, un-remarked on, because no-one cares about Miss Gee, or sees her as anything other than an insignificant old lady. Including us, </a:t>
            </a:r>
            <a:r>
              <a:rPr lang="en-US" dirty="0" smtClean="0"/>
              <a:t>because in the first part of the poem,, </a:t>
            </a:r>
            <a:r>
              <a:rPr lang="en-US" dirty="0"/>
              <a:t>Auden has encouraged us not to</a:t>
            </a:r>
            <a:r>
              <a:rPr lang="en-US" dirty="0" smtClean="0"/>
              <a:t>.</a:t>
            </a:r>
          </a:p>
          <a:p>
            <a:pPr lvl="2"/>
            <a:endParaRPr lang="en-US" dirty="0"/>
          </a:p>
          <a:p>
            <a:pPr marL="457200" lvl="2" indent="0">
              <a:buNone/>
            </a:pPr>
            <a:r>
              <a:rPr lang="en-US" dirty="0"/>
              <a:t>Auden uses a simple form to deceive us as to the type of poem this is – one that wants to make us think and feel differently. What parallels, and differences,  can you see between what he is doing here and what Armitage is doing with his use of internal rhyme, simple rhyme schemes, &amp; simple every day language? </a:t>
            </a:r>
          </a:p>
          <a:p>
            <a:endParaRPr lang="en-US" dirty="0"/>
          </a:p>
        </p:txBody>
      </p:sp>
    </p:spTree>
    <p:extLst>
      <p:ext uri="{BB962C8B-B14F-4D97-AF65-F5344CB8AC3E}">
        <p14:creationId xmlns:p14="http://schemas.microsoft.com/office/powerpoint/2010/main" val="2587542185"/>
      </p:ext>
    </p:extLst>
  </p:cSld>
  <p:clrMapOvr>
    <a:masterClrMapping/>
  </p:clrMapOvr>
</p:sld>
</file>

<file path=ppt/theme/theme1.xml><?xml version="1.0" encoding="utf-8"?>
<a:theme xmlns:a="http://schemas.openxmlformats.org/drawingml/2006/main" name="Parcel">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A425FB89-E954-4A2A-81DC-D90804A94DB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C76FAACF53513459D0C97BA0184BBFA" ma:contentTypeVersion="9" ma:contentTypeDescription="Create a new document." ma:contentTypeScope="" ma:versionID="fbb06c2f1e192a0b2a0a7b7ad4e53fec">
  <xsd:schema xmlns:xsd="http://www.w3.org/2001/XMLSchema" xmlns:xs="http://www.w3.org/2001/XMLSchema" xmlns:p="http://schemas.microsoft.com/office/2006/metadata/properties" xmlns:ns2="84773240-f26a-4b9b-88a6-1d0927de54a4" targetNamespace="http://schemas.microsoft.com/office/2006/metadata/properties" ma:root="true" ma:fieldsID="fc644f3cb3efe90b994e04096e699ba6" ns2:_="">
    <xsd:import namespace="84773240-f26a-4b9b-88a6-1d0927de54a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773240-f26a-4b9b-88a6-1d0927de54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48FAAB9-EF0F-42D3-8ADE-A49CA0969824}"/>
</file>

<file path=customXml/itemProps2.xml><?xml version="1.0" encoding="utf-8"?>
<ds:datastoreItem xmlns:ds="http://schemas.openxmlformats.org/officeDocument/2006/customXml" ds:itemID="{448730D1-DEB0-4F62-871A-F0C1AB9ED2BF}"/>
</file>

<file path=customXml/itemProps3.xml><?xml version="1.0" encoding="utf-8"?>
<ds:datastoreItem xmlns:ds="http://schemas.openxmlformats.org/officeDocument/2006/customXml" ds:itemID="{14557378-29D6-4D28-99E1-5749F658CEB4}"/>
</file>

<file path=docProps/app.xml><?xml version="1.0" encoding="utf-8"?>
<Properties xmlns="http://schemas.openxmlformats.org/officeDocument/2006/extended-properties" xmlns:vt="http://schemas.openxmlformats.org/officeDocument/2006/docPropsVTypes">
  <Template>TM10001115[[fn=Parcel]]</Template>
  <TotalTime>100</TotalTime>
  <Words>1204</Words>
  <Application>Microsoft Office PowerPoint</Application>
  <PresentationFormat>Widescreen</PresentationFormat>
  <Paragraphs>102</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Gill Sans MT</vt:lpstr>
      <vt:lpstr>Parcel</vt:lpstr>
      <vt:lpstr>The not dead – witnessing war</vt:lpstr>
      <vt:lpstr>adynaton</vt:lpstr>
      <vt:lpstr>So who gets to write about war?</vt:lpstr>
      <vt:lpstr>PowerPoint Presentation</vt:lpstr>
      <vt:lpstr>The power of the imagination </vt:lpstr>
      <vt:lpstr>Collaborative documentary poetry &amp; the ethics of witnessing</vt:lpstr>
      <vt:lpstr>PowerPoint Presentation</vt:lpstr>
      <vt:lpstr>PowerPoint Presentation</vt:lpstr>
      <vt:lpstr>PowerPoint Presentation</vt:lpstr>
      <vt:lpstr>Witnessing </vt:lpstr>
      <vt:lpstr>how successful is this poetry, and on whose terms?</vt:lpstr>
      <vt:lpstr>Group work</vt:lpstr>
      <vt:lpstr>Group 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not dead – witnessing war</dc:title>
  <dc:creator>Tasha Alden</dc:creator>
  <cp:lastModifiedBy>Natasha Alden [nla]</cp:lastModifiedBy>
  <cp:revision>15</cp:revision>
  <dcterms:created xsi:type="dcterms:W3CDTF">2017-06-06T08:05:13Z</dcterms:created>
  <dcterms:modified xsi:type="dcterms:W3CDTF">2017-06-08T17:00:28Z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0x010100EC76FAACF53513459D0C97BA0184BBFA</vt:lpwstr>
  </property>
</Properties>
</file>