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</p:sldMasterIdLst>
  <p:notesMasterIdLst>
    <p:notesMasterId r:id="rId16"/>
  </p:notesMasterIdLst>
  <p:handoutMasterIdLst>
    <p:handoutMasterId r:id="rId17"/>
  </p:handoutMasterIdLst>
  <p:sldIdLst>
    <p:sldId id="310" r:id="rId3"/>
    <p:sldId id="313" r:id="rId4"/>
    <p:sldId id="257" r:id="rId5"/>
    <p:sldId id="266" r:id="rId6"/>
    <p:sldId id="258" r:id="rId7"/>
    <p:sldId id="317" r:id="rId8"/>
    <p:sldId id="319" r:id="rId9"/>
    <p:sldId id="316" r:id="rId10"/>
    <p:sldId id="285" r:id="rId11"/>
    <p:sldId id="320" r:id="rId12"/>
    <p:sldId id="311" r:id="rId13"/>
    <p:sldId id="280" r:id="rId14"/>
    <p:sldId id="284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  <a:srgbClr val="FFCC00"/>
    <a:srgbClr val="DDDDDD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46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0742E-A433-4BB8-9470-96CBFC8E6B7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49F51B-460A-4EB0-A8C9-F3411EFB6158}">
      <dgm:prSet phldrT="[Text]"/>
      <dgm:spPr/>
      <dgm:t>
        <a:bodyPr/>
        <a:lstStyle/>
        <a:p>
          <a:r>
            <a:rPr lang="en-US" dirty="0"/>
            <a:t>Eggs in </a:t>
          </a:r>
          <a:r>
            <a:rPr lang="en-US" dirty="0" err="1"/>
            <a:t>faeces</a:t>
          </a:r>
          <a:endParaRPr lang="en-US" dirty="0"/>
        </a:p>
      </dgm:t>
    </dgm:pt>
    <dgm:pt modelId="{466A1DCB-5E4B-4C32-B304-FB283406BEF1}" type="parTrans" cxnId="{ED82A7DE-37CC-46F7-B2BD-A82877650F22}">
      <dgm:prSet/>
      <dgm:spPr/>
      <dgm:t>
        <a:bodyPr/>
        <a:lstStyle/>
        <a:p>
          <a:endParaRPr lang="en-US"/>
        </a:p>
      </dgm:t>
    </dgm:pt>
    <dgm:pt modelId="{525BF017-AD4B-4FCA-9EEB-620EE6D92E2E}" type="sibTrans" cxnId="{ED82A7DE-37CC-46F7-B2BD-A82877650F22}">
      <dgm:prSet/>
      <dgm:spPr/>
      <dgm:t>
        <a:bodyPr/>
        <a:lstStyle/>
        <a:p>
          <a:endParaRPr lang="en-US"/>
        </a:p>
      </dgm:t>
    </dgm:pt>
    <dgm:pt modelId="{5A874CC8-1A22-49B7-A6C4-AB235FA85F5C}">
      <dgm:prSet phldrT="[Text]"/>
      <dgm:spPr/>
      <dgm:t>
        <a:bodyPr/>
        <a:lstStyle/>
        <a:p>
          <a:r>
            <a:rPr lang="en-US" dirty="0"/>
            <a:t>Ingested</a:t>
          </a:r>
        </a:p>
      </dgm:t>
    </dgm:pt>
    <dgm:pt modelId="{E57AEAA1-12C0-4C25-955E-A0229272A4DD}" type="parTrans" cxnId="{ACC46217-9F3C-4ADA-8B90-F61753CE57CC}">
      <dgm:prSet/>
      <dgm:spPr/>
      <dgm:t>
        <a:bodyPr/>
        <a:lstStyle/>
        <a:p>
          <a:endParaRPr lang="en-US"/>
        </a:p>
      </dgm:t>
    </dgm:pt>
    <dgm:pt modelId="{7121DAC8-3483-4A41-9EA1-57592AC39761}" type="sibTrans" cxnId="{ACC46217-9F3C-4ADA-8B90-F61753CE57CC}">
      <dgm:prSet/>
      <dgm:spPr/>
      <dgm:t>
        <a:bodyPr/>
        <a:lstStyle/>
        <a:p>
          <a:endParaRPr lang="en-US"/>
        </a:p>
      </dgm:t>
    </dgm:pt>
    <dgm:pt modelId="{D976937E-AA59-43CA-8559-F7620F63CA66}">
      <dgm:prSet phldrT="[Text]"/>
      <dgm:spPr/>
      <dgm:t>
        <a:bodyPr/>
        <a:lstStyle/>
        <a:p>
          <a:r>
            <a:rPr lang="en-US" dirty="0"/>
            <a:t>Eventually adult worms in intestine</a:t>
          </a:r>
        </a:p>
      </dgm:t>
    </dgm:pt>
    <dgm:pt modelId="{F47AB578-C4CA-475C-8FBD-7786B2451ABA}" type="parTrans" cxnId="{F922F667-D6F2-4AE2-B622-9A1A114F2403}">
      <dgm:prSet/>
      <dgm:spPr/>
      <dgm:t>
        <a:bodyPr/>
        <a:lstStyle/>
        <a:p>
          <a:endParaRPr lang="en-US"/>
        </a:p>
      </dgm:t>
    </dgm:pt>
    <dgm:pt modelId="{F814F4BB-F931-47F2-B393-A1131AA5092B}" type="sibTrans" cxnId="{F922F667-D6F2-4AE2-B622-9A1A114F2403}">
      <dgm:prSet/>
      <dgm:spPr/>
      <dgm:t>
        <a:bodyPr/>
        <a:lstStyle/>
        <a:p>
          <a:endParaRPr lang="en-US"/>
        </a:p>
      </dgm:t>
    </dgm:pt>
    <dgm:pt modelId="{585FB778-C39B-4D9B-85A3-3D4B792EFB57}">
      <dgm:prSet/>
      <dgm:spPr/>
      <dgm:t>
        <a:bodyPr/>
        <a:lstStyle/>
        <a:p>
          <a:r>
            <a:rPr lang="en-US" dirty="0"/>
            <a:t>Eggs infective 18 days+ later</a:t>
          </a:r>
        </a:p>
      </dgm:t>
    </dgm:pt>
    <dgm:pt modelId="{87B26938-36E9-42A4-ABA5-8E396AA864D1}" type="parTrans" cxnId="{572FD0D1-76FC-490D-9B09-BE408E5C37F6}">
      <dgm:prSet/>
      <dgm:spPr/>
      <dgm:t>
        <a:bodyPr/>
        <a:lstStyle/>
        <a:p>
          <a:endParaRPr lang="en-US"/>
        </a:p>
      </dgm:t>
    </dgm:pt>
    <dgm:pt modelId="{FDEE6BEE-EE74-4616-92DD-5A98782B33DB}" type="sibTrans" cxnId="{572FD0D1-76FC-490D-9B09-BE408E5C37F6}">
      <dgm:prSet/>
      <dgm:spPr/>
      <dgm:t>
        <a:bodyPr/>
        <a:lstStyle/>
        <a:p>
          <a:endParaRPr lang="en-US"/>
        </a:p>
      </dgm:t>
    </dgm:pt>
    <dgm:pt modelId="{35630D2A-F485-4D1D-B65F-E1CF3200C697}" type="pres">
      <dgm:prSet presAssocID="{B790742E-A433-4BB8-9470-96CBFC8E6B71}" presName="cycle" presStyleCnt="0">
        <dgm:presLayoutVars>
          <dgm:dir/>
          <dgm:resizeHandles val="exact"/>
        </dgm:presLayoutVars>
      </dgm:prSet>
      <dgm:spPr/>
    </dgm:pt>
    <dgm:pt modelId="{1986CCF0-6191-4503-90B1-844351068200}" type="pres">
      <dgm:prSet presAssocID="{8D49F51B-460A-4EB0-A8C9-F3411EFB6158}" presName="dummy" presStyleCnt="0"/>
      <dgm:spPr/>
    </dgm:pt>
    <dgm:pt modelId="{50ED748A-3B7E-483A-9E2C-EA75E04C6296}" type="pres">
      <dgm:prSet presAssocID="{8D49F51B-460A-4EB0-A8C9-F3411EFB6158}" presName="node" presStyleLbl="revTx" presStyleIdx="0" presStyleCnt="4" custRadScaleRad="110306" custRadScaleInc="32897">
        <dgm:presLayoutVars>
          <dgm:bulletEnabled val="1"/>
        </dgm:presLayoutVars>
      </dgm:prSet>
      <dgm:spPr/>
    </dgm:pt>
    <dgm:pt modelId="{05D0A633-7319-4AB3-ABC5-BD941187DA7F}" type="pres">
      <dgm:prSet presAssocID="{525BF017-AD4B-4FCA-9EEB-620EE6D92E2E}" presName="sibTrans" presStyleLbl="node1" presStyleIdx="0" presStyleCnt="4" custLinFactNeighborX="2436" custLinFactNeighborY="1500"/>
      <dgm:spPr/>
    </dgm:pt>
    <dgm:pt modelId="{9E82FD1C-87E9-4E35-9C39-1E0583463808}" type="pres">
      <dgm:prSet presAssocID="{585FB778-C39B-4D9B-85A3-3D4B792EFB57}" presName="dummy" presStyleCnt="0"/>
      <dgm:spPr/>
    </dgm:pt>
    <dgm:pt modelId="{7F36F7F1-DE57-4836-8B73-E6F875703D23}" type="pres">
      <dgm:prSet presAssocID="{585FB778-C39B-4D9B-85A3-3D4B792EFB57}" presName="node" presStyleLbl="revTx" presStyleIdx="1" presStyleCnt="4" custRadScaleRad="98333" custRadScaleInc="31260">
        <dgm:presLayoutVars>
          <dgm:bulletEnabled val="1"/>
        </dgm:presLayoutVars>
      </dgm:prSet>
      <dgm:spPr/>
    </dgm:pt>
    <dgm:pt modelId="{643A1336-2C57-4F8E-9AA8-806CA4EB837F}" type="pres">
      <dgm:prSet presAssocID="{FDEE6BEE-EE74-4616-92DD-5A98782B33DB}" presName="sibTrans" presStyleLbl="node1" presStyleIdx="1" presStyleCnt="4" custScaleX="114226" custScaleY="98101" custLinFactNeighborX="-8022" custLinFactNeighborY="1940"/>
      <dgm:spPr/>
    </dgm:pt>
    <dgm:pt modelId="{80D1CD9D-EB08-4FAC-9CDF-87B7E3EEAE03}" type="pres">
      <dgm:prSet presAssocID="{5A874CC8-1A22-49B7-A6C4-AB235FA85F5C}" presName="dummy" presStyleCnt="0"/>
      <dgm:spPr/>
    </dgm:pt>
    <dgm:pt modelId="{D2FDA6E6-7778-4D61-8D22-1E28463B03D8}" type="pres">
      <dgm:prSet presAssocID="{5A874CC8-1A22-49B7-A6C4-AB235FA85F5C}" presName="node" presStyleLbl="revTx" presStyleIdx="2" presStyleCnt="4">
        <dgm:presLayoutVars>
          <dgm:bulletEnabled val="1"/>
        </dgm:presLayoutVars>
      </dgm:prSet>
      <dgm:spPr/>
    </dgm:pt>
    <dgm:pt modelId="{97CFDA0C-356C-422E-913B-D18DB0B654A6}" type="pres">
      <dgm:prSet presAssocID="{7121DAC8-3483-4A41-9EA1-57592AC39761}" presName="sibTrans" presStyleLbl="node1" presStyleIdx="2" presStyleCnt="4" custLinFactNeighborX="-3734" custLinFactNeighborY="3547"/>
      <dgm:spPr/>
    </dgm:pt>
    <dgm:pt modelId="{9F06F884-C79B-4685-85C0-CA25D4D73A9C}" type="pres">
      <dgm:prSet presAssocID="{D976937E-AA59-43CA-8559-F7620F63CA66}" presName="dummy" presStyleCnt="0"/>
      <dgm:spPr/>
    </dgm:pt>
    <dgm:pt modelId="{029A7EFB-07A0-454E-84BF-7D834F348F5E}" type="pres">
      <dgm:prSet presAssocID="{D976937E-AA59-43CA-8559-F7620F63CA66}" presName="node" presStyleLbl="revTx" presStyleIdx="3" presStyleCnt="4">
        <dgm:presLayoutVars>
          <dgm:bulletEnabled val="1"/>
        </dgm:presLayoutVars>
      </dgm:prSet>
      <dgm:spPr/>
    </dgm:pt>
    <dgm:pt modelId="{A3BE44CB-A23A-41FE-B14D-C46DC2F66883}" type="pres">
      <dgm:prSet presAssocID="{F814F4BB-F931-47F2-B393-A1131AA5092B}" presName="sibTrans" presStyleLbl="node1" presStyleIdx="3" presStyleCnt="4" custLinFactNeighborX="5125" custLinFactNeighborY="4"/>
      <dgm:spPr/>
    </dgm:pt>
  </dgm:ptLst>
  <dgm:cxnLst>
    <dgm:cxn modelId="{2C5E0400-D4A8-4109-8B8B-62F71500E507}" type="presOf" srcId="{B790742E-A433-4BB8-9470-96CBFC8E6B71}" destId="{35630D2A-F485-4D1D-B65F-E1CF3200C697}" srcOrd="0" destOrd="0" presId="urn:microsoft.com/office/officeart/2005/8/layout/cycle1"/>
    <dgm:cxn modelId="{ACC46217-9F3C-4ADA-8B90-F61753CE57CC}" srcId="{B790742E-A433-4BB8-9470-96CBFC8E6B71}" destId="{5A874CC8-1A22-49B7-A6C4-AB235FA85F5C}" srcOrd="2" destOrd="0" parTransId="{E57AEAA1-12C0-4C25-955E-A0229272A4DD}" sibTransId="{7121DAC8-3483-4A41-9EA1-57592AC39761}"/>
    <dgm:cxn modelId="{4807FC38-4E34-4D79-9E6F-420583C9E7B6}" type="presOf" srcId="{5A874CC8-1A22-49B7-A6C4-AB235FA85F5C}" destId="{D2FDA6E6-7778-4D61-8D22-1E28463B03D8}" srcOrd="0" destOrd="0" presId="urn:microsoft.com/office/officeart/2005/8/layout/cycle1"/>
    <dgm:cxn modelId="{77B9A55B-E5CA-4A60-9073-28E804102D7B}" type="presOf" srcId="{8D49F51B-460A-4EB0-A8C9-F3411EFB6158}" destId="{50ED748A-3B7E-483A-9E2C-EA75E04C6296}" srcOrd="0" destOrd="0" presId="urn:microsoft.com/office/officeart/2005/8/layout/cycle1"/>
    <dgm:cxn modelId="{F922F667-D6F2-4AE2-B622-9A1A114F2403}" srcId="{B790742E-A433-4BB8-9470-96CBFC8E6B71}" destId="{D976937E-AA59-43CA-8559-F7620F63CA66}" srcOrd="3" destOrd="0" parTransId="{F47AB578-C4CA-475C-8FBD-7786B2451ABA}" sibTransId="{F814F4BB-F931-47F2-B393-A1131AA5092B}"/>
    <dgm:cxn modelId="{8341806F-BFAE-467F-A009-470DB59187F5}" type="presOf" srcId="{525BF017-AD4B-4FCA-9EEB-620EE6D92E2E}" destId="{05D0A633-7319-4AB3-ABC5-BD941187DA7F}" srcOrd="0" destOrd="0" presId="urn:microsoft.com/office/officeart/2005/8/layout/cycle1"/>
    <dgm:cxn modelId="{429A9C7C-D2D8-4B66-A133-FE194879F40F}" type="presOf" srcId="{FDEE6BEE-EE74-4616-92DD-5A98782B33DB}" destId="{643A1336-2C57-4F8E-9AA8-806CA4EB837F}" srcOrd="0" destOrd="0" presId="urn:microsoft.com/office/officeart/2005/8/layout/cycle1"/>
    <dgm:cxn modelId="{767FF284-C0C1-4BC6-87C1-1064B2942DDF}" type="presOf" srcId="{7121DAC8-3483-4A41-9EA1-57592AC39761}" destId="{97CFDA0C-356C-422E-913B-D18DB0B654A6}" srcOrd="0" destOrd="0" presId="urn:microsoft.com/office/officeart/2005/8/layout/cycle1"/>
    <dgm:cxn modelId="{0331688C-1506-4F03-BDD4-0FEC942ED472}" type="presOf" srcId="{D976937E-AA59-43CA-8559-F7620F63CA66}" destId="{029A7EFB-07A0-454E-84BF-7D834F348F5E}" srcOrd="0" destOrd="0" presId="urn:microsoft.com/office/officeart/2005/8/layout/cycle1"/>
    <dgm:cxn modelId="{0D1821CB-5D96-440D-8B13-BE53E3F6AAA6}" type="presOf" srcId="{F814F4BB-F931-47F2-B393-A1131AA5092B}" destId="{A3BE44CB-A23A-41FE-B14D-C46DC2F66883}" srcOrd="0" destOrd="0" presId="urn:microsoft.com/office/officeart/2005/8/layout/cycle1"/>
    <dgm:cxn modelId="{572FD0D1-76FC-490D-9B09-BE408E5C37F6}" srcId="{B790742E-A433-4BB8-9470-96CBFC8E6B71}" destId="{585FB778-C39B-4D9B-85A3-3D4B792EFB57}" srcOrd="1" destOrd="0" parTransId="{87B26938-36E9-42A4-ABA5-8E396AA864D1}" sibTransId="{FDEE6BEE-EE74-4616-92DD-5A98782B33DB}"/>
    <dgm:cxn modelId="{ED82A7DE-37CC-46F7-B2BD-A82877650F22}" srcId="{B790742E-A433-4BB8-9470-96CBFC8E6B71}" destId="{8D49F51B-460A-4EB0-A8C9-F3411EFB6158}" srcOrd="0" destOrd="0" parTransId="{466A1DCB-5E4B-4C32-B304-FB283406BEF1}" sibTransId="{525BF017-AD4B-4FCA-9EEB-620EE6D92E2E}"/>
    <dgm:cxn modelId="{03E177EE-3DAD-4123-BC95-15F259619985}" type="presOf" srcId="{585FB778-C39B-4D9B-85A3-3D4B792EFB57}" destId="{7F36F7F1-DE57-4836-8B73-E6F875703D23}" srcOrd="0" destOrd="0" presId="urn:microsoft.com/office/officeart/2005/8/layout/cycle1"/>
    <dgm:cxn modelId="{0FDFF40E-229D-40E1-A18B-A8D8DD382650}" type="presParOf" srcId="{35630D2A-F485-4D1D-B65F-E1CF3200C697}" destId="{1986CCF0-6191-4503-90B1-844351068200}" srcOrd="0" destOrd="0" presId="urn:microsoft.com/office/officeart/2005/8/layout/cycle1"/>
    <dgm:cxn modelId="{FCF34CC7-C114-4EFC-AA6B-F6216C4A4B37}" type="presParOf" srcId="{35630D2A-F485-4D1D-B65F-E1CF3200C697}" destId="{50ED748A-3B7E-483A-9E2C-EA75E04C6296}" srcOrd="1" destOrd="0" presId="urn:microsoft.com/office/officeart/2005/8/layout/cycle1"/>
    <dgm:cxn modelId="{6DE1EE01-09E4-47BE-A14F-12C299AAEF27}" type="presParOf" srcId="{35630D2A-F485-4D1D-B65F-E1CF3200C697}" destId="{05D0A633-7319-4AB3-ABC5-BD941187DA7F}" srcOrd="2" destOrd="0" presId="urn:microsoft.com/office/officeart/2005/8/layout/cycle1"/>
    <dgm:cxn modelId="{420E9DFB-F690-4908-97C9-42F09A4DBBBF}" type="presParOf" srcId="{35630D2A-F485-4D1D-B65F-E1CF3200C697}" destId="{9E82FD1C-87E9-4E35-9C39-1E0583463808}" srcOrd="3" destOrd="0" presId="urn:microsoft.com/office/officeart/2005/8/layout/cycle1"/>
    <dgm:cxn modelId="{FE0F55D6-79DA-48A8-A506-E9756DC031F6}" type="presParOf" srcId="{35630D2A-F485-4D1D-B65F-E1CF3200C697}" destId="{7F36F7F1-DE57-4836-8B73-E6F875703D23}" srcOrd="4" destOrd="0" presId="urn:microsoft.com/office/officeart/2005/8/layout/cycle1"/>
    <dgm:cxn modelId="{BE329232-6C65-4ACB-A4A0-6DEE70DE5594}" type="presParOf" srcId="{35630D2A-F485-4D1D-B65F-E1CF3200C697}" destId="{643A1336-2C57-4F8E-9AA8-806CA4EB837F}" srcOrd="5" destOrd="0" presId="urn:microsoft.com/office/officeart/2005/8/layout/cycle1"/>
    <dgm:cxn modelId="{5F3891AA-862E-4686-B5B8-DB66A501C26C}" type="presParOf" srcId="{35630D2A-F485-4D1D-B65F-E1CF3200C697}" destId="{80D1CD9D-EB08-4FAC-9CDF-87B7E3EEAE03}" srcOrd="6" destOrd="0" presId="urn:microsoft.com/office/officeart/2005/8/layout/cycle1"/>
    <dgm:cxn modelId="{0B2F7556-767C-4603-89C8-D3CD1C61F982}" type="presParOf" srcId="{35630D2A-F485-4D1D-B65F-E1CF3200C697}" destId="{D2FDA6E6-7778-4D61-8D22-1E28463B03D8}" srcOrd="7" destOrd="0" presId="urn:microsoft.com/office/officeart/2005/8/layout/cycle1"/>
    <dgm:cxn modelId="{1412D975-CE60-4017-B0D2-2C965ED3A208}" type="presParOf" srcId="{35630D2A-F485-4D1D-B65F-E1CF3200C697}" destId="{97CFDA0C-356C-422E-913B-D18DB0B654A6}" srcOrd="8" destOrd="0" presId="urn:microsoft.com/office/officeart/2005/8/layout/cycle1"/>
    <dgm:cxn modelId="{06704943-FAA7-48DC-BE15-746D30AB648E}" type="presParOf" srcId="{35630D2A-F485-4D1D-B65F-E1CF3200C697}" destId="{9F06F884-C79B-4685-85C0-CA25D4D73A9C}" srcOrd="9" destOrd="0" presId="urn:microsoft.com/office/officeart/2005/8/layout/cycle1"/>
    <dgm:cxn modelId="{61504BD5-19FB-4D40-8885-4E1B6E3188CA}" type="presParOf" srcId="{35630D2A-F485-4D1D-B65F-E1CF3200C697}" destId="{029A7EFB-07A0-454E-84BF-7D834F348F5E}" srcOrd="10" destOrd="0" presId="urn:microsoft.com/office/officeart/2005/8/layout/cycle1"/>
    <dgm:cxn modelId="{9DAD4C31-A52B-43FF-B26F-431D9E45F2B3}" type="presParOf" srcId="{35630D2A-F485-4D1D-B65F-E1CF3200C697}" destId="{A3BE44CB-A23A-41FE-B14D-C46DC2F6688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D748A-3B7E-483A-9E2C-EA75E04C6296}">
      <dsp:nvSpPr>
        <dsp:cNvPr id="0" name=""/>
        <dsp:cNvSpPr/>
      </dsp:nvSpPr>
      <dsp:spPr>
        <a:xfrm>
          <a:off x="3888438" y="216023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Eggs in </a:t>
          </a:r>
          <a:r>
            <a:rPr lang="en-US" sz="2400" kern="1200" dirty="0" err="1"/>
            <a:t>faeces</a:t>
          </a:r>
          <a:endParaRPr lang="en-US" sz="2400" kern="1200" dirty="0"/>
        </a:p>
      </dsp:txBody>
      <dsp:txXfrm>
        <a:off x="3888438" y="216023"/>
        <a:ext cx="1437679" cy="1437679"/>
      </dsp:txXfrm>
    </dsp:sp>
    <dsp:sp modelId="{05D0A633-7319-4AB3-ABC5-BD941187DA7F}">
      <dsp:nvSpPr>
        <dsp:cNvPr id="0" name=""/>
        <dsp:cNvSpPr/>
      </dsp:nvSpPr>
      <dsp:spPr>
        <a:xfrm>
          <a:off x="1255844" y="-369039"/>
          <a:ext cx="4064317" cy="4064317"/>
        </a:xfrm>
        <a:prstGeom prst="circularArrow">
          <a:avLst>
            <a:gd name="adj1" fmla="val 6898"/>
            <a:gd name="adj2" fmla="val 465012"/>
            <a:gd name="adj3" fmla="val 1715213"/>
            <a:gd name="adj4" fmla="val 102542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6F7F1-DE57-4836-8B73-E6F875703D23}">
      <dsp:nvSpPr>
        <dsp:cNvPr id="0" name=""/>
        <dsp:cNvSpPr/>
      </dsp:nvSpPr>
      <dsp:spPr>
        <a:xfrm>
          <a:off x="3319087" y="2626320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Eggs infective 18 days+ later</a:t>
          </a:r>
        </a:p>
      </dsp:txBody>
      <dsp:txXfrm>
        <a:off x="3319087" y="2626320"/>
        <a:ext cx="1437679" cy="1437679"/>
      </dsp:txXfrm>
    </dsp:sp>
    <dsp:sp modelId="{643A1336-2C57-4F8E-9AA8-806CA4EB837F}">
      <dsp:nvSpPr>
        <dsp:cNvPr id="0" name=""/>
        <dsp:cNvSpPr/>
      </dsp:nvSpPr>
      <dsp:spPr>
        <a:xfrm>
          <a:off x="216029" y="71994"/>
          <a:ext cx="4642507" cy="3987135"/>
        </a:xfrm>
        <a:prstGeom prst="circularArrow">
          <a:avLst>
            <a:gd name="adj1" fmla="val 6898"/>
            <a:gd name="adj2" fmla="val 465012"/>
            <a:gd name="adj3" fmla="val 5572465"/>
            <a:gd name="adj4" fmla="val 448267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DA6E6-7778-4D61-8D22-1E28463B03D8}">
      <dsp:nvSpPr>
        <dsp:cNvPr id="0" name=""/>
        <dsp:cNvSpPr/>
      </dsp:nvSpPr>
      <dsp:spPr>
        <a:xfrm>
          <a:off x="1106962" y="2535358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Ingested</a:t>
          </a:r>
        </a:p>
      </dsp:txBody>
      <dsp:txXfrm>
        <a:off x="1106962" y="2535358"/>
        <a:ext cx="1437679" cy="1437679"/>
      </dsp:txXfrm>
    </dsp:sp>
    <dsp:sp modelId="{97CFDA0C-356C-422E-913B-D18DB0B654A6}">
      <dsp:nvSpPr>
        <dsp:cNvPr id="0" name=""/>
        <dsp:cNvSpPr/>
      </dsp:nvSpPr>
      <dsp:spPr>
        <a:xfrm>
          <a:off x="864079" y="144002"/>
          <a:ext cx="4064317" cy="4064317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A7EFB-07A0-454E-84BF-7D834F348F5E}">
      <dsp:nvSpPr>
        <dsp:cNvPr id="0" name=""/>
        <dsp:cNvSpPr/>
      </dsp:nvSpPr>
      <dsp:spPr>
        <a:xfrm>
          <a:off x="1106962" y="90962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Eventually adult worms in intestine</a:t>
          </a:r>
        </a:p>
      </dsp:txBody>
      <dsp:txXfrm>
        <a:off x="1106962" y="90962"/>
        <a:ext cx="1437679" cy="1437679"/>
      </dsp:txXfrm>
    </dsp:sp>
    <dsp:sp modelId="{A3BE44CB-A23A-41FE-B14D-C46DC2F66883}">
      <dsp:nvSpPr>
        <dsp:cNvPr id="0" name=""/>
        <dsp:cNvSpPr/>
      </dsp:nvSpPr>
      <dsp:spPr>
        <a:xfrm>
          <a:off x="1461123" y="-91661"/>
          <a:ext cx="4064317" cy="4064317"/>
        </a:xfrm>
        <a:prstGeom prst="circularArrow">
          <a:avLst>
            <a:gd name="adj1" fmla="val 6898"/>
            <a:gd name="adj2" fmla="val 465012"/>
            <a:gd name="adj3" fmla="val 16961033"/>
            <a:gd name="adj4" fmla="val 14678308"/>
            <a:gd name="adj5" fmla="val 804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A0E2F1-851C-4665-8EC0-F0BAF2F99FFD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71AEE0-5BD7-4AFD-9CF8-F366E5F21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DCAB0C-0FDA-4139-B3C9-5AABFDCDC710}" type="datetimeFigureOut">
              <a:rPr lang="en-GB"/>
              <a:pPr>
                <a:defRPr/>
              </a:pPr>
              <a:t>20/10/2017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42DB956-3C4C-4B08-9CC3-4FC8AB132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3FE9-61E0-44FE-8DFE-6A83EB279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ACC1-562A-4608-9DEA-7B7B66696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1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E10AE-D56A-42E5-8AB7-165923DFA9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4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7783-67C8-4DD9-A6C8-D066C64726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FBEB8-AA96-40FA-A24F-39046ADA45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1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4F66-62F6-4C8E-BE33-EDFFCA962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39D0F-46CD-46B7-9512-CABB9BDB7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75267-9095-4C17-B246-B5AC4E54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9B22-B9BE-4BD3-83D8-F6ABA0042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338CC-8D8C-4B9E-ADD4-F249B8C6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23FE9-61E0-44FE-8DFE-6A83EB279CE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8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9428-1E8D-410B-9FDA-E5D0EB23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B2D1-FD3D-4464-8CEB-3326C5CD1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D768C-B4C5-49B0-812D-19C0FCAD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494CE-7D28-47AB-9D1F-17BA2730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7254-3A99-4872-9762-8F4218F5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65F5B-6457-4244-BD84-22184B6ADA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12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90108-E4D8-4C90-8A9D-CFCEB7BE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DB1D1-46E0-4634-9B1D-04CA8620C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E42D-136C-433E-89DE-CFC4A373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B6CEC-C8B9-4C44-B760-01F477AF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79E99-333B-46B0-B8D7-EA70A8A1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A21DC-C45F-47F5-9197-E255618F372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8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E153-B24C-4868-9E37-13BD10A8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ADC55-F5BA-47B6-9D2C-B67C51BB8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EB711-F122-4B72-8DB5-2B8EE1280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B73BE-4FAD-46FA-853D-FD54983F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E29DD-3FDC-46BE-94D4-87EE2658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0ECFC-1818-4757-BD48-BF94949B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5766D-13F6-4AAF-A519-DC31923D41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69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62CF-53CA-4BFF-8CFD-32BE6D99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7FEB2-FCE4-4A06-AE01-E3899AF32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AF760-698C-4A7A-A32D-6865A30C2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66583-EBE4-44B4-98F0-AD6ABDDF9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E52F6-BB31-4CDF-B1DF-772CB6B02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73294-B755-40D2-A3F9-F305B39F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25FBA-FE3C-4176-B4C4-65151794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A3BA5-7BB6-46EA-B10E-4C611844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9C988-C29F-48B0-9F30-643980C861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16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3B0D-D009-4F70-8008-B12A39C2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54AB6-8868-43FF-89CB-0AC8596D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D2685-21FB-4971-9262-943C2C52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1406E-67EC-4BCF-B2BC-AED903FE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0307F-166D-432A-BB5E-30B6260165A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7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5F5B-6457-4244-BD84-22184B6ADA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83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E4805-F589-4449-B3F8-C88A4786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F2CEF-D0BF-4897-840C-F941FA10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54379-B015-41EB-AD53-DF008191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48BA3-036B-479C-94A1-C8F94B7F3F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63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A748-D7A3-4A0C-8F3D-F28B6CE3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6D59-7DA3-4B48-9F05-FC3C9D94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609CD-F56A-4CC6-95EB-455C30128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51AE5-5A7D-4757-A4DA-3BC2194A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5363B-1D8A-43B2-ACD8-5C9840AD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02CBE-59E6-4BF4-884F-FDF4001D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31669-B4B1-4D9A-8F18-9BC94C333C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3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79E9-D2F5-4992-A9FA-36CB24A2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36AA4-4CFB-41EF-8084-11C7E618F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DF7B0-2C15-415F-A146-81A149127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EF45C-1DCE-40BE-BBA4-B7833FB5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4E9AD-B999-4C76-A6EA-2E45411E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A432-CF6C-4F33-8931-6B070CA3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34714-472E-41D8-838B-F022DC295E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75E9-458B-4E34-AC5E-F4571E16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51144-BF3C-4C25-BEFC-BC2405BAE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272B0-89CA-4C5D-813D-F6871166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CEEF7-B191-49C1-BB69-E15F5305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5625-2C94-4703-A3C6-31AF9563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EACC1-562A-4608-9DEA-7B7B666962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8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C7E70-CB3D-4C16-8871-1D96DAC49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9C46A-B0E5-4CF0-8F0D-8441D2E51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3B6F3-2C0B-4B0A-B819-830B953E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9E3C-7777-4C65-BBDB-5DA8127B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6F569-CE5F-49D4-B09B-D59B095F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E10AE-D56A-42E5-8AB7-165923DFA9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91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7783-67C8-4DD9-A6C8-D066C64726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7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A21DC-C45F-47F5-9197-E255618F3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5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766D-13F6-4AAF-A519-DC31923D4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9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C988-C29F-48B0-9F30-643980C86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2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307F-166D-432A-BB5E-30B6260165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4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48BA3-036B-479C-94A1-C8F94B7F3F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3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31669-B4B1-4D9A-8F18-9BC94C333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6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4714-472E-41D8-838B-F022DC295E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2EA6B3E-A435-4F1E-A7D8-28FE56648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F9EA-FD3F-4D32-84CE-AB1D62B9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F0B9B-6F84-481B-B23B-02B10312A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7A830-628C-42D0-9051-3F0F88907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B444F-F207-4049-8D7A-A233E5A72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EF70E-2AB8-4BE2-86C9-13ED766B9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EA6B3E-A435-4F1E-A7D8-28FE56648A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toilet sitting in a bathroom&#10;&#10;Description generated with high confidence">
            <a:extLst>
              <a:ext uri="{FF2B5EF4-FFF2-40B4-BE49-F238E27FC236}">
                <a16:creationId xmlns:a16="http://schemas.microsoft.com/office/drawing/2014/main" id="{1771B232-A3FE-4308-9C1A-E43C6BF85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5592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De-worm…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952265-D91B-4C40-B723-67AC9D30A4E4}"/>
              </a:ext>
            </a:extLst>
          </p:cNvPr>
          <p:cNvGrpSpPr/>
          <p:nvPr/>
        </p:nvGrpSpPr>
        <p:grpSpPr>
          <a:xfrm>
            <a:off x="827584" y="1445875"/>
            <a:ext cx="3745871" cy="1983125"/>
            <a:chOff x="1066800" y="1445875"/>
            <a:chExt cx="3745871" cy="1983125"/>
          </a:xfrm>
        </p:grpSpPr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AC52A9BE-C236-4DB2-948F-564BD5CE0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7758" y="2228671"/>
              <a:ext cx="3744913" cy="1200329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400" dirty="0">
                  <a:solidFill>
                    <a:schemeClr val="bg1"/>
                  </a:solidFill>
                </a:rPr>
                <a:t>29/09/17 WHO published recommendations for large-scale de-worming…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27D6C9FD-F937-4994-9592-7832072D4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445875"/>
              <a:ext cx="3741327" cy="830997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400" b="1" dirty="0"/>
                <a:t>Large-scale programmes…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51EA26-5FB2-43DE-864E-B6A635DCAE95}"/>
              </a:ext>
            </a:extLst>
          </p:cNvPr>
          <p:cNvGrpSpPr/>
          <p:nvPr/>
        </p:nvGrpSpPr>
        <p:grpSpPr>
          <a:xfrm>
            <a:off x="4799561" y="5522043"/>
            <a:ext cx="3744913" cy="931293"/>
            <a:chOff x="5076056" y="5035112"/>
            <a:chExt cx="3744913" cy="931293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57BA65A-228B-45B0-A808-1B61F5014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56" y="5504740"/>
              <a:ext cx="3744913" cy="46166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400" dirty="0">
                  <a:solidFill>
                    <a:schemeClr val="bg1"/>
                  </a:solidFill>
                </a:rPr>
                <a:t>75% children by 2020. 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DB9C85F-C958-4610-91E5-020A941B8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56" y="5035112"/>
              <a:ext cx="3744913" cy="46166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400" b="1" dirty="0"/>
                <a:t>Goal…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2B321C-6C41-4013-A75C-A98D144B2C87}"/>
              </a:ext>
            </a:extLst>
          </p:cNvPr>
          <p:cNvGrpSpPr/>
          <p:nvPr/>
        </p:nvGrpSpPr>
        <p:grpSpPr>
          <a:xfrm>
            <a:off x="2843310" y="3683346"/>
            <a:ext cx="3744914" cy="1617862"/>
            <a:chOff x="5076055" y="3450363"/>
            <a:chExt cx="3744914" cy="1617862"/>
          </a:xfrm>
        </p:grpSpPr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66BFA19E-A625-4FE4-A9D8-44BF8DF7B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56" y="3867896"/>
              <a:ext cx="3744913" cy="1200329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400" dirty="0">
                  <a:solidFill>
                    <a:schemeClr val="bg1"/>
                  </a:solidFill>
                </a:rPr>
                <a:t>2016 &gt;385 million school-age children treated. 68% of those at risk.</a:t>
              </a:r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54A74502-5FFB-4BF7-A0A5-B5458688A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55" y="3450363"/>
              <a:ext cx="3744913" cy="461665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400" b="1" dirty="0"/>
                <a:t>Work…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5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Improve sanitation &amp; water…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C52A9BE-C236-4DB2-948F-564BD5CE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36" y="2103239"/>
            <a:ext cx="5897731" cy="461665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bg1"/>
                </a:solidFill>
              </a:rPr>
              <a:t>Reduces spread of STH &amp; schistosomiasis.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57BA65A-228B-45B0-A808-1B61F5014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592" y="2967335"/>
            <a:ext cx="4048008" cy="461665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bg1"/>
                </a:solidFill>
              </a:rPr>
              <a:t>Promotes dignity &amp; safety.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7F61EB7-9C57-46EB-9D87-0927A9EC0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03" y="3687415"/>
            <a:ext cx="4127589" cy="461665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bg1"/>
                </a:solidFill>
              </a:rPr>
              <a:t>Promotes school attendance.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75CA1A1-A15F-4C16-9D99-67DE79896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752" y="4458680"/>
            <a:ext cx="3231640" cy="461665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bg1"/>
                </a:solidFill>
              </a:rPr>
              <a:t>Reduces malnutrition.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878EAB1-99CA-4287-B2B7-39660D35C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5517232"/>
            <a:ext cx="5436604" cy="830997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bg1"/>
                </a:solidFill>
              </a:rPr>
              <a:t>Faeces: valuable source of nutrients, renewable energy &amp; water.</a:t>
            </a:r>
          </a:p>
        </p:txBody>
      </p:sp>
    </p:spTree>
    <p:extLst>
      <p:ext uri="{BB962C8B-B14F-4D97-AF65-F5344CB8AC3E}">
        <p14:creationId xmlns:p14="http://schemas.microsoft.com/office/powerpoint/2010/main" val="26400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What can we do?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5521424" cy="4114800"/>
          </a:xfrm>
        </p:spPr>
        <p:txBody>
          <a:bodyPr/>
          <a:lstStyle/>
          <a:p>
            <a:pPr eaLnBrk="1" hangingPunct="1"/>
            <a:r>
              <a:rPr lang="en-GB" sz="2800" dirty="0"/>
              <a:t>“Not my problem”?</a:t>
            </a:r>
          </a:p>
          <a:p>
            <a:pPr marL="0" indent="0" eaLnBrk="1" hangingPunct="1">
              <a:buNone/>
            </a:pPr>
            <a:endParaRPr lang="en-GB" sz="2800" dirty="0"/>
          </a:p>
          <a:p>
            <a:pPr eaLnBrk="1" hangingPunct="1"/>
            <a:r>
              <a:rPr lang="en-GB" sz="2800" dirty="0"/>
              <a:t>Information &amp; involvement?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Water Sanitation and Health (WASH)</a:t>
            </a:r>
          </a:p>
          <a:p>
            <a:pPr lvl="1" eaLnBrk="1" hangingPunct="1"/>
            <a:r>
              <a:rPr lang="en-GB" sz="2400" dirty="0"/>
              <a:t>End open defaecation</a:t>
            </a:r>
          </a:p>
          <a:p>
            <a:pPr lvl="1" eaLnBrk="1" hangingPunct="1"/>
            <a:r>
              <a:rPr lang="en-GB" sz="2400" dirty="0"/>
              <a:t>Universal access to basic services</a:t>
            </a:r>
          </a:p>
          <a:p>
            <a:pPr lvl="1" eaLnBrk="1" hangingPunct="1"/>
            <a:endParaRPr lang="en-GB" sz="2400" dirty="0"/>
          </a:p>
          <a:p>
            <a:pPr eaLnBrk="1" hangingPunct="1"/>
            <a:endParaRPr lang="en-GB" sz="2800" dirty="0"/>
          </a:p>
        </p:txBody>
      </p:sp>
      <p:pic>
        <p:nvPicPr>
          <p:cNvPr id="3" name="Picture 2" descr="A white toilet sitting in a bathroom&#10;&#10;Description generated with high confidence">
            <a:extLst>
              <a:ext uri="{FF2B5EF4-FFF2-40B4-BE49-F238E27FC236}">
                <a16:creationId xmlns:a16="http://schemas.microsoft.com/office/drawing/2014/main" id="{2279E314-DF29-4F04-B49D-056E21EB5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4000" y="4373474"/>
            <a:ext cx="2880000" cy="21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A picture containing indoor, wall, floor&#10;&#10;Description generated with very high confidence">
            <a:extLst>
              <a:ext uri="{FF2B5EF4-FFF2-40B4-BE49-F238E27FC236}">
                <a16:creationId xmlns:a16="http://schemas.microsoft.com/office/drawing/2014/main" id="{B6171107-5ACA-44FA-A747-E509491DA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4000" y="1573406"/>
            <a:ext cx="2880000" cy="2160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Parasites do not discriminate!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00213"/>
            <a:ext cx="5449888" cy="4968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z="2800" dirty="0"/>
          </a:p>
          <a:p>
            <a:pPr eaLnBrk="1" hangingPunct="1"/>
            <a:r>
              <a:rPr lang="en-GB" sz="2800" dirty="0"/>
              <a:t>Travel &amp; tourism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Honeymoon, St. Lucia.</a:t>
            </a:r>
          </a:p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/>
              <a:t>Cutaneous larva </a:t>
            </a:r>
            <a:r>
              <a:rPr lang="en-GB" sz="2800" dirty="0" err="1"/>
              <a:t>migrans</a:t>
            </a:r>
            <a:endParaRPr lang="en-GB" sz="2800" dirty="0"/>
          </a:p>
          <a:p>
            <a:pPr lvl="1" eaLnBrk="1" hangingPunct="1"/>
            <a:r>
              <a:rPr lang="en-GB" sz="2400" dirty="0"/>
              <a:t>Hookworm larvae</a:t>
            </a:r>
          </a:p>
          <a:p>
            <a:pPr lvl="1" eaLnBrk="1" hangingPunct="1"/>
            <a:endParaRPr lang="en-GB" sz="2400" dirty="0"/>
          </a:p>
          <a:p>
            <a:pPr eaLnBrk="1" hangingPunct="1"/>
            <a:r>
              <a:rPr lang="en-GB" sz="2800" dirty="0"/>
              <a:t>Ivermectin.</a:t>
            </a:r>
          </a:p>
        </p:txBody>
      </p:sp>
      <p:pic>
        <p:nvPicPr>
          <p:cNvPr id="58372" name="Picture 4" descr="honeymoon 1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1149" y="-26984"/>
            <a:ext cx="4796978" cy="3600000"/>
          </a:xfrm>
          <a:noFill/>
        </p:spPr>
      </p:pic>
      <p:pic>
        <p:nvPicPr>
          <p:cNvPr id="58377" name="Picture 9" descr="DSCF0013 cop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2" y="5172075"/>
            <a:ext cx="2514600" cy="1685925"/>
          </a:xfrm>
          <a:noFill/>
        </p:spPr>
      </p:pic>
      <p:pic>
        <p:nvPicPr>
          <p:cNvPr id="58380" name="Picture 12" descr="DSCF0018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49" y="3557562"/>
            <a:ext cx="251936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BBC908-E10E-4DF0-8D4E-394955EC7CB1}"/>
              </a:ext>
            </a:extLst>
          </p:cNvPr>
          <p:cNvSpPr txBox="1"/>
          <p:nvPr/>
        </p:nvSpPr>
        <p:spPr>
          <a:xfrm>
            <a:off x="831484" y="6608385"/>
            <a:ext cx="7628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https://www.aber.ac.uk/en/ibers/research-and-enterprise/research-groups/parasitology_epidemiology_group/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FAF0951-2628-4A17-99C7-CD2C26D7D225}"/>
              </a:ext>
            </a:extLst>
          </p:cNvPr>
          <p:cNvGrpSpPr/>
          <p:nvPr/>
        </p:nvGrpSpPr>
        <p:grpSpPr>
          <a:xfrm>
            <a:off x="323528" y="188640"/>
            <a:ext cx="6912768" cy="1866260"/>
            <a:chOff x="1026202" y="1981825"/>
            <a:chExt cx="5904656" cy="1866260"/>
          </a:xfrm>
        </p:grpSpPr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C335BFC9-2164-42E6-AC83-404D3388A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202" y="2463090"/>
              <a:ext cx="5904656" cy="138499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800" dirty="0">
                  <a:solidFill>
                    <a:schemeClr val="bg1"/>
                  </a:solidFill>
                </a:rPr>
                <a:t>68% world’s population use at least a basic sanitation service (WHO, 2017).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7EFA69EA-A2D2-4ED2-B6E4-1563D22AA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202" y="1981825"/>
              <a:ext cx="5904656" cy="52322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800" b="1" dirty="0"/>
                <a:t>The fortunate…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017E81-0A46-412D-958E-230846D398CB}"/>
              </a:ext>
            </a:extLst>
          </p:cNvPr>
          <p:cNvGrpSpPr/>
          <p:nvPr/>
        </p:nvGrpSpPr>
        <p:grpSpPr>
          <a:xfrm>
            <a:off x="1619672" y="2663493"/>
            <a:ext cx="6264323" cy="1485587"/>
            <a:chOff x="5076055" y="3303283"/>
            <a:chExt cx="3744914" cy="1485584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A7E178B4-3A6E-4524-B4AF-06FE500B2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56" y="3834762"/>
              <a:ext cx="3744913" cy="95410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800" dirty="0">
                  <a:solidFill>
                    <a:schemeClr val="bg1"/>
                  </a:solidFill>
                </a:rPr>
                <a:t>2.4 billion people do not have basic sanitation (WHO &amp; UNICEF, 2017).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6AC5C7BF-FD80-4624-A536-8CD1B8023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55" y="3303283"/>
              <a:ext cx="3744913" cy="52322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800" b="1" dirty="0"/>
                <a:t>The rest…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AA4DA0-5BA9-4D9C-8F19-C3B71A62C2EB}"/>
              </a:ext>
            </a:extLst>
          </p:cNvPr>
          <p:cNvGrpSpPr/>
          <p:nvPr/>
        </p:nvGrpSpPr>
        <p:grpSpPr>
          <a:xfrm>
            <a:off x="2915816" y="4869160"/>
            <a:ext cx="5637541" cy="1889626"/>
            <a:chOff x="1547664" y="5047029"/>
            <a:chExt cx="5637541" cy="1889626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4F8A4B37-EFFB-43CD-81F4-38F4094CB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665" y="5551660"/>
              <a:ext cx="3744913" cy="1384995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800" dirty="0">
                  <a:solidFill>
                    <a:schemeClr val="bg1"/>
                  </a:solidFill>
                </a:rPr>
                <a:t>Open defaecation for 892 million people (WHO, 2017).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D11CEFB-23AA-46C3-B774-0C993038E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3571" y="5551660"/>
              <a:ext cx="1871634" cy="1384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194058C9-96F4-4DF7-B155-B004A0E89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664" y="5047029"/>
              <a:ext cx="5637541" cy="52322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800" b="1" dirty="0"/>
                <a:t>The poorest…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2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1C9AB7-6BBA-4F29-8D56-D3315C7ED21D}"/>
              </a:ext>
            </a:extLst>
          </p:cNvPr>
          <p:cNvGrpSpPr/>
          <p:nvPr/>
        </p:nvGrpSpPr>
        <p:grpSpPr>
          <a:xfrm>
            <a:off x="827584" y="116632"/>
            <a:ext cx="8136624" cy="3474554"/>
            <a:chOff x="1126879" y="404664"/>
            <a:chExt cx="7189537" cy="34745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3B06AE-2886-45B1-82FD-D4067449D487}"/>
                </a:ext>
              </a:extLst>
            </p:cNvPr>
            <p:cNvGrpSpPr/>
            <p:nvPr/>
          </p:nvGrpSpPr>
          <p:grpSpPr>
            <a:xfrm>
              <a:off x="3275855" y="673532"/>
              <a:ext cx="5040561" cy="3205686"/>
              <a:chOff x="1098027" y="1047093"/>
              <a:chExt cx="4211537" cy="3205686"/>
            </a:xfrm>
          </p:grpSpPr>
          <p:sp>
            <p:nvSpPr>
              <p:cNvPr id="10" name="Text Box 8">
                <a:extLst>
                  <a:ext uri="{FF2B5EF4-FFF2-40B4-BE49-F238E27FC236}">
                    <a16:creationId xmlns:a16="http://schemas.microsoft.com/office/drawing/2014/main" id="{AC52A9BE-C236-4DB2-948F-564BD5CE0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027" y="1575123"/>
                <a:ext cx="4211536" cy="2677656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GB" sz="2800" dirty="0">
                    <a:solidFill>
                      <a:schemeClr val="bg1"/>
                    </a:solidFill>
                  </a:rPr>
                  <a:t>2.1 billion lack safe water at home (</a:t>
                </a:r>
                <a:r>
                  <a:rPr lang="en-GB" sz="2800" dirty="0" err="1">
                    <a:solidFill>
                      <a:schemeClr val="bg1"/>
                    </a:solidFill>
                  </a:rPr>
                  <a:t>Unicef</a:t>
                </a:r>
                <a:r>
                  <a:rPr lang="en-GB" sz="2800" dirty="0">
                    <a:solidFill>
                      <a:schemeClr val="bg1"/>
                    </a:solidFill>
                  </a:rPr>
                  <a:t> &amp; WHO, 2017).</a:t>
                </a:r>
              </a:p>
              <a:p>
                <a:pPr eaLnBrk="1" hangingPunct="1"/>
                <a:endParaRPr lang="en-GB" sz="2800" dirty="0">
                  <a:solidFill>
                    <a:schemeClr val="bg1"/>
                  </a:solidFill>
                </a:endParaRPr>
              </a:p>
              <a:p>
                <a:pPr eaLnBrk="1" hangingPunct="1"/>
                <a:r>
                  <a:rPr lang="en-GB" sz="2800" dirty="0">
                    <a:solidFill>
                      <a:schemeClr val="bg1"/>
                    </a:solidFill>
                  </a:rPr>
                  <a:t>~10% world’s population consume food irrigated by wastewater (WHO, 2017).</a:t>
                </a: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25DC1300-ECCF-484B-BFE5-3A62EE19E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028" y="1047093"/>
                <a:ext cx="4211536" cy="523220"/>
              </a:xfrm>
              <a:prstGeom prst="rect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GB" sz="2800" b="1" dirty="0"/>
                  <a:t>We turn on our taps, but…</a:t>
                </a:r>
              </a:p>
            </p:txBody>
          </p:sp>
        </p:grpSp>
        <p:pic>
          <p:nvPicPr>
            <p:cNvPr id="3" name="Picture 2" descr="A picture containing indoor, wall, toilet, object&#10;&#10;Description generated with very high confidence">
              <a:extLst>
                <a:ext uri="{FF2B5EF4-FFF2-40B4-BE49-F238E27FC236}">
                  <a16:creationId xmlns:a16="http://schemas.microsoft.com/office/drawing/2014/main" id="{CE88AC86-F455-4495-9948-965B66B9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6879" y="764664"/>
              <a:ext cx="2880000" cy="2160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D52266-5B30-47EE-B81A-0AA4E9F8584B}"/>
              </a:ext>
            </a:extLst>
          </p:cNvPr>
          <p:cNvGrpSpPr/>
          <p:nvPr/>
        </p:nvGrpSpPr>
        <p:grpSpPr>
          <a:xfrm>
            <a:off x="611560" y="3309360"/>
            <a:ext cx="8352648" cy="3384369"/>
            <a:chOff x="611560" y="3309360"/>
            <a:chExt cx="8352648" cy="33843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21D71B-192B-4D44-9A91-5B8394F6E529}"/>
                </a:ext>
              </a:extLst>
            </p:cNvPr>
            <p:cNvGrpSpPr/>
            <p:nvPr/>
          </p:nvGrpSpPr>
          <p:grpSpPr>
            <a:xfrm>
              <a:off x="611560" y="3913892"/>
              <a:ext cx="5832648" cy="2779837"/>
              <a:chOff x="2123728" y="3976052"/>
              <a:chExt cx="4752529" cy="2779837"/>
            </a:xfrm>
          </p:grpSpPr>
          <p:sp>
            <p:nvSpPr>
              <p:cNvPr id="13" name="Text Box 8">
                <a:extLst>
                  <a:ext uri="{FF2B5EF4-FFF2-40B4-BE49-F238E27FC236}">
                    <a16:creationId xmlns:a16="http://schemas.microsoft.com/office/drawing/2014/main" id="{357BA65A-228B-45B0-A808-1B61F5014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3728" y="4509120"/>
                <a:ext cx="4752528" cy="2246769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GB" sz="2800" dirty="0">
                    <a:solidFill>
                      <a:schemeClr val="bg1"/>
                    </a:solidFill>
                  </a:rPr>
                  <a:t>Poor sanitation: diarrhoea, dysentery, typhoid, intestinal parasitic worms, schistosomiasis (WHO, 2017).</a:t>
                </a: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0E03411A-C570-4BB3-BAEB-DFB9D9AE0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3729" y="3976052"/>
                <a:ext cx="4752528" cy="523220"/>
              </a:xfrm>
              <a:prstGeom prst="rect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GB" sz="2800" b="1" dirty="0"/>
                  <a:t>We flush our loos, but…</a:t>
                </a:r>
              </a:p>
            </p:txBody>
          </p:sp>
        </p:grpSp>
        <p:pic>
          <p:nvPicPr>
            <p:cNvPr id="11" name="Picture 10" descr="A white toilet sitting in a bathroom&#10;&#10;Description generated with high confidence">
              <a:extLst>
                <a:ext uri="{FF2B5EF4-FFF2-40B4-BE49-F238E27FC236}">
                  <a16:creationId xmlns:a16="http://schemas.microsoft.com/office/drawing/2014/main" id="{6B7B6417-2D3E-4C28-A436-637671D59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24208" y="3729360"/>
              <a:ext cx="3360000" cy="2520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/>
              <a:t>Why are parasites a problem in developing countries?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773238"/>
            <a:ext cx="8136383" cy="4876800"/>
          </a:xfrm>
        </p:spPr>
        <p:txBody>
          <a:bodyPr/>
          <a:lstStyle/>
          <a:p>
            <a:pPr eaLnBrk="1" hangingPunct="1"/>
            <a:r>
              <a:rPr lang="en-GB" sz="2800" dirty="0"/>
              <a:t>Access to sustainable clean water &amp; sanitation.</a:t>
            </a:r>
          </a:p>
          <a:p>
            <a:pPr eaLnBrk="1" hangingPunct="1"/>
            <a:r>
              <a:rPr lang="en-GB" sz="2800" dirty="0"/>
              <a:t>Daily activities = risk.</a:t>
            </a:r>
          </a:p>
          <a:p>
            <a:pPr eaLnBrk="1" hangingPunct="1"/>
            <a:r>
              <a:rPr lang="en-GB" sz="2800" dirty="0"/>
              <a:t>Access to education?</a:t>
            </a:r>
          </a:p>
          <a:p>
            <a:pPr eaLnBrk="1" hangingPunct="1"/>
            <a:r>
              <a:rPr lang="en-GB" sz="2800" dirty="0"/>
              <a:t>Access to sustainable health care? </a:t>
            </a:r>
          </a:p>
          <a:p>
            <a:pPr eaLnBrk="1" hangingPunct="1"/>
            <a:r>
              <a:rPr lang="en-GB" sz="2800" dirty="0"/>
              <a:t>Geography &amp; climate.</a:t>
            </a:r>
          </a:p>
          <a:p>
            <a:pPr eaLnBrk="1" hangingPunct="1"/>
            <a:r>
              <a:rPr lang="en-GB" sz="2800" dirty="0"/>
              <a:t>Poverty, malnutrition, conflict &amp; unrest.</a:t>
            </a:r>
          </a:p>
          <a:p>
            <a:pPr eaLnBrk="1" hangingPunct="1"/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65CDAF4-DC34-4926-8902-CBABEFDCA053}"/>
              </a:ext>
            </a:extLst>
          </p:cNvPr>
          <p:cNvGrpSpPr/>
          <p:nvPr/>
        </p:nvGrpSpPr>
        <p:grpSpPr>
          <a:xfrm>
            <a:off x="251520" y="1033572"/>
            <a:ext cx="7695238" cy="4872718"/>
            <a:chOff x="251520" y="1033572"/>
            <a:chExt cx="7695238" cy="4872718"/>
          </a:xfrm>
        </p:grpSpPr>
        <p:sp>
          <p:nvSpPr>
            <p:cNvPr id="4" name="Text Box 8">
              <a:extLst>
                <a:ext uri="{FF2B5EF4-FFF2-40B4-BE49-F238E27FC236}">
                  <a16:creationId xmlns:a16="http://schemas.microsoft.com/office/drawing/2014/main" id="{9D4A7644-E593-47B0-8BDB-C110EE3ED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2" y="1566640"/>
              <a:ext cx="7695236" cy="433965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800" dirty="0">
                  <a:solidFill>
                    <a:schemeClr val="bg1"/>
                  </a:solidFill>
                </a:rPr>
                <a:t>~1.5 billion infected with soil-transmitted helminths (STHs, WHO, 2017).</a:t>
              </a:r>
            </a:p>
            <a:p>
              <a:pPr eaLnBrk="1" hangingPunct="1"/>
              <a:endParaRPr lang="en-GB" sz="2800" dirty="0">
                <a:solidFill>
                  <a:schemeClr val="bg1"/>
                </a:solidFill>
              </a:endParaRP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/>
                  </a:solidFill>
                </a:rPr>
                <a:t>Roundworms: </a:t>
              </a:r>
              <a:r>
                <a:rPr lang="en-GB" sz="2800" i="1" dirty="0" err="1">
                  <a:solidFill>
                    <a:schemeClr val="bg1"/>
                  </a:solidFill>
                </a:rPr>
                <a:t>Ascaris</a:t>
              </a:r>
              <a:r>
                <a:rPr lang="en-GB" sz="2800" i="1" dirty="0">
                  <a:solidFill>
                    <a:schemeClr val="bg1"/>
                  </a:solidFill>
                </a:rPr>
                <a:t> lumbricoides</a:t>
              </a:r>
            </a:p>
            <a:p>
              <a:pPr eaLnBrk="1" hangingPunct="1"/>
              <a:endParaRPr lang="en-GB" sz="2800" dirty="0">
                <a:solidFill>
                  <a:schemeClr val="bg1"/>
                </a:solidFill>
              </a:endParaRP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GB" sz="2800" dirty="0" err="1">
                  <a:solidFill>
                    <a:schemeClr val="bg1"/>
                  </a:solidFill>
                </a:rPr>
                <a:t>Whipworm:</a:t>
              </a:r>
              <a:r>
                <a:rPr lang="en-GB" sz="2800" i="1" dirty="0" err="1">
                  <a:solidFill>
                    <a:schemeClr val="bg1"/>
                  </a:solidFill>
                </a:rPr>
                <a:t>Trichuris</a:t>
              </a:r>
              <a:r>
                <a:rPr lang="en-GB" sz="2800" i="1" dirty="0">
                  <a:solidFill>
                    <a:schemeClr val="bg1"/>
                  </a:solidFill>
                </a:rPr>
                <a:t> </a:t>
              </a:r>
              <a:r>
                <a:rPr lang="en-GB" sz="2800" i="1" dirty="0" err="1">
                  <a:solidFill>
                    <a:schemeClr val="bg1"/>
                  </a:solidFill>
                </a:rPr>
                <a:t>trichura</a:t>
              </a:r>
              <a:endParaRPr lang="en-GB" sz="2800" i="1" dirty="0">
                <a:solidFill>
                  <a:schemeClr val="bg1"/>
                </a:solidFill>
              </a:endParaRPr>
            </a:p>
            <a:p>
              <a:pPr eaLnBrk="1" hangingPunct="1"/>
              <a:endParaRPr lang="en-GB" sz="2800" dirty="0">
                <a:solidFill>
                  <a:schemeClr val="bg1"/>
                </a:solidFill>
              </a:endParaRP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GB" sz="2800" dirty="0">
                  <a:solidFill>
                    <a:schemeClr val="bg1"/>
                  </a:solidFill>
                </a:rPr>
                <a:t>Hookworms: </a:t>
              </a:r>
              <a:r>
                <a:rPr lang="en-GB" sz="2800" i="1" dirty="0" err="1">
                  <a:solidFill>
                    <a:schemeClr val="bg1"/>
                  </a:solidFill>
                </a:rPr>
                <a:t>Ancylostoma</a:t>
              </a:r>
              <a:r>
                <a:rPr lang="en-GB" sz="2800" i="1" dirty="0">
                  <a:solidFill>
                    <a:schemeClr val="bg1"/>
                  </a:solidFill>
                </a:rPr>
                <a:t> duodenale &amp; </a:t>
              </a:r>
              <a:r>
                <a:rPr lang="en-GB" sz="2800" i="1" dirty="0" err="1">
                  <a:solidFill>
                    <a:schemeClr val="bg1"/>
                  </a:solidFill>
                </a:rPr>
                <a:t>Necator</a:t>
              </a:r>
              <a:r>
                <a:rPr lang="en-GB" sz="2800" i="1" dirty="0">
                  <a:solidFill>
                    <a:schemeClr val="bg1"/>
                  </a:solidFill>
                </a:rPr>
                <a:t> </a:t>
              </a:r>
              <a:r>
                <a:rPr lang="en-GB" sz="2800" i="1" dirty="0" err="1">
                  <a:solidFill>
                    <a:schemeClr val="bg1"/>
                  </a:solidFill>
                </a:rPr>
                <a:t>americanus</a:t>
              </a:r>
              <a:r>
                <a:rPr lang="en-GB" sz="2800" i="1" dirty="0">
                  <a:solidFill>
                    <a:schemeClr val="bg1"/>
                  </a:solidFill>
                </a:rPr>
                <a:t>. </a:t>
              </a:r>
            </a:p>
            <a:p>
              <a:pPr eaLnBrk="1" hangingPunct="1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367354DB-82B7-4BEA-B8FB-F2FEAC02C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1033572"/>
              <a:ext cx="7695236" cy="523220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800" b="1" dirty="0"/>
                <a:t>On our planet…</a:t>
              </a:r>
            </a:p>
          </p:txBody>
        </p:sp>
      </p:grpSp>
      <p:pic>
        <p:nvPicPr>
          <p:cNvPr id="5" name="Content Placeholder 4" descr="Whipworm. T ovis.">
            <a:extLst>
              <a:ext uri="{FF2B5EF4-FFF2-40B4-BE49-F238E27FC236}">
                <a16:creationId xmlns:a16="http://schemas.microsoft.com/office/drawing/2014/main" id="{9BCA6EF1-5AE5-4D7A-87E3-AF8BC8D80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1128"/>
            <a:ext cx="2880000" cy="2160000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D3B7785-3321-409D-8BEC-64D9143C057A}"/>
              </a:ext>
            </a:extLst>
          </p:cNvPr>
          <p:cNvGrpSpPr/>
          <p:nvPr/>
        </p:nvGrpSpPr>
        <p:grpSpPr>
          <a:xfrm>
            <a:off x="323528" y="188640"/>
            <a:ext cx="8581579" cy="6568415"/>
            <a:chOff x="323528" y="188640"/>
            <a:chExt cx="8581579" cy="656841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C70E30-18A0-44AE-A801-CBE498E1AE17}"/>
                </a:ext>
              </a:extLst>
            </p:cNvPr>
            <p:cNvGrpSpPr/>
            <p:nvPr/>
          </p:nvGrpSpPr>
          <p:grpSpPr>
            <a:xfrm>
              <a:off x="323528" y="188640"/>
              <a:ext cx="7200800" cy="6568415"/>
              <a:chOff x="4716015" y="4139232"/>
              <a:chExt cx="3744914" cy="6568415"/>
            </a:xfrm>
          </p:grpSpPr>
          <p:sp>
            <p:nvSpPr>
              <p:cNvPr id="34" name="Text Box 8">
                <a:extLst>
                  <a:ext uri="{FF2B5EF4-FFF2-40B4-BE49-F238E27FC236}">
                    <a16:creationId xmlns:a16="http://schemas.microsoft.com/office/drawing/2014/main" id="{9AB9B2F0-EC09-495D-A0DB-63C43215D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6016" y="5075336"/>
                <a:ext cx="3744913" cy="5632311"/>
              </a:xfrm>
              <a:prstGeom prst="rect">
                <a:avLst/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GB" sz="2800" dirty="0">
                    <a:solidFill>
                      <a:schemeClr val="bg1"/>
                    </a:solidFill>
                  </a:rPr>
                  <a:t>Contact with infective parasite eggs/larvae in soil contaminated by human faeces…</a:t>
                </a:r>
              </a:p>
              <a:p>
                <a:pPr eaLnBrk="1" hangingPunct="1"/>
                <a:endParaRPr lang="en-GB" sz="2800" dirty="0">
                  <a:solidFill>
                    <a:schemeClr val="bg1"/>
                  </a:solidFill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</a:rPr>
                  <a:t>Eggs on unwashed vegetables</a:t>
                </a:r>
              </a:p>
              <a:p>
                <a:pPr eaLnBrk="1" hangingPunct="1"/>
                <a:endParaRPr lang="en-GB" sz="2800" dirty="0">
                  <a:solidFill>
                    <a:schemeClr val="bg1"/>
                  </a:solidFill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</a:rPr>
                  <a:t>Eggs ingested from contaminated water sources</a:t>
                </a:r>
              </a:p>
              <a:p>
                <a:pPr eaLnBrk="1" hangingPunct="1"/>
                <a:endParaRPr lang="en-GB" sz="2800" dirty="0">
                  <a:solidFill>
                    <a:schemeClr val="bg1"/>
                  </a:solidFill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</a:rPr>
                  <a:t>Eggs ingested from contaminated soil (children, occupational exposure, etc)</a:t>
                </a: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endParaRPr lang="en-GB" sz="2800" dirty="0">
                  <a:solidFill>
                    <a:schemeClr val="bg1"/>
                  </a:solidFill>
                </a:endParaRPr>
              </a:p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</a:rPr>
                  <a:t>Hookworm larvae penetrate skin.</a:t>
                </a:r>
              </a:p>
              <a:p>
                <a:pPr eaLnBrk="1" hangingPunct="1"/>
                <a:endParaRPr lang="en-GB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 Box 7">
                <a:extLst>
                  <a:ext uri="{FF2B5EF4-FFF2-40B4-BE49-F238E27FC236}">
                    <a16:creationId xmlns:a16="http://schemas.microsoft.com/office/drawing/2014/main" id="{474D5C2C-6929-40C0-85BC-F1689B0B92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6015" y="4139232"/>
                <a:ext cx="3744913" cy="954107"/>
              </a:xfrm>
              <a:prstGeom prst="rect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GB" sz="2800" b="1" dirty="0"/>
                  <a:t>Soil-transmitted helminths: “Do what they say on the tin”…</a:t>
                </a:r>
              </a:p>
            </p:txBody>
          </p:sp>
        </p:grpSp>
        <p:pic>
          <p:nvPicPr>
            <p:cNvPr id="3" name="Picture 2" descr="Ascaris lumbricoides egg">
              <a:extLst>
                <a:ext uri="{FF2B5EF4-FFF2-40B4-BE49-F238E27FC236}">
                  <a16:creationId xmlns:a16="http://schemas.microsoft.com/office/drawing/2014/main" id="{A3DF63B5-60ED-4A46-A94F-F97C3A1C5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107" y="1700968"/>
              <a:ext cx="1800000" cy="1440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Picture 8" descr="Necator americanus egg">
              <a:extLst>
                <a:ext uri="{FF2B5EF4-FFF2-40B4-BE49-F238E27FC236}">
                  <a16:creationId xmlns:a16="http://schemas.microsoft.com/office/drawing/2014/main" id="{6B4F29E2-7DB7-4A31-9DAB-6546B60C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107" y="5157192"/>
              <a:ext cx="1800000" cy="1440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1" name="Picture 10" descr="Trichuris trichuria egg">
              <a:extLst>
                <a:ext uri="{FF2B5EF4-FFF2-40B4-BE49-F238E27FC236}">
                  <a16:creationId xmlns:a16="http://schemas.microsoft.com/office/drawing/2014/main" id="{5CD6C40B-C91B-43AD-91C5-4DB16699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107" y="3429160"/>
              <a:ext cx="1800000" cy="1440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8315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D1B76CD-DD09-4576-B6D8-0694147D7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210714"/>
              </p:ext>
            </p:extLst>
          </p:nvPr>
        </p:nvGraphicFramePr>
        <p:xfrm>
          <a:off x="1868456" y="19282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91B38C5-8833-4DDB-A76C-22B43D246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188640"/>
            <a:ext cx="8321761" cy="1432684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ECDEEB79-BEDF-4FB0-BBB5-43154902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7" y="5229200"/>
            <a:ext cx="1872209" cy="1477328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</a:rPr>
              <a:t>Hookworms different. Eggs hatch in soil &amp; larvae penetrate host skin.</a:t>
            </a:r>
          </a:p>
        </p:txBody>
      </p:sp>
    </p:spTree>
    <p:extLst>
      <p:ext uri="{BB962C8B-B14F-4D97-AF65-F5344CB8AC3E}">
        <p14:creationId xmlns:p14="http://schemas.microsoft.com/office/powerpoint/2010/main" val="177472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14C2177-EEF9-404B-8F16-D288521359C1}"/>
              </a:ext>
            </a:extLst>
          </p:cNvPr>
          <p:cNvGrpSpPr/>
          <p:nvPr/>
        </p:nvGrpSpPr>
        <p:grpSpPr>
          <a:xfrm>
            <a:off x="683568" y="289585"/>
            <a:ext cx="7695238" cy="6540639"/>
            <a:chOff x="683568" y="289585"/>
            <a:chExt cx="7695238" cy="654063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0EE816-1058-4BF5-AEA3-3E985FD7DB55}"/>
                </a:ext>
              </a:extLst>
            </p:cNvPr>
            <p:cNvGrpSpPr/>
            <p:nvPr/>
          </p:nvGrpSpPr>
          <p:grpSpPr>
            <a:xfrm>
              <a:off x="683568" y="289585"/>
              <a:ext cx="7695238" cy="6540639"/>
              <a:chOff x="683568" y="289585"/>
              <a:chExt cx="7695238" cy="65406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5D7C911-2FF4-4151-BC04-F8E5B4F920C4}"/>
                  </a:ext>
                </a:extLst>
              </p:cNvPr>
              <p:cNvGrpSpPr/>
              <p:nvPr/>
            </p:nvGrpSpPr>
            <p:grpSpPr>
              <a:xfrm>
                <a:off x="683568" y="289585"/>
                <a:ext cx="7695238" cy="6540639"/>
                <a:chOff x="4716015" y="4139232"/>
                <a:chExt cx="3744914" cy="6540639"/>
              </a:xfrm>
            </p:grpSpPr>
            <p:sp>
              <p:nvSpPr>
                <p:cNvPr id="6" name="Text Box 8">
                  <a:extLst>
                    <a:ext uri="{FF2B5EF4-FFF2-40B4-BE49-F238E27FC236}">
                      <a16:creationId xmlns:a16="http://schemas.microsoft.com/office/drawing/2014/main" id="{8438D463-A41A-4764-91E8-9F54F68E57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6016" y="5478447"/>
                  <a:ext cx="3744913" cy="5201424"/>
                </a:xfrm>
                <a:prstGeom prst="rect">
                  <a:avLst/>
                </a:prstGeom>
                <a:solidFill>
                  <a:srgbClr val="FFCC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n-GB" sz="2800" dirty="0">
                      <a:solidFill>
                        <a:schemeClr val="bg1"/>
                      </a:solidFill>
                    </a:rPr>
                    <a:t>Contact with infective cercariae in contaminated water sources…</a:t>
                  </a:r>
                </a:p>
                <a:p>
                  <a:pPr eaLnBrk="1" hangingPunct="1"/>
                  <a:endParaRPr lang="en-GB" sz="2800" dirty="0">
                    <a:solidFill>
                      <a:schemeClr val="bg1"/>
                    </a:solidFill>
                  </a:endParaRPr>
                </a:p>
                <a:p>
                  <a:pPr marL="342900" indent="-342900" eaLnBrk="1" hangingPunct="1">
                    <a:buFont typeface="Arial" panose="020B0604020202020204" pitchFamily="34" charset="0"/>
                    <a:buChar char="•"/>
                  </a:pPr>
                  <a:endParaRPr lang="en-GB" sz="2800" dirty="0">
                    <a:solidFill>
                      <a:schemeClr val="bg1"/>
                    </a:solidFill>
                  </a:endParaRPr>
                </a:p>
                <a:p>
                  <a:pPr marL="342900" indent="-342900" eaLnBrk="1" hangingPunct="1">
                    <a:buFont typeface="Arial" panose="020B0604020202020204" pitchFamily="34" charset="0"/>
                    <a:buChar char="•"/>
                  </a:pPr>
                  <a:endParaRPr lang="en-GB" sz="2800" dirty="0">
                    <a:solidFill>
                      <a:schemeClr val="bg1"/>
                    </a:solidFill>
                  </a:endParaRPr>
                </a:p>
                <a:p>
                  <a:pPr marL="342900" indent="-342900" eaLnBrk="1" hangingPunct="1">
                    <a:buFont typeface="Arial" panose="020B0604020202020204" pitchFamily="34" charset="0"/>
                    <a:buChar char="•"/>
                  </a:pPr>
                  <a:endParaRPr lang="en-GB" sz="2800" dirty="0">
                    <a:solidFill>
                      <a:schemeClr val="bg1"/>
                    </a:solidFill>
                  </a:endParaRPr>
                </a:p>
                <a:p>
                  <a:pPr marL="342900" indent="-342900" eaLnBrk="1" hangingPunct="1">
                    <a:buFont typeface="Arial" panose="020B0604020202020204" pitchFamily="34" charset="0"/>
                    <a:buChar char="•"/>
                  </a:pPr>
                  <a:endParaRPr lang="en-GB" sz="2800" dirty="0">
                    <a:solidFill>
                      <a:schemeClr val="bg1"/>
                    </a:solidFill>
                  </a:endParaRPr>
                </a:p>
                <a:p>
                  <a:pPr marL="342900" indent="-342900" eaLnBrk="1" hangingPunct="1">
                    <a:buFont typeface="Arial" panose="020B0604020202020204" pitchFamily="34" charset="0"/>
                    <a:buChar char="•"/>
                  </a:pPr>
                  <a:endParaRPr lang="en-GB" sz="2800" dirty="0">
                    <a:solidFill>
                      <a:schemeClr val="bg1"/>
                    </a:solidFill>
                  </a:endParaRPr>
                </a:p>
                <a:p>
                  <a:pPr marL="342900" indent="-342900" eaLnBrk="1" hangingPunct="1">
                    <a:buFont typeface="Arial" panose="020B0604020202020204" pitchFamily="34" charset="0"/>
                    <a:buChar char="•"/>
                  </a:pPr>
                  <a:endParaRPr lang="en-GB" sz="2800" dirty="0">
                    <a:solidFill>
                      <a:schemeClr val="bg1"/>
                    </a:solidFill>
                  </a:endParaRPr>
                </a:p>
                <a:p>
                  <a:pPr eaLnBrk="1" hangingPunct="1"/>
                  <a:endParaRPr lang="en-GB" sz="2800" dirty="0">
                    <a:solidFill>
                      <a:schemeClr val="bg1"/>
                    </a:solidFill>
                  </a:endParaRPr>
                </a:p>
                <a:p>
                  <a:pPr marL="342900" indent="-342900" eaLnBrk="1" hangingPunct="1">
                    <a:buFont typeface="Arial" panose="020B0604020202020204" pitchFamily="34" charset="0"/>
                    <a:buChar char="•"/>
                  </a:pPr>
                  <a:r>
                    <a:rPr lang="en-GB" sz="2800" dirty="0">
                      <a:solidFill>
                        <a:schemeClr val="bg1"/>
                      </a:solidFill>
                    </a:rPr>
                    <a:t>5 important species in humans</a:t>
                  </a:r>
                </a:p>
                <a:p>
                  <a:pPr eaLnBrk="1" hangingPunct="1"/>
                  <a:endParaRPr lang="en-GB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Text Box 7">
                  <a:extLst>
                    <a:ext uri="{FF2B5EF4-FFF2-40B4-BE49-F238E27FC236}">
                      <a16:creationId xmlns:a16="http://schemas.microsoft.com/office/drawing/2014/main" id="{B4677D9D-E31C-46F8-B7E2-459CF3A76E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6015" y="4139232"/>
                  <a:ext cx="3744913" cy="1384995"/>
                </a:xfrm>
                <a:prstGeom prst="rect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n-GB" sz="2800" b="1" dirty="0"/>
                    <a:t>206.5 million people required preventative treatment for schistosomiasis (WHO, 2016)…</a:t>
                  </a:r>
                </a:p>
              </p:txBody>
            </p:sp>
          </p:grpSp>
          <p:pic>
            <p:nvPicPr>
              <p:cNvPr id="11" name="Picture 10" descr="Male and female S. mansoni">
                <a:extLst>
                  <a:ext uri="{FF2B5EF4-FFF2-40B4-BE49-F238E27FC236}">
                    <a16:creationId xmlns:a16="http://schemas.microsoft.com/office/drawing/2014/main" id="{DE03C8D8-2D3C-4B95-8C78-73BFFE59E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1186" y="2636912"/>
                <a:ext cx="1800000" cy="13500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</p:grpSp>
        <p:pic>
          <p:nvPicPr>
            <p:cNvPr id="14" name="Picture 13" descr="S. mansoni egg">
              <a:extLst>
                <a:ext uri="{FF2B5EF4-FFF2-40B4-BE49-F238E27FC236}">
                  <a16:creationId xmlns:a16="http://schemas.microsoft.com/office/drawing/2014/main" id="{2D9CB2B7-AA82-4A8C-9922-C1EF1DC6F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3311912"/>
              <a:ext cx="1800000" cy="1440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8" name="Picture 17" descr="S. mansoni cercariae">
              <a:extLst>
                <a:ext uri="{FF2B5EF4-FFF2-40B4-BE49-F238E27FC236}">
                  <a16:creationId xmlns:a16="http://schemas.microsoft.com/office/drawing/2014/main" id="{C52CC27A-C493-49DB-831C-0621001C8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848" y="3311912"/>
              <a:ext cx="1800000" cy="1440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20" name="Picture 19" descr="Biomphalaria glabrata snail">
              <a:extLst>
                <a:ext uri="{FF2B5EF4-FFF2-40B4-BE49-F238E27FC236}">
                  <a16:creationId xmlns:a16="http://schemas.microsoft.com/office/drawing/2014/main" id="{A30E9591-4C63-4CCF-87BF-5F36F18B0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026" y="4437112"/>
              <a:ext cx="1800000" cy="13500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1796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What can we do?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72816"/>
            <a:ext cx="4441304" cy="4114800"/>
          </a:xfrm>
        </p:spPr>
        <p:txBody>
          <a:bodyPr/>
          <a:lstStyle/>
          <a:p>
            <a:pPr eaLnBrk="1" hangingPunct="1"/>
            <a:r>
              <a:rPr lang="en-GB" sz="2800" dirty="0"/>
              <a:t>Education?</a:t>
            </a:r>
          </a:p>
          <a:p>
            <a:pPr eaLnBrk="1" hangingPunct="1"/>
            <a:r>
              <a:rPr lang="en-GB" sz="2800" dirty="0"/>
              <a:t>Provision of safe water &amp; sanitation? </a:t>
            </a:r>
          </a:p>
          <a:p>
            <a:pPr eaLnBrk="1" hangingPunct="1"/>
            <a:r>
              <a:rPr lang="en-GB" sz="2800" dirty="0"/>
              <a:t>Address lifestyles?</a:t>
            </a:r>
          </a:p>
          <a:p>
            <a:pPr eaLnBrk="1" hangingPunct="1"/>
            <a:r>
              <a:rPr lang="en-GB" sz="2800" dirty="0"/>
              <a:t>Address attitudes?</a:t>
            </a:r>
          </a:p>
          <a:p>
            <a:pPr eaLnBrk="1" hangingPunct="1"/>
            <a:r>
              <a:rPr lang="en-GB" sz="2800" dirty="0"/>
              <a:t>Tackle poverty?</a:t>
            </a:r>
          </a:p>
          <a:p>
            <a:pPr eaLnBrk="1" hangingPunct="1"/>
            <a:r>
              <a:rPr lang="en-GB" sz="2800" dirty="0"/>
              <a:t>Research neglected diseases?</a:t>
            </a:r>
          </a:p>
          <a:p>
            <a:pPr eaLnBrk="1" hangingPunct="1"/>
            <a:r>
              <a:rPr lang="en-GB" sz="2800" dirty="0"/>
              <a:t>Funding?</a:t>
            </a:r>
          </a:p>
          <a:p>
            <a:pPr eaLnBrk="1" hangingPunct="1"/>
            <a:r>
              <a:rPr lang="en-GB" sz="2800" dirty="0"/>
              <a:t>Integrated approach.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A223F310-8A55-48C6-A16F-7B432BB78ABB}"/>
              </a:ext>
            </a:extLst>
          </p:cNvPr>
          <p:cNvGrpSpPr>
            <a:grpSpLocks/>
          </p:cNvGrpSpPr>
          <p:nvPr/>
        </p:nvGrpSpPr>
        <p:grpSpPr bwMode="auto">
          <a:xfrm>
            <a:off x="5652120" y="1902147"/>
            <a:ext cx="3456384" cy="4911229"/>
            <a:chOff x="476" y="1748"/>
            <a:chExt cx="2359" cy="2615"/>
          </a:xfrm>
        </p:grpSpPr>
        <p:sp>
          <p:nvSpPr>
            <p:cNvPr id="5" name="Text Box 13">
              <a:extLst>
                <a:ext uri="{FF2B5EF4-FFF2-40B4-BE49-F238E27FC236}">
                  <a16:creationId xmlns:a16="http://schemas.microsoft.com/office/drawing/2014/main" id="{647CC4B5-3624-44F5-9928-AB830833D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748"/>
              <a:ext cx="2359" cy="29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400" b="1" dirty="0"/>
                <a:t>Inequality…</a:t>
              </a:r>
            </a:p>
          </p:txBody>
        </p:sp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79DD711C-FF2B-469E-A4F0-B156CEE55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020"/>
              <a:ext cx="2359" cy="234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GB" sz="2800" dirty="0">
                  <a:solidFill>
                    <a:schemeClr val="bg1"/>
                  </a:solidFill>
                </a:rPr>
                <a:t>Poorest children 1.9 times more likely to die before age 5.</a:t>
              </a:r>
            </a:p>
            <a:p>
              <a:pPr eaLnBrk="1" hangingPunct="1"/>
              <a:endParaRPr lang="en-GB" sz="28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sz="2800" dirty="0">
                  <a:solidFill>
                    <a:schemeClr val="bg1"/>
                  </a:solidFill>
                </a:rPr>
                <a:t>800 children die each day from preventable diseases caused by poor water, sanitation &amp; hygiene.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6FAACF53513459D0C97BA0184BBFA" ma:contentTypeVersion="9" ma:contentTypeDescription="Create a new document." ma:contentTypeScope="" ma:versionID="fbb06c2f1e192a0b2a0a7b7ad4e53fec">
  <xsd:schema xmlns:xsd="http://www.w3.org/2001/XMLSchema" xmlns:xs="http://www.w3.org/2001/XMLSchema" xmlns:p="http://schemas.microsoft.com/office/2006/metadata/properties" xmlns:ns2="84773240-f26a-4b9b-88a6-1d0927de54a4" targetNamespace="http://schemas.microsoft.com/office/2006/metadata/properties" ma:root="true" ma:fieldsID="fc644f3cb3efe90b994e04096e699ba6" ns2:_="">
    <xsd:import namespace="84773240-f26a-4b9b-88a6-1d0927de5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73240-f26a-4b9b-88a6-1d0927de5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2E5343-F6E2-4558-8E3A-2A3F6C9F3577}"/>
</file>

<file path=customXml/itemProps2.xml><?xml version="1.0" encoding="utf-8"?>
<ds:datastoreItem xmlns:ds="http://schemas.openxmlformats.org/officeDocument/2006/customXml" ds:itemID="{AC3098D4-7F67-42B4-903F-330E367CF933}"/>
</file>

<file path=customXml/itemProps3.xml><?xml version="1.0" encoding="utf-8"?>
<ds:datastoreItem xmlns:ds="http://schemas.openxmlformats.org/officeDocument/2006/customXml" ds:itemID="{D4CE9739-F3F5-4BA4-A4D6-A0EEB350CCB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4874</TotalTime>
  <Words>512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Shimmer</vt:lpstr>
      <vt:lpstr>Office Theme</vt:lpstr>
      <vt:lpstr>PowerPoint Presentation</vt:lpstr>
      <vt:lpstr>PowerPoint Presentation</vt:lpstr>
      <vt:lpstr>PowerPoint Presentation</vt:lpstr>
      <vt:lpstr>Why are parasites a problem in developing countries?</vt:lpstr>
      <vt:lpstr>PowerPoint Presentation</vt:lpstr>
      <vt:lpstr>PowerPoint Presentation</vt:lpstr>
      <vt:lpstr>PowerPoint Presentation</vt:lpstr>
      <vt:lpstr>PowerPoint Presentation</vt:lpstr>
      <vt:lpstr>What can we do?</vt:lpstr>
      <vt:lpstr>De-worm…</vt:lpstr>
      <vt:lpstr>Improve sanitation &amp; water…</vt:lpstr>
      <vt:lpstr>What can we do?</vt:lpstr>
      <vt:lpstr>Parasites do not discriminate!</vt:lpstr>
    </vt:vector>
  </TitlesOfParts>
  <Company>Default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Hide and Seek: Finding Enterobacter sakazakii</dc:title>
  <dc:creator>Jo Hamilton</dc:creator>
  <cp:lastModifiedBy>Joanne Hamilton [jvh]</cp:lastModifiedBy>
  <cp:revision>372</cp:revision>
  <cp:lastPrinted>2017-10-20T14:18:32Z</cp:lastPrinted>
  <dcterms:created xsi:type="dcterms:W3CDTF">2008-01-28T17:16:52Z</dcterms:created>
  <dcterms:modified xsi:type="dcterms:W3CDTF">2017-10-20T15:13:27Z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0x010100EC76FAACF53513459D0C97BA0184BBFA</vt:lpwstr>
  </property>
</Properties>
</file>