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9" r:id="rId2"/>
    <p:sldId id="301" r:id="rId3"/>
    <p:sldId id="276" r:id="rId4"/>
    <p:sldId id="350" r:id="rId5"/>
    <p:sldId id="343" r:id="rId6"/>
    <p:sldId id="342" r:id="rId7"/>
    <p:sldId id="348" r:id="rId8"/>
    <p:sldId id="303" r:id="rId9"/>
    <p:sldId id="305" r:id="rId10"/>
    <p:sldId id="345" r:id="rId11"/>
    <p:sldId id="346" r:id="rId12"/>
    <p:sldId id="322" r:id="rId13"/>
    <p:sldId id="351" r:id="rId14"/>
    <p:sldId id="286" r:id="rId15"/>
  </p:sldIdLst>
  <p:sldSz cx="9144000" cy="6858000" type="screen4x3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02">
          <p15:clr>
            <a:srgbClr val="A4A3A4"/>
          </p15:clr>
        </p15:guide>
        <p15:guide id="2" pos="612">
          <p15:clr>
            <a:srgbClr val="A4A3A4"/>
          </p15:clr>
        </p15:guide>
        <p15:guide id="3" orient="horz" pos="3521">
          <p15:clr>
            <a:srgbClr val="A4A3A4"/>
          </p15:clr>
        </p15:guide>
        <p15:guide id="4" pos="5329">
          <p15:clr>
            <a:srgbClr val="A4A3A4"/>
          </p15:clr>
        </p15:guide>
        <p15:guide id="5" orient="horz" pos="1003">
          <p15:clr>
            <a:srgbClr val="A4A3A4"/>
          </p15:clr>
        </p15:guide>
        <p15:guide id="6" orient="horz" pos="40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6699"/>
    <a:srgbClr val="0033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2" autoAdjust="0"/>
    <p:restoredTop sz="81020" autoAdjust="0"/>
  </p:normalViewPr>
  <p:slideViewPr>
    <p:cSldViewPr snapToGrid="0" showGuides="1">
      <p:cViewPr varScale="1">
        <p:scale>
          <a:sx n="90" d="100"/>
          <a:sy n="90" d="100"/>
        </p:scale>
        <p:origin x="2346" y="78"/>
      </p:cViewPr>
      <p:guideLst>
        <p:guide orient="horz" pos="1502"/>
        <p:guide pos="612"/>
        <p:guide orient="horz" pos="3521"/>
        <p:guide pos="5329"/>
        <p:guide orient="horz" pos="1003"/>
        <p:guide orient="horz" pos="406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92" d="100"/>
          <a:sy n="92" d="100"/>
        </p:scale>
        <p:origin x="169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ED703EC1-EE9C-4A6A-91BD-69B4F94F3163}" type="datetimeFigureOut">
              <a:rPr lang="en-GB"/>
              <a:pPr>
                <a:defRPr/>
              </a:pPr>
              <a:t>02/03/2020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ACD6FEB8-71B3-40C5-927E-57F75B2CE7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43E9C40-862C-CE4D-BABF-D4096F1D79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233596-20D4-B74E-B6B5-D8412DAB053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FB0A94C-071A-4A89-BEA9-79F4E6635A92}" type="datetimeFigureOut">
              <a:rPr lang="en-US"/>
              <a:pPr>
                <a:defRPr/>
              </a:pPr>
              <a:t>3/2/2020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806A454-3628-6B42-94A7-AF9ECFB193A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9716FD5-C1D2-974F-82C1-FBB3AF821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751421-3F74-274C-B683-28EDC7FA96B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C9AE55-6D37-F941-B3DD-7FF253B183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7ABDF6C-0BCD-41CF-9F4C-F38386BCE5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 smtClean="0"/>
              <a:t>Title page</a:t>
            </a:r>
          </a:p>
        </p:txBody>
      </p:sp>
      <p:sp>
        <p:nvSpPr>
          <p:cNvPr id="512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52AF0A5-E817-4A87-9759-B01948C3045E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 smtClean="0"/>
              <a:t>Title page</a:t>
            </a:r>
          </a:p>
        </p:txBody>
      </p:sp>
      <p:sp>
        <p:nvSpPr>
          <p:cNvPr id="2560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5CC79310-A578-4480-9D8E-6D2363D18DAB}" type="slidenum">
              <a:rPr lang="en-US" altLang="en-US" smtClean="0">
                <a:solidFill>
                  <a:srgbClr val="000000"/>
                </a:solidFill>
              </a:rPr>
              <a:pPr/>
              <a:t>10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 smtClean="0"/>
              <a:t>Title page</a:t>
            </a:r>
          </a:p>
        </p:txBody>
      </p:sp>
      <p:sp>
        <p:nvSpPr>
          <p:cNvPr id="2765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CFADD7A-980E-4340-8DA3-E7F2C87AF7D3}" type="slidenum">
              <a:rPr lang="en-US" altLang="en-US" smtClean="0">
                <a:solidFill>
                  <a:srgbClr val="000000"/>
                </a:solidFill>
              </a:rPr>
              <a:pPr/>
              <a:t>11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 smtClean="0"/>
              <a:t>Title page</a:t>
            </a:r>
          </a:p>
        </p:txBody>
      </p:sp>
      <p:sp>
        <p:nvSpPr>
          <p:cNvPr id="2970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09311721-4D03-42F3-82A6-78DA9F599016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 smtClean="0"/>
              <a:t>Bullet point list (animated)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174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21623CB-7C1B-43A5-8E0E-E28E5C078732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 smtClean="0"/>
              <a:t>Title page</a:t>
            </a:r>
          </a:p>
        </p:txBody>
      </p:sp>
      <p:sp>
        <p:nvSpPr>
          <p:cNvPr id="33796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E5A44A6-D2C7-4CB0-AF9D-76446C392641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 smtClean="0"/>
              <a:t>Title page</a:t>
            </a:r>
          </a:p>
        </p:txBody>
      </p:sp>
      <p:sp>
        <p:nvSpPr>
          <p:cNvPr id="717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DC9F0CF2-DA16-4E57-9B17-E8FF25310990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 smtClean="0"/>
              <a:t>Title page</a:t>
            </a:r>
          </a:p>
        </p:txBody>
      </p:sp>
      <p:sp>
        <p:nvSpPr>
          <p:cNvPr id="922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4A25B76-00F2-4C1D-A2FB-53C6C6883A83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 smtClean="0"/>
              <a:t>Title page</a:t>
            </a:r>
          </a:p>
        </p:txBody>
      </p:sp>
      <p:sp>
        <p:nvSpPr>
          <p:cNvPr id="1126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4F67411-3343-488A-847B-A65CAACC20DC}" type="slidenum">
              <a:rPr lang="en-US" altLang="en-US" smtClean="0">
                <a:solidFill>
                  <a:srgbClr val="000000"/>
                </a:solidFill>
              </a:rPr>
              <a:pPr/>
              <a:t>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 smtClean="0"/>
              <a:t>Title page</a:t>
            </a:r>
          </a:p>
        </p:txBody>
      </p:sp>
      <p:sp>
        <p:nvSpPr>
          <p:cNvPr id="1536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54B56A88-A5BC-4E6D-A589-ED082051696A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 smtClean="0"/>
              <a:t>Title page</a:t>
            </a:r>
          </a:p>
        </p:txBody>
      </p:sp>
      <p:sp>
        <p:nvSpPr>
          <p:cNvPr id="1741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783C61D-8C19-4A5A-9930-149DB6B991C5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 smtClean="0"/>
              <a:t>Title page</a:t>
            </a:r>
          </a:p>
        </p:txBody>
      </p:sp>
      <p:sp>
        <p:nvSpPr>
          <p:cNvPr id="1946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76A9001-911E-43B6-B672-3D8F4F686AF9}" type="slidenum">
              <a:rPr lang="en-US" altLang="en-US" smtClean="0">
                <a:solidFill>
                  <a:srgbClr val="000000"/>
                </a:solidFill>
              </a:rPr>
              <a:pPr/>
              <a:t>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 smtClean="0"/>
              <a:t>Title page</a:t>
            </a:r>
          </a:p>
        </p:txBody>
      </p:sp>
      <p:sp>
        <p:nvSpPr>
          <p:cNvPr id="2150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B9B730B-D89B-4AC5-8662-949828A4D89C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 smtClean="0"/>
              <a:t>Title page</a:t>
            </a:r>
          </a:p>
        </p:txBody>
      </p:sp>
      <p:sp>
        <p:nvSpPr>
          <p:cNvPr id="23556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D1B5ADFC-7E3C-46B5-A799-59BCA160CA26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1B44F-3E96-5A48-AC3D-E63E5BD9A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62273-5A6E-43EC-8877-B06956FD3175}" type="datetimeFigureOut">
              <a:rPr lang="en-US"/>
              <a:pPr>
                <a:defRPr/>
              </a:pPr>
              <a:t>3/2/2020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59D66-3C39-1D43-A77F-557D93471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87E9B-3D4F-3349-A1D3-A001934BD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5BDC7-D80F-453D-A62B-80656FFA9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5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1B44F-3E96-5A48-AC3D-E63E5BD9A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EE5F1-3600-4F5D-BA31-BF020A0F0DF2}" type="datetimeFigureOut">
              <a:rPr lang="en-US"/>
              <a:pPr>
                <a:defRPr/>
              </a:pPr>
              <a:t>3/2/2020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59D66-3C39-1D43-A77F-557D93471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87E9B-3D4F-3349-A1D3-A001934BD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14297-E417-478E-8FAE-676410F4C4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498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1B44F-3E96-5A48-AC3D-E63E5BD9A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13290-5D16-4FB5-8AC1-FFEDF5B298BB}" type="datetimeFigureOut">
              <a:rPr lang="en-US"/>
              <a:pPr>
                <a:defRPr/>
              </a:pPr>
              <a:t>3/2/2020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59D66-3C39-1D43-A77F-557D93471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87E9B-3D4F-3349-A1D3-A001934BD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2EA46-38A7-48A5-90C4-E8596E4F42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15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1B44F-3E96-5A48-AC3D-E63E5BD9A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C4D27-D0E9-469B-B369-1CD243C2DBDD}" type="datetimeFigureOut">
              <a:rPr lang="en-US"/>
              <a:pPr>
                <a:defRPr/>
              </a:pPr>
              <a:t>3/2/2020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59D66-3C39-1D43-A77F-557D93471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87E9B-3D4F-3349-A1D3-A001934BD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38EFF-88D9-4ECD-8746-2CFEDF79A5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20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1B44F-3E96-5A48-AC3D-E63E5BD9A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BDAB3-2B7A-4906-80E6-E80943D66CE6}" type="datetimeFigureOut">
              <a:rPr lang="en-US"/>
              <a:pPr>
                <a:defRPr/>
              </a:pPr>
              <a:t>3/2/2020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59D66-3C39-1D43-A77F-557D93471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87E9B-3D4F-3349-A1D3-A001934BD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51647-26F1-4A56-9747-A652990C7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86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B81B44F-3E96-5A48-AC3D-E63E5BD9A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43C32-7FEC-47EC-BF1D-2D6D4347B797}" type="datetimeFigureOut">
              <a:rPr lang="en-US"/>
              <a:pPr>
                <a:defRPr/>
              </a:pPr>
              <a:t>3/2/2020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E559D66-3C39-1D43-A77F-557D93471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7687E9B-3D4F-3349-A1D3-A001934BD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34AFA-CCB4-4602-890C-8BA122183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3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B81B44F-3E96-5A48-AC3D-E63E5BD9A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95F0B-EA9D-4F87-B374-A291743C6F2E}" type="datetimeFigureOut">
              <a:rPr lang="en-US"/>
              <a:pPr>
                <a:defRPr/>
              </a:pPr>
              <a:t>3/2/2020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E559D66-3C39-1D43-A77F-557D93471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7687E9B-3D4F-3349-A1D3-A001934BD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48050-8B48-43A4-895F-9776A675B6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030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B81B44F-3E96-5A48-AC3D-E63E5BD9A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C9BF5-09E7-4CE7-B9DC-13D902E06731}" type="datetimeFigureOut">
              <a:rPr lang="en-US"/>
              <a:pPr>
                <a:defRPr/>
              </a:pPr>
              <a:t>3/2/2020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559D66-3C39-1D43-A77F-557D93471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7687E9B-3D4F-3349-A1D3-A001934BD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317A9-2DA0-43CC-8FA4-EFCE07CE38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39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B81B44F-3E96-5A48-AC3D-E63E5BD9A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44C9B-8D1B-4A4E-8802-B8CA959E39F4}" type="datetimeFigureOut">
              <a:rPr lang="en-US"/>
              <a:pPr>
                <a:defRPr/>
              </a:pPr>
              <a:t>3/2/2020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E559D66-3C39-1D43-A77F-557D93471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7687E9B-3D4F-3349-A1D3-A001934BD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930B7-BCD0-4D1F-93F8-75E699D817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37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B81B44F-3E96-5A48-AC3D-E63E5BD9A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94547-B6CA-4D4A-A0FB-A9C04543619C}" type="datetimeFigureOut">
              <a:rPr lang="en-US"/>
              <a:pPr>
                <a:defRPr/>
              </a:pPr>
              <a:t>3/2/2020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E559D66-3C39-1D43-A77F-557D93471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7687E9B-3D4F-3349-A1D3-A001934BD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4C1CF-5363-473C-B853-5A31130806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398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B81B44F-3E96-5A48-AC3D-E63E5BD9A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8458B-7F8D-44C4-A499-3134EB31A8A2}" type="datetimeFigureOut">
              <a:rPr lang="en-US"/>
              <a:pPr>
                <a:defRPr/>
              </a:pPr>
              <a:t>3/2/2020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E559D66-3C39-1D43-A77F-557D93471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7687E9B-3D4F-3349-A1D3-A001934BD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294BB-A3E3-4B66-942A-55B5C5FE01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20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1B44F-3E96-5A48-AC3D-E63E5BD9A5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CC94988-52A5-4AD2-91D7-5CF21A50F7D9}" type="datetimeFigureOut">
              <a:rPr lang="en-US"/>
              <a:pPr>
                <a:defRPr/>
              </a:pPr>
              <a:t>3/2/2020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59D66-3C39-1D43-A77F-557D93471C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87E9B-3D4F-3349-A1D3-A001934BDA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0D096FF-4BB2-4FEA-8D8E-88EA23EA06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ber.ac.uk/en/undergrad/before-you-apply/scholarships/entrance-scholarships-merit-awards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cg@aber.ac.u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56ADE75-3679-1B48-BD94-E599963F51AA}"/>
              </a:ext>
            </a:extLst>
          </p:cNvPr>
          <p:cNvSpPr txBox="1"/>
          <p:nvPr/>
        </p:nvSpPr>
        <p:spPr>
          <a:xfrm>
            <a:off x="995363" y="1487488"/>
            <a:ext cx="5481637" cy="20780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en-US" sz="45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ＭＳ Ｐゴシック" charset="0"/>
                <a:cs typeface="Plantin Std Light"/>
              </a:rPr>
              <a:t>Croeso</a:t>
            </a:r>
            <a:r>
              <a:rPr lang="en-US" sz="4500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ＭＳ Ｐゴシック" charset="0"/>
                <a:cs typeface="Plantin Std Light"/>
              </a:rPr>
              <a:t> | </a:t>
            </a:r>
            <a:r>
              <a:rPr lang="en-US" sz="45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ＭＳ Ｐゴシック" charset="0"/>
                <a:cs typeface="Plantin Std Light"/>
              </a:rPr>
              <a:t>Welcome to ABS A Level Business Lecture Series</a:t>
            </a:r>
          </a:p>
        </p:txBody>
      </p:sp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249238"/>
            <a:ext cx="149542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925" y="5343525"/>
            <a:ext cx="9810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713" y="5343525"/>
            <a:ext cx="9810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971550" y="1108075"/>
            <a:ext cx="4273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Forces in the Staff:</a:t>
            </a:r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971550" y="2249488"/>
            <a:ext cx="82708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3600">
                <a:solidFill>
                  <a:srgbClr val="000000"/>
                </a:solidFill>
              </a:rPr>
              <a:t>Degree of need for independence</a:t>
            </a:r>
          </a:p>
          <a:p>
            <a:pPr>
              <a:spcBef>
                <a:spcPct val="0"/>
              </a:spcBef>
            </a:pPr>
            <a:r>
              <a:rPr lang="en-GB" altLang="en-US" sz="3600">
                <a:solidFill>
                  <a:srgbClr val="000000"/>
                </a:solidFill>
              </a:rPr>
              <a:t>Readiness to assume responsibility</a:t>
            </a:r>
          </a:p>
          <a:p>
            <a:pPr>
              <a:spcBef>
                <a:spcPct val="0"/>
              </a:spcBef>
            </a:pPr>
            <a:r>
              <a:rPr lang="en-GB" altLang="en-US" sz="3600">
                <a:solidFill>
                  <a:srgbClr val="000000"/>
                </a:solidFill>
              </a:rPr>
              <a:t>Degree of tolerance of ambiguity</a:t>
            </a:r>
          </a:p>
          <a:p>
            <a:pPr>
              <a:spcBef>
                <a:spcPct val="0"/>
              </a:spcBef>
            </a:pPr>
            <a:r>
              <a:rPr lang="en-GB" altLang="en-US" sz="3600">
                <a:solidFill>
                  <a:srgbClr val="000000"/>
                </a:solidFill>
              </a:rPr>
              <a:t>Interest in the problem</a:t>
            </a:r>
          </a:p>
          <a:p>
            <a:pPr>
              <a:spcBef>
                <a:spcPct val="0"/>
              </a:spcBef>
            </a:pPr>
            <a:r>
              <a:rPr lang="en-GB" altLang="en-US" sz="3600">
                <a:solidFill>
                  <a:srgbClr val="000000"/>
                </a:solidFill>
              </a:rPr>
              <a:t>Identification with organisational goals</a:t>
            </a:r>
          </a:p>
          <a:p>
            <a:pPr>
              <a:spcBef>
                <a:spcPct val="0"/>
              </a:spcBef>
            </a:pPr>
            <a:r>
              <a:rPr lang="en-GB" altLang="en-US" sz="3600">
                <a:solidFill>
                  <a:srgbClr val="000000"/>
                </a:solidFill>
              </a:rPr>
              <a:t>Level of knowledge and expertise</a:t>
            </a:r>
          </a:p>
          <a:p>
            <a:pPr>
              <a:spcBef>
                <a:spcPct val="0"/>
              </a:spcBef>
            </a:pPr>
            <a:r>
              <a:rPr lang="en-GB" altLang="en-US" sz="3600">
                <a:solidFill>
                  <a:srgbClr val="000000"/>
                </a:solidFill>
              </a:rPr>
              <a:t>Expectation of sharing in decision making</a:t>
            </a:r>
          </a:p>
          <a:p>
            <a:pPr>
              <a:spcBef>
                <a:spcPct val="0"/>
              </a:spcBef>
            </a:pPr>
            <a:endParaRPr lang="en-GB" altLang="en-US" sz="36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971550" y="1192213"/>
            <a:ext cx="4756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Forces in the Situation:</a:t>
            </a:r>
          </a:p>
        </p:txBody>
      </p:sp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971550" y="2290763"/>
            <a:ext cx="82708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3600">
                <a:solidFill>
                  <a:srgbClr val="000000"/>
                </a:solidFill>
              </a:rPr>
              <a:t>Type of organisation</a:t>
            </a:r>
          </a:p>
          <a:p>
            <a:pPr>
              <a:spcBef>
                <a:spcPct val="0"/>
              </a:spcBef>
            </a:pPr>
            <a:r>
              <a:rPr lang="en-GB" altLang="en-US" sz="3600">
                <a:solidFill>
                  <a:srgbClr val="000000"/>
                </a:solidFill>
              </a:rPr>
              <a:t>Group effectiveness</a:t>
            </a:r>
          </a:p>
          <a:p>
            <a:pPr>
              <a:spcBef>
                <a:spcPct val="0"/>
              </a:spcBef>
            </a:pPr>
            <a:r>
              <a:rPr lang="en-GB" altLang="en-US" sz="3600">
                <a:solidFill>
                  <a:srgbClr val="000000"/>
                </a:solidFill>
              </a:rPr>
              <a:t>Nature of the problem</a:t>
            </a:r>
          </a:p>
          <a:p>
            <a:pPr>
              <a:spcBef>
                <a:spcPct val="0"/>
              </a:spcBef>
            </a:pPr>
            <a:r>
              <a:rPr lang="en-GB" altLang="en-US" sz="3600">
                <a:solidFill>
                  <a:srgbClr val="000000"/>
                </a:solidFill>
              </a:rPr>
              <a:t>Pressure of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84250" y="1738313"/>
            <a:ext cx="43322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90613" y="2732088"/>
            <a:ext cx="6443662" cy="3108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800" dirty="0" err="1"/>
              <a:t>Tannenbaum</a:t>
            </a:r>
            <a:r>
              <a:rPr lang="en-GB" sz="2800" dirty="0"/>
              <a:t> &amp; Schmidt expands the Autocratic </a:t>
            </a:r>
            <a:r>
              <a:rPr 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en-GB" sz="2800" dirty="0"/>
              <a:t> Democratic model to reflect real life better.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800" dirty="0"/>
              <a:t>Leader’s position on the continuum is unlikely to be fixed.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800" dirty="0"/>
              <a:t>Various forces affect that position.</a:t>
            </a:r>
          </a:p>
          <a:p>
            <a:pPr>
              <a:defRPr/>
            </a:pP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 noChangeArrowheads="1"/>
          </p:cNvSpPr>
          <p:nvPr>
            <p:ph type="title"/>
          </p:nvPr>
        </p:nvSpPr>
        <p:spPr>
          <a:xfrm>
            <a:off x="528638" y="166688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4300" b="1" smtClean="0">
                <a:solidFill>
                  <a:srgbClr val="391E64"/>
                </a:solidFill>
                <a:latin typeface="Times New Roman" panose="02020603050405020304" pitchFamily="18" charset="0"/>
                <a:ea typeface="Plantin Std Light"/>
                <a:cs typeface="Times New Roman" panose="02020603050405020304" pitchFamily="18" charset="0"/>
              </a:rPr>
              <a:t>This content is tested in the…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754718B-D3ED-0C46-9809-0109D14D8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0" y="1309688"/>
            <a:ext cx="8699500" cy="4525962"/>
          </a:xfrm>
        </p:spPr>
        <p:txBody>
          <a:bodyPr/>
          <a:lstStyle/>
          <a:p>
            <a:pPr>
              <a:defRPr/>
            </a:pPr>
            <a:r>
              <a:rPr lang="en-US" sz="4000" i="1" dirty="0">
                <a:solidFill>
                  <a:schemeClr val="tx2">
                    <a:lumMod val="75000"/>
                    <a:lumOff val="25000"/>
                  </a:schemeClr>
                </a:solidFill>
                <a:ea typeface="ＭＳ Ｐゴシック" charset="0"/>
              </a:rPr>
              <a:t>Aberystwyth University Entrance Exam</a:t>
            </a:r>
          </a:p>
          <a:p>
            <a:pPr>
              <a:defRPr/>
            </a:pP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ea typeface="ＭＳ Ｐゴシック" charset="0"/>
              </a:rPr>
              <a:t>Successfully complete an exam (</a:t>
            </a:r>
            <a:r>
              <a:rPr lang="en-US" dirty="0">
                <a:solidFill>
                  <a:schemeClr val="tx2">
                    <a:lumMod val="25000"/>
                    <a:lumOff val="75000"/>
                  </a:schemeClr>
                </a:solidFill>
                <a:ea typeface="ＭＳ Ｐゴシック" charset="0"/>
              </a:rPr>
              <a:t>there are multiple points in the year and you can take it in the subject you are best at</a:t>
            </a: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ea typeface="ＭＳ Ｐゴシック" charset="0"/>
              </a:rPr>
              <a:t>) and earn yourself an unconditional or reduced offer for the Business School</a:t>
            </a:r>
          </a:p>
          <a:p>
            <a:pPr lvl="1">
              <a:defRPr/>
            </a:pP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ea typeface="ＭＳ Ｐゴシック" charset="0"/>
              </a:rPr>
              <a:t>More details </a:t>
            </a:r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  <a:ea typeface="ＭＳ Ｐゴシック" charset="0"/>
              </a:rPr>
              <a:t>here: </a:t>
            </a: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ea typeface="ＭＳ Ｐゴシック" charset="0"/>
                <a:hlinkClick r:id="rId3"/>
              </a:rPr>
              <a:t>https://www.aber.ac.uk/en/undergrad/before-you-apply/scholarships/entrance-scholarships-merit-awards/</a:t>
            </a: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ea typeface="ＭＳ Ｐゴシック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64269F-5314-0040-933A-5F4D8829BCAE}"/>
              </a:ext>
            </a:extLst>
          </p:cNvPr>
          <p:cNvSpPr txBox="1"/>
          <p:nvPr/>
        </p:nvSpPr>
        <p:spPr>
          <a:xfrm>
            <a:off x="971550" y="1498600"/>
            <a:ext cx="6049963" cy="6921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en-US" sz="4500" b="1" dirty="0" err="1">
                <a:solidFill>
                  <a:schemeClr val="accent4"/>
                </a:solidFill>
                <a:latin typeface="HK Grotesk" pitchFamily="2" charset="77"/>
                <a:ea typeface="ＭＳ Ｐゴシック" charset="0"/>
                <a:cs typeface="Plantin Std"/>
              </a:rPr>
              <a:t>Diolch</a:t>
            </a:r>
            <a:r>
              <a:rPr lang="en-US" sz="4500" dirty="0">
                <a:solidFill>
                  <a:schemeClr val="accent4"/>
                </a:solidFill>
                <a:latin typeface="HK Grotesk Light" pitchFamily="2" charset="77"/>
                <a:ea typeface="ＭＳ Ｐゴシック" charset="0"/>
                <a:cs typeface="Plantin Std"/>
              </a:rPr>
              <a:t> </a:t>
            </a:r>
            <a:r>
              <a:rPr lang="en-US" sz="4500" dirty="0">
                <a:solidFill>
                  <a:srgbClr val="FFFFFF"/>
                </a:solidFill>
                <a:latin typeface="HK Grotesk Light" pitchFamily="2" charset="77"/>
                <a:ea typeface="ＭＳ Ｐゴシック" charset="0"/>
                <a:cs typeface="Plantin Std"/>
              </a:rPr>
              <a:t>| </a:t>
            </a:r>
            <a:r>
              <a:rPr lang="en-US" sz="4500" b="1" dirty="0">
                <a:solidFill>
                  <a:schemeClr val="accent4"/>
                </a:solidFill>
                <a:latin typeface="HK Grotesk" pitchFamily="2" charset="77"/>
                <a:ea typeface="ＭＳ Ｐゴシック" charset="0"/>
                <a:cs typeface="Plantin Std"/>
              </a:rPr>
              <a:t>Thank you</a:t>
            </a:r>
          </a:p>
        </p:txBody>
      </p:sp>
      <p:pic>
        <p:nvPicPr>
          <p:cNvPr id="3277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0" y="5260975"/>
            <a:ext cx="9810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038" y="5260975"/>
            <a:ext cx="9810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1038225"/>
            <a:ext cx="8229600" cy="1143000"/>
          </a:xfrm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Tannenbaum &amp; Schmidt Continuum of Leadership</a:t>
            </a:r>
          </a:p>
        </p:txBody>
      </p:sp>
      <p:sp>
        <p:nvSpPr>
          <p:cNvPr id="6147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457200" y="2995613"/>
            <a:ext cx="8229600" cy="3152775"/>
          </a:xfrm>
        </p:spPr>
        <p:txBody>
          <a:bodyPr/>
          <a:lstStyle/>
          <a:p>
            <a:r>
              <a:rPr lang="en-US" altLang="en-US" smtClean="0"/>
              <a:t>Content to support </a:t>
            </a:r>
            <a:r>
              <a:rPr lang="en-US" altLang="en-US" b="1" smtClean="0"/>
              <a:t>Level 3 Business Qualifications</a:t>
            </a:r>
          </a:p>
          <a:p>
            <a:endParaRPr lang="en-US" altLang="en-US" smtClean="0"/>
          </a:p>
          <a:p>
            <a:r>
              <a:rPr lang="en-US" altLang="en-US" smtClean="0"/>
              <a:t>Tim Bennett-Gillison 			(</a:t>
            </a:r>
            <a:r>
              <a:rPr lang="en-US" altLang="en-US" smtClean="0">
                <a:hlinkClick r:id="rId4"/>
              </a:rPr>
              <a:t>tcg@aber.ac.uk</a:t>
            </a:r>
            <a:r>
              <a:rPr lang="en-US" altLang="en-US" smtClean="0"/>
              <a:t>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731838"/>
            <a:ext cx="8229600" cy="1143000"/>
          </a:xfrm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</a:p>
        </p:txBody>
      </p:sp>
      <p:sp>
        <p:nvSpPr>
          <p:cNvPr id="8195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457200" y="1874838"/>
            <a:ext cx="8229600" cy="4525962"/>
          </a:xfrm>
        </p:spPr>
        <p:txBody>
          <a:bodyPr/>
          <a:lstStyle/>
          <a:p>
            <a:r>
              <a:rPr lang="en-US" altLang="en-US" smtClean="0"/>
              <a:t>Understand Tannenbaum &amp; Schmidt’s Continuum of Leadership</a:t>
            </a:r>
          </a:p>
          <a:p>
            <a:r>
              <a:rPr lang="en-US" altLang="en-US" smtClean="0"/>
              <a:t>Compare Tannenbaum &amp; Schmidt with McGregor’s Theory of X and Y</a:t>
            </a:r>
          </a:p>
          <a:p>
            <a:r>
              <a:rPr lang="en-US" altLang="en-US" smtClean="0"/>
              <a:t>Appreciate the forces which determine a leader’s position on the continuum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 noChangeArrowheads="1"/>
          </p:cNvSpPr>
          <p:nvPr>
            <p:ph type="title"/>
          </p:nvPr>
        </p:nvSpPr>
        <p:spPr>
          <a:xfrm>
            <a:off x="3003550" y="0"/>
            <a:ext cx="6116638" cy="820738"/>
          </a:xfrm>
        </p:spPr>
        <p:txBody>
          <a:bodyPr/>
          <a:lstStyle/>
          <a:p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Autocratic and Democratic Leadership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57738" y="1490663"/>
            <a:ext cx="1981200" cy="2586037"/>
          </a:xfrm>
          <a:prstGeom prst="rect">
            <a:avLst/>
          </a:prstGeom>
          <a:solidFill>
            <a:schemeClr val="accent5">
              <a:tint val="40000"/>
              <a:hueOff val="-6086590"/>
              <a:satOff val="18846"/>
              <a:lumOff val="613"/>
            </a:schemeClr>
          </a:solidFill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</a:rPr>
              <a:t>Focus of power with group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</a:rPr>
              <a:t>Leader is part of the team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</a:rPr>
              <a:t>Group members have greater say in decision making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757738" y="1090613"/>
            <a:ext cx="1971675" cy="400050"/>
          </a:xfrm>
          <a:prstGeom prst="rect">
            <a:avLst/>
          </a:pr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FFFFFF"/>
                </a:solidFill>
              </a:rPr>
              <a:t>Democratic Style 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2598738" y="1084263"/>
            <a:ext cx="1973262" cy="4000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FFFFFF"/>
                </a:solidFill>
              </a:rPr>
              <a:t>Autocratic Style 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2598738" y="1484313"/>
            <a:ext cx="1982787" cy="2586037"/>
          </a:xfrm>
          <a:prstGeom prst="rect">
            <a:avLst/>
          </a:prstGeom>
          <a:solidFill>
            <a:srgbClr val="FF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800">
                <a:solidFill>
                  <a:srgbClr val="000000"/>
                </a:solidFill>
              </a:rPr>
              <a:t>Focus of power with leader</a:t>
            </a:r>
          </a:p>
          <a:p>
            <a:pPr>
              <a:spcBef>
                <a:spcPct val="0"/>
              </a:spcBef>
            </a:pPr>
            <a:r>
              <a:rPr lang="en-GB" altLang="en-US" sz="1800">
                <a:solidFill>
                  <a:srgbClr val="000000"/>
                </a:solidFill>
              </a:rPr>
              <a:t>Leader alone exercise control over policy, procedures, tasks, rewards, punishments, </a:t>
            </a:r>
            <a:r>
              <a:rPr lang="en-GB" altLang="en-US" sz="1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2" grpId="0" animBg="1"/>
      <p:bldP spid="44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7056438" y="1516063"/>
            <a:ext cx="1981200" cy="2584450"/>
          </a:xfrm>
          <a:prstGeom prst="rect">
            <a:avLst/>
          </a:prstGeom>
          <a:solidFill>
            <a:schemeClr val="accent5">
              <a:tint val="40000"/>
              <a:hueOff val="-6086590"/>
              <a:satOff val="18846"/>
              <a:lumOff val="613"/>
            </a:schemeClr>
          </a:solidFill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Focus of power with group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Leader is part of the team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Group members have greater say in decision making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dirty="0"/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065963" y="1116013"/>
            <a:ext cx="1971675" cy="400050"/>
          </a:xfrm>
          <a:prstGeom prst="rect">
            <a:avLst/>
          </a:pr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bg1"/>
                </a:solidFill>
              </a:rPr>
              <a:t>Democratic Style 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284163" y="1081088"/>
            <a:ext cx="1971675" cy="4000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bg1"/>
                </a:solidFill>
              </a:rPr>
              <a:t>Autocratic Style 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284163" y="1481138"/>
            <a:ext cx="1981200" cy="2584450"/>
          </a:xfrm>
          <a:prstGeom prst="rect">
            <a:avLst/>
          </a:prstGeom>
          <a:solidFill>
            <a:srgbClr val="FF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800"/>
              <a:t>Focus of power with leader</a:t>
            </a:r>
          </a:p>
          <a:p>
            <a:pPr>
              <a:spcBef>
                <a:spcPct val="0"/>
              </a:spcBef>
            </a:pPr>
            <a:r>
              <a:rPr lang="en-GB" altLang="en-US" sz="1800"/>
              <a:t>Leader alone exercise control over policy, procedures, tasks, rewards, punishments, </a:t>
            </a:r>
            <a:r>
              <a:rPr lang="en-GB" altLang="en-US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</a:p>
        </p:txBody>
      </p:sp>
      <p:sp>
        <p:nvSpPr>
          <p:cNvPr id="14342" name="Title 1"/>
          <p:cNvSpPr txBox="1">
            <a:spLocks noChangeArrowheads="1"/>
          </p:cNvSpPr>
          <p:nvPr/>
        </p:nvSpPr>
        <p:spPr bwMode="auto">
          <a:xfrm>
            <a:off x="3003550" y="0"/>
            <a:ext cx="6116638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Autocratic and Democratic Leadership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5100" y="6203950"/>
            <a:ext cx="1419225" cy="3683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prstClr val="black"/>
                </a:solidFill>
              </a:rPr>
              <a:t>TELL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642100" y="6203950"/>
            <a:ext cx="2336800" cy="368300"/>
          </a:xfrm>
          <a:prstGeom prst="rect">
            <a:avLst/>
          </a:prstGeom>
          <a:solidFill>
            <a:srgbClr val="FF66FF"/>
          </a:solidFill>
          <a:ln w="2857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00"/>
                </a:solidFill>
              </a:rPr>
              <a:t>JOIN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663700" y="6202363"/>
            <a:ext cx="4978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←  Tannenbaum &amp; Schmidt Continuum   →</a:t>
            </a:r>
            <a:endParaRPr lang="en-GB" altLang="en-US" sz="200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44444E-6 L -0.01198 0.6657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" y="3328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85185E-6 L 0.00364 0.6606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3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2" grpId="0" animBg="1"/>
      <p:bldP spid="44" grpId="0" animBg="1"/>
      <p:bldP spid="45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 noChangeArrowheads="1"/>
          </p:cNvSpPr>
          <p:nvPr>
            <p:ph type="title"/>
          </p:nvPr>
        </p:nvSpPr>
        <p:spPr>
          <a:xfrm>
            <a:off x="3003550" y="0"/>
            <a:ext cx="6116638" cy="820738"/>
          </a:xfrm>
        </p:spPr>
        <p:txBody>
          <a:bodyPr/>
          <a:lstStyle/>
          <a:p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Tannenbaum &amp; Schmidt Continuum of Leadership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65100" y="4468813"/>
            <a:ext cx="8813800" cy="11112"/>
          </a:xfrm>
          <a:prstGeom prst="line">
            <a:avLst/>
          </a:prstGeom>
          <a:ln>
            <a:headEnd type="stealth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65100" y="6203950"/>
            <a:ext cx="1419225" cy="3683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dirty="0"/>
              <a:t>TELL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03550" y="6203950"/>
            <a:ext cx="3638550" cy="3683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dirty="0"/>
              <a:t>CONSULT</a:t>
            </a:r>
          </a:p>
        </p:txBody>
      </p:sp>
      <p:sp>
        <p:nvSpPr>
          <p:cNvPr id="16390" name="TextBox 7"/>
          <p:cNvSpPr txBox="1">
            <a:spLocks noChangeArrowheads="1"/>
          </p:cNvSpPr>
          <p:nvPr/>
        </p:nvSpPr>
        <p:spPr bwMode="auto">
          <a:xfrm>
            <a:off x="6642100" y="6203950"/>
            <a:ext cx="2336800" cy="368300"/>
          </a:xfrm>
          <a:prstGeom prst="rect">
            <a:avLst/>
          </a:prstGeom>
          <a:solidFill>
            <a:srgbClr val="FF66FF"/>
          </a:solidFill>
          <a:ln w="2857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/>
              <a:t>JOIN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84325" y="6203950"/>
            <a:ext cx="1419225" cy="368300"/>
          </a:xfrm>
          <a:prstGeom prst="rect">
            <a:avLst/>
          </a:prstGeom>
          <a:solidFill>
            <a:srgbClr val="FF66FF"/>
          </a:solidFill>
          <a:ln w="2857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/>
              <a:t>SELL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5100" y="4689475"/>
            <a:ext cx="14192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600"/>
              <a:t>Makes decision alone and TELLS staff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462088" y="4730750"/>
            <a:ext cx="15414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600"/>
              <a:t>Makes decision alone but SELLS it to staff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921000" y="4689475"/>
            <a:ext cx="13620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600"/>
              <a:t>Presents ideas and ask for questions from staff 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186238" y="4689475"/>
            <a:ext cx="11922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600"/>
              <a:t>Presents tentative decision subject to change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356225" y="4725988"/>
            <a:ext cx="12858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600"/>
              <a:t>Presents problem, gets input, then makes decision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642100" y="4725988"/>
            <a:ext cx="10731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600"/>
              <a:t>Asks group to decide within set limits 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770813" y="4730750"/>
            <a:ext cx="12319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600"/>
              <a:t>Team develops options and decides on actions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65100" y="1316038"/>
            <a:ext cx="8813800" cy="2913062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1913" y="911225"/>
            <a:ext cx="3798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Manager-centred leadership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026150" y="898525"/>
            <a:ext cx="297656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Employee-centred leadership</a:t>
            </a:r>
          </a:p>
        </p:txBody>
      </p:sp>
      <p:sp>
        <p:nvSpPr>
          <p:cNvPr id="18" name="Isosceles Triangle 17"/>
          <p:cNvSpPr/>
          <p:nvPr/>
        </p:nvSpPr>
        <p:spPr>
          <a:xfrm>
            <a:off x="165100" y="1419225"/>
            <a:ext cx="8813800" cy="2913063"/>
          </a:xfrm>
          <a:prstGeom prst="triangle">
            <a:avLst>
              <a:gd name="adj" fmla="val 9975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Area of freedom for Employees</a:t>
            </a:r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165100" y="1257300"/>
            <a:ext cx="8734425" cy="2825750"/>
            <a:chOff x="164386" y="1257082"/>
            <a:chExt cx="8735248" cy="2826717"/>
          </a:xfrm>
        </p:grpSpPr>
        <p:sp>
          <p:nvSpPr>
            <p:cNvPr id="19" name="Right Triangle 18"/>
            <p:cNvSpPr/>
            <p:nvPr/>
          </p:nvSpPr>
          <p:spPr>
            <a:xfrm flipV="1">
              <a:off x="164386" y="1257082"/>
              <a:ext cx="8735248" cy="2826717"/>
            </a:xfrm>
            <a:prstGeom prst="rtTriangle">
              <a:avLst/>
            </a:prstGeom>
            <a:gradFill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16405" name="TextBox 21"/>
            <p:cNvSpPr txBox="1">
              <a:spLocks noChangeArrowheads="1"/>
            </p:cNvSpPr>
            <p:nvPr/>
          </p:nvSpPr>
          <p:spPr bwMode="auto">
            <a:xfrm>
              <a:off x="599091" y="1749972"/>
              <a:ext cx="43434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2800">
                  <a:solidFill>
                    <a:schemeClr val="bg1"/>
                  </a:solidFill>
                </a:rPr>
                <a:t>Use of authority by Leader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5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0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 noChangeArrowheads="1"/>
          </p:cNvSpPr>
          <p:nvPr>
            <p:ph type="title"/>
          </p:nvPr>
        </p:nvSpPr>
        <p:spPr>
          <a:xfrm>
            <a:off x="3003550" y="0"/>
            <a:ext cx="6116638" cy="820738"/>
          </a:xfrm>
        </p:spPr>
        <p:txBody>
          <a:bodyPr/>
          <a:lstStyle/>
          <a:p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Similar to McGregor’s Theory X &amp; Theory Y?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65100" y="1316038"/>
            <a:ext cx="8813800" cy="2913062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Isosceles Triangle 17"/>
          <p:cNvSpPr/>
          <p:nvPr/>
        </p:nvSpPr>
        <p:spPr>
          <a:xfrm>
            <a:off x="165100" y="1419225"/>
            <a:ext cx="8813800" cy="2913063"/>
          </a:xfrm>
          <a:prstGeom prst="triangle">
            <a:avLst>
              <a:gd name="adj" fmla="val 9975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prstClr val="white"/>
                </a:solidFill>
              </a:rPr>
              <a:t>Area of freedom for Employees</a:t>
            </a:r>
          </a:p>
        </p:txBody>
      </p:sp>
      <p:grpSp>
        <p:nvGrpSpPr>
          <p:cNvPr id="18437" name="Group 22"/>
          <p:cNvGrpSpPr>
            <a:grpSpLocks/>
          </p:cNvGrpSpPr>
          <p:nvPr/>
        </p:nvGrpSpPr>
        <p:grpSpPr bwMode="auto">
          <a:xfrm>
            <a:off x="165100" y="1257300"/>
            <a:ext cx="8734425" cy="2825750"/>
            <a:chOff x="164386" y="1257082"/>
            <a:chExt cx="8735248" cy="2826717"/>
          </a:xfrm>
        </p:grpSpPr>
        <p:sp>
          <p:nvSpPr>
            <p:cNvPr id="19" name="Right Triangle 18"/>
            <p:cNvSpPr/>
            <p:nvPr/>
          </p:nvSpPr>
          <p:spPr>
            <a:xfrm flipV="1">
              <a:off x="164386" y="1257082"/>
              <a:ext cx="8735248" cy="2826717"/>
            </a:xfrm>
            <a:prstGeom prst="rtTriangle">
              <a:avLst/>
            </a:prstGeom>
            <a:gradFill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8441" name="TextBox 21"/>
            <p:cNvSpPr txBox="1">
              <a:spLocks noChangeArrowheads="1"/>
            </p:cNvSpPr>
            <p:nvPr/>
          </p:nvSpPr>
          <p:spPr bwMode="auto">
            <a:xfrm>
              <a:off x="599091" y="1749972"/>
              <a:ext cx="43434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2800">
                  <a:solidFill>
                    <a:srgbClr val="FFFFFF"/>
                  </a:solidFill>
                </a:rPr>
                <a:t>Use of authority by Leader</a:t>
              </a:r>
            </a:p>
          </p:txBody>
        </p:sp>
      </p:grp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4397375"/>
            <a:ext cx="4643438" cy="2586038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chemeClr val="bg1"/>
                </a:solidFill>
              </a:rPr>
              <a:t>Theory X</a:t>
            </a:r>
            <a:r>
              <a:rPr lang="en-GB" altLang="en-US" sz="1800">
                <a:solidFill>
                  <a:schemeClr val="bg1"/>
                </a:solidFill>
              </a:rPr>
              <a:t>. Employees: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bg1"/>
                </a:solidFill>
              </a:rPr>
              <a:t>Dislike their work.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bg1"/>
                </a:solidFill>
              </a:rPr>
              <a:t>Avoid responsibility and need constant direction.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bg1"/>
                </a:solidFill>
              </a:rPr>
              <a:t>Need control, force and threats to deliver work.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bg1"/>
                </a:solidFill>
              </a:rPr>
              <a:t>Need to be supervised at every step.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bg1"/>
                </a:solidFill>
              </a:rPr>
              <a:t>No incentive to work, and therefore need to be enticed by rewards to achieve goals.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4" name="TextBox 23"/>
          <p:cNvSpPr txBox="1"/>
          <p:nvPr/>
        </p:nvSpPr>
        <p:spPr>
          <a:xfrm>
            <a:off x="4746625" y="4397375"/>
            <a:ext cx="4476750" cy="25860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b="1" dirty="0"/>
              <a:t>Theory Y</a:t>
            </a:r>
            <a:r>
              <a:rPr lang="en-GB" dirty="0"/>
              <a:t>. Employees:</a:t>
            </a:r>
          </a:p>
          <a:p>
            <a:pPr>
              <a:defRPr/>
            </a:pPr>
            <a:r>
              <a:rPr lang="en-GB" dirty="0"/>
              <a:t>Happy to work on their own initiative.</a:t>
            </a:r>
          </a:p>
          <a:p>
            <a:pPr>
              <a:defRPr/>
            </a:pPr>
            <a:r>
              <a:rPr lang="en-GB" dirty="0"/>
              <a:t>More involved in decision making.</a:t>
            </a:r>
          </a:p>
          <a:p>
            <a:pPr>
              <a:defRPr/>
            </a:pPr>
            <a:r>
              <a:rPr lang="en-GB" dirty="0"/>
              <a:t>Self-motivated, take ownership of their work.</a:t>
            </a:r>
          </a:p>
          <a:p>
            <a:pPr>
              <a:defRPr/>
            </a:pPr>
            <a:r>
              <a:rPr lang="en-GB" dirty="0"/>
              <a:t>Seek and accept responsibility, and need little direction.</a:t>
            </a:r>
          </a:p>
          <a:p>
            <a:pPr>
              <a:defRPr/>
            </a:pPr>
            <a:r>
              <a:rPr lang="en-GB" dirty="0"/>
              <a:t>View work as fulfilling and challenging.</a:t>
            </a:r>
          </a:p>
          <a:p>
            <a:pPr>
              <a:defRPr/>
            </a:pPr>
            <a:r>
              <a:rPr lang="en-GB" dirty="0"/>
              <a:t>Solve problems creatively and imaginatively</a:t>
            </a:r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 noChangeArrowheads="1"/>
          </p:cNvSpPr>
          <p:nvPr>
            <p:ph type="title"/>
          </p:nvPr>
        </p:nvSpPr>
        <p:spPr>
          <a:xfrm>
            <a:off x="971550" y="914400"/>
            <a:ext cx="5092700" cy="1143000"/>
          </a:xfrm>
        </p:spPr>
        <p:txBody>
          <a:bodyPr/>
          <a:lstStyle/>
          <a:p>
            <a:pPr algn="l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Static or Dynamic?</a:t>
            </a:r>
          </a:p>
        </p:txBody>
      </p:sp>
      <p:sp>
        <p:nvSpPr>
          <p:cNvPr id="19459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971550" y="2084388"/>
            <a:ext cx="7715250" cy="4525962"/>
          </a:xfrm>
        </p:spPr>
        <p:txBody>
          <a:bodyPr/>
          <a:lstStyle/>
          <a:p>
            <a:r>
              <a:rPr lang="en-US" altLang="en-US" smtClean="0"/>
              <a:t>Would a leader’s position on the continuum be fixed or variable?</a:t>
            </a:r>
          </a:p>
          <a:p>
            <a:r>
              <a:rPr lang="en-US" altLang="en-US" smtClean="0"/>
              <a:t>Likely to change, depending on a number of forces found in:</a:t>
            </a:r>
          </a:p>
          <a:p>
            <a:pPr lvl="1"/>
            <a:r>
              <a:rPr lang="en-US" altLang="en-US" smtClean="0"/>
              <a:t>The leader</a:t>
            </a:r>
          </a:p>
          <a:p>
            <a:pPr lvl="1"/>
            <a:r>
              <a:rPr lang="en-US" altLang="en-US" smtClean="0"/>
              <a:t>The employees</a:t>
            </a:r>
          </a:p>
          <a:p>
            <a:pPr lvl="1"/>
            <a:r>
              <a:rPr lang="en-US" altLang="en-US" smtClean="0"/>
              <a:t>The situation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971550" y="1171575"/>
            <a:ext cx="47672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Forces in the Leader:</a:t>
            </a:r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971550" y="2251075"/>
            <a:ext cx="72009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3600"/>
              <a:t>Values</a:t>
            </a:r>
          </a:p>
          <a:p>
            <a:pPr>
              <a:spcBef>
                <a:spcPct val="0"/>
              </a:spcBef>
            </a:pPr>
            <a:r>
              <a:rPr lang="en-GB" altLang="en-US" sz="3600"/>
              <a:t>Previous experiences: good or bad?</a:t>
            </a:r>
          </a:p>
          <a:p>
            <a:pPr>
              <a:spcBef>
                <a:spcPct val="0"/>
              </a:spcBef>
            </a:pPr>
            <a:r>
              <a:rPr lang="en-GB" altLang="en-US" sz="3600"/>
              <a:t>Confidence in staff</a:t>
            </a:r>
          </a:p>
          <a:p>
            <a:pPr>
              <a:spcBef>
                <a:spcPct val="0"/>
              </a:spcBef>
            </a:pPr>
            <a:r>
              <a:rPr lang="en-GB" altLang="en-US" sz="3600"/>
              <a:t>Confidence in self</a:t>
            </a:r>
          </a:p>
          <a:p>
            <a:pPr>
              <a:spcBef>
                <a:spcPct val="0"/>
              </a:spcBef>
            </a:pPr>
            <a:r>
              <a:rPr lang="en-GB" altLang="en-US" sz="3600"/>
              <a:t>Leadership inclinations</a:t>
            </a:r>
          </a:p>
          <a:p>
            <a:pPr>
              <a:spcBef>
                <a:spcPct val="0"/>
              </a:spcBef>
            </a:pPr>
            <a:r>
              <a:rPr lang="en-GB" altLang="en-US" sz="3600"/>
              <a:t>Sense of security in uncertain situations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template for Kylie">
  <a:themeElements>
    <a:clrScheme name="Custom 3">
      <a:dk1>
        <a:sysClr val="windowText" lastClr="000000"/>
      </a:dk1>
      <a:lt1>
        <a:sysClr val="window" lastClr="FFFFFF"/>
      </a:lt1>
      <a:dk2>
        <a:srgbClr val="1E2144"/>
      </a:dk2>
      <a:lt2>
        <a:srgbClr val="EEECE1"/>
      </a:lt2>
      <a:accent1>
        <a:srgbClr val="3C6FA9"/>
      </a:accent1>
      <a:accent2>
        <a:srgbClr val="202349"/>
      </a:accent2>
      <a:accent3>
        <a:srgbClr val="F6BC1C"/>
      </a:accent3>
      <a:accent4>
        <a:srgbClr val="1F2247"/>
      </a:accent4>
      <a:accent5>
        <a:srgbClr val="6A8EBB"/>
      </a:accent5>
      <a:accent6>
        <a:srgbClr val="E47823"/>
      </a:accent6>
      <a:hlink>
        <a:srgbClr val="F6BC1C"/>
      </a:hlink>
      <a:folHlink>
        <a:srgbClr val="DA51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for Kylie.potx</Template>
  <TotalTime>12468</TotalTime>
  <Words>610</Words>
  <Application>Microsoft Office PowerPoint</Application>
  <PresentationFormat>On-screen Show (4:3)</PresentationFormat>
  <Paragraphs>123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Calibri</vt:lpstr>
      <vt:lpstr>MS PGothic</vt:lpstr>
      <vt:lpstr>Arial</vt:lpstr>
      <vt:lpstr>Plantin Std Light</vt:lpstr>
      <vt:lpstr>Times New Roman</vt:lpstr>
      <vt:lpstr>HK Grotesk</vt:lpstr>
      <vt:lpstr>Plantin Std</vt:lpstr>
      <vt:lpstr>HK Grotesk Light</vt:lpstr>
      <vt:lpstr>PowerPoint template for Kylie</vt:lpstr>
      <vt:lpstr>PowerPoint Presentation</vt:lpstr>
      <vt:lpstr>Tannenbaum &amp; Schmidt Continuum of Leadership</vt:lpstr>
      <vt:lpstr>Learning Outcomes</vt:lpstr>
      <vt:lpstr>Autocratic and Democratic Leadership </vt:lpstr>
      <vt:lpstr>PowerPoint Presentation</vt:lpstr>
      <vt:lpstr>Tannenbaum &amp; Schmidt Continuum of Leadership </vt:lpstr>
      <vt:lpstr>Similar to McGregor’s Theory X &amp; Theory Y?</vt:lpstr>
      <vt:lpstr>Static or Dynamic?</vt:lpstr>
      <vt:lpstr>PowerPoint Presentation</vt:lpstr>
      <vt:lpstr>PowerPoint Presentation</vt:lpstr>
      <vt:lpstr>PowerPoint Presentation</vt:lpstr>
      <vt:lpstr>PowerPoint Presentation</vt:lpstr>
      <vt:lpstr>This content is tested in the…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Bennett-Gillison</dc:creator>
  <cp:lastModifiedBy>Timothy Gillison [tcg]</cp:lastModifiedBy>
  <cp:revision>156</cp:revision>
  <cp:lastPrinted>2020-02-27T14:07:20Z</cp:lastPrinted>
  <dcterms:created xsi:type="dcterms:W3CDTF">2014-10-24T09:38:54Z</dcterms:created>
  <dcterms:modified xsi:type="dcterms:W3CDTF">2020-03-02T10:23:26Z</dcterms:modified>
</cp:coreProperties>
</file>