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4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5" autoAdjust="0"/>
    <p:restoredTop sz="94660"/>
  </p:normalViewPr>
  <p:slideViewPr>
    <p:cSldViewPr snapToGrid="0">
      <p:cViewPr varScale="1">
        <p:scale>
          <a:sx n="91" d="100"/>
          <a:sy n="91" d="100"/>
        </p:scale>
        <p:origin x="72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72467-78F8-4311-8483-659DBB7DFB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b="1" dirty="0"/>
              <a:t>Personal statements and their ways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CF6780-A01E-4C04-9589-584D57B477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905092"/>
          </a:xfrm>
        </p:spPr>
        <p:txBody>
          <a:bodyPr>
            <a:normAutofit fontScale="77500" lnSpcReduction="20000"/>
          </a:bodyPr>
          <a:lstStyle/>
          <a:p>
            <a:r>
              <a:rPr lang="en-GB" sz="2800" b="1" dirty="0"/>
              <a:t>A guide for the bewildered and perplexed </a:t>
            </a:r>
            <a:endParaRPr lang="en-GB" sz="2800" b="1" dirty="0" smtClean="0"/>
          </a:p>
          <a:p>
            <a:endParaRPr lang="en-GB" dirty="0"/>
          </a:p>
          <a:p>
            <a:r>
              <a:rPr lang="en-GB" dirty="0" smtClean="0"/>
              <a:t>Dr </a:t>
            </a:r>
            <a:r>
              <a:rPr lang="en-GB" dirty="0" err="1" smtClean="0"/>
              <a:t>tasha</a:t>
            </a:r>
            <a:r>
              <a:rPr lang="en-GB" dirty="0" smtClean="0"/>
              <a:t> </a:t>
            </a:r>
            <a:r>
              <a:rPr lang="en-GB" dirty="0" smtClean="0"/>
              <a:t>Alden</a:t>
            </a:r>
            <a:endParaRPr lang="en-GB" dirty="0"/>
          </a:p>
          <a:p>
            <a:r>
              <a:rPr lang="en-GB" dirty="0" smtClean="0"/>
              <a:t>Aberystwyth University </a:t>
            </a:r>
          </a:p>
          <a:p>
            <a:r>
              <a:rPr lang="en-GB" dirty="0" smtClean="0"/>
              <a:t>nla@aber.ac.uk</a:t>
            </a:r>
          </a:p>
        </p:txBody>
      </p:sp>
    </p:spTree>
    <p:extLst>
      <p:ext uri="{BB962C8B-B14F-4D97-AF65-F5344CB8AC3E}">
        <p14:creationId xmlns:p14="http://schemas.microsoft.com/office/powerpoint/2010/main" val="3158464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0AA19-E1A9-47EB-B225-3B134CA0B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does it all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8BF26-8B05-4561-A5E1-D82956917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have 47 lines of text, or up to 4000 characters</a:t>
            </a:r>
          </a:p>
          <a:p>
            <a:r>
              <a:rPr lang="en-GB" dirty="0" smtClean="0"/>
              <a:t>It’s a good idea to write the statement in word/similar, then cut </a:t>
            </a:r>
            <a:r>
              <a:rPr lang="en-GB" dirty="0"/>
              <a:t>and paste into UCAS’s system</a:t>
            </a:r>
          </a:p>
          <a:p>
            <a:r>
              <a:rPr lang="en-GB" dirty="0"/>
              <a:t>ALWAYS </a:t>
            </a:r>
            <a:r>
              <a:rPr lang="en-GB" dirty="0" err="1"/>
              <a:t>always</a:t>
            </a:r>
            <a:r>
              <a:rPr lang="en-GB" dirty="0"/>
              <a:t> </a:t>
            </a:r>
            <a:r>
              <a:rPr lang="en-GB" dirty="0" err="1"/>
              <a:t>always</a:t>
            </a:r>
            <a:r>
              <a:rPr lang="en-GB" dirty="0"/>
              <a:t> get someone – ideally a teacher – to check it for you AT LEAST ONCE. </a:t>
            </a:r>
          </a:p>
          <a:p>
            <a:r>
              <a:rPr lang="en-GB" dirty="0"/>
              <a:t>Make sure you can access a copy</a:t>
            </a:r>
            <a:r>
              <a:rPr lang="en-GB" dirty="0" smtClean="0"/>
              <a:t>!</a:t>
            </a:r>
          </a:p>
          <a:p>
            <a:r>
              <a:rPr lang="en-GB" dirty="0" smtClean="0"/>
              <a:t>Vital thing to remember: this is only ONE PIECE of </a:t>
            </a:r>
            <a:r>
              <a:rPr lang="en-GB" smtClean="0"/>
              <a:t>your application.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7920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46D22-DCCC-4B3B-A1DF-6B52531A2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 what do I write?!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1F461-759A-45C4-A230-43FA7F9FF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5"/>
            <a:ext cx="9603275" cy="433410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Avoid </a:t>
            </a:r>
            <a:r>
              <a:rPr lang="en-US" dirty="0"/>
              <a:t>clichés, such as “I’ve always wanted to do </a:t>
            </a:r>
            <a:r>
              <a:rPr lang="en-US" dirty="0" smtClean="0"/>
              <a:t>X” without saying </a:t>
            </a:r>
            <a:r>
              <a:rPr lang="en-US" dirty="0" smtClean="0"/>
              <a:t>WHY.  Why you want to do this course is the main thing we’d like to </a:t>
            </a:r>
            <a:r>
              <a:rPr lang="en-US" dirty="0" smtClean="0"/>
              <a:t>know. </a:t>
            </a:r>
            <a:endParaRPr lang="en-US" dirty="0"/>
          </a:p>
          <a:p>
            <a:pPr lvl="0"/>
            <a:r>
              <a:rPr lang="en-US" dirty="0"/>
              <a:t>Be specific – tell us what books you’ve loved, or experiences you’ve had which have led you to want to do this course – but don’t just list them, tell us </a:t>
            </a:r>
            <a:r>
              <a:rPr lang="en-US" b="1" dirty="0"/>
              <a:t>why</a:t>
            </a:r>
            <a:r>
              <a:rPr lang="en-US" dirty="0"/>
              <a:t> they interest you and how they have inspired you for the future. </a:t>
            </a:r>
          </a:p>
          <a:p>
            <a:pPr lvl="0"/>
            <a:r>
              <a:rPr lang="en-US" dirty="0"/>
              <a:t>No more than 20-30% of the statement should be about interests or extra-curricular things which are not directly relevant to your course.</a:t>
            </a:r>
          </a:p>
          <a:p>
            <a:pPr lvl="0"/>
            <a:r>
              <a:rPr lang="en-US" dirty="0"/>
              <a:t>Keep the tone professional.</a:t>
            </a:r>
          </a:p>
          <a:p>
            <a:pPr lvl="0"/>
            <a:r>
              <a:rPr lang="en-US" dirty="0"/>
              <a:t>Don’t be tempted by the (apparent) safety blanket of a template. There is no one way to write a good personal statement, and it should be </a:t>
            </a:r>
            <a:r>
              <a:rPr lang="en-US" b="1" dirty="0"/>
              <a:t>personal</a:t>
            </a:r>
            <a:r>
              <a:rPr lang="en-US" dirty="0"/>
              <a:t>, so written and designed by you! It’s you we want to hear from, not anyone else, so while examples can be helpful, it’s </a:t>
            </a:r>
            <a:r>
              <a:rPr lang="en-US" b="1" dirty="0"/>
              <a:t>not</a:t>
            </a:r>
            <a:r>
              <a:rPr lang="en-US" dirty="0"/>
              <a:t> helpful to stick to them religiously.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46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3823" y="887506"/>
            <a:ext cx="1192163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Write </a:t>
            </a:r>
            <a:r>
              <a:rPr lang="en-US" sz="2000" dirty="0"/>
              <a:t>it as clearly and succinctly as you can. This makes our job a lot easier! Try reading it out loud; hearing it will help you see whether it flows well yet.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Don’t </a:t>
            </a:r>
            <a:r>
              <a:rPr lang="en-US" sz="2000" dirty="0"/>
              <a:t>use the personal statement to tell us about things which might have affected your grades – this should be covered in the school’s reference (you might need to ask your school to make sure this happens). </a:t>
            </a:r>
            <a:endParaRPr lang="en-US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Don’t </a:t>
            </a:r>
            <a:r>
              <a:rPr lang="en-US" sz="2000" dirty="0"/>
              <a:t>forget to proofread it! Get other people to read it too – they’ll spot things you’re too familiar with it to </a:t>
            </a:r>
            <a:r>
              <a:rPr lang="en-US" sz="2000" dirty="0" smtClean="0"/>
              <a:t>see.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Explain </a:t>
            </a:r>
            <a:r>
              <a:rPr lang="en-GB" sz="2000" dirty="0"/>
              <a:t>any issues elsewhere in your application.  For example, if you gave up a previous course explain why. (If your exam results weren’t what you hoped for, speak to your teachers about it – they will be able to use their reference to explain this to the university</a:t>
            </a:r>
            <a:r>
              <a:rPr lang="en-GB" sz="2000" dirty="0" smtClean="0"/>
              <a:t>.)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Say </a:t>
            </a:r>
            <a:r>
              <a:rPr lang="en-GB" sz="2000" dirty="0"/>
              <a:t>what you hope to get out of the degree in the longer term.  This can relate to a career or to less tangible benefits. </a:t>
            </a:r>
            <a:endParaRPr lang="en-GB" sz="20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End </a:t>
            </a:r>
            <a:r>
              <a:rPr lang="en-GB" sz="2000" dirty="0"/>
              <a:t>with a strong closing statement about what makes you a suitable student for this course.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373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D6EF9-5E78-4FE4-AF08-72C8AE13B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Good luck!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62F5E-49EF-43BC-8D70-15E392AF0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you have any questions, I’d be very happy to answer them in person or by email, regardless of where you’re applying. You can contact me at nla@aber.ac.uk.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50C5D9-562E-48E9-9799-FCBEE1EFF2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456" y="3312795"/>
            <a:ext cx="3326600" cy="2029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25460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76FAACF53513459D0C97BA0184BBFA" ma:contentTypeVersion="9" ma:contentTypeDescription="Create a new document." ma:contentTypeScope="" ma:versionID="fbb06c2f1e192a0b2a0a7b7ad4e53fec">
  <xsd:schema xmlns:xsd="http://www.w3.org/2001/XMLSchema" xmlns:xs="http://www.w3.org/2001/XMLSchema" xmlns:p="http://schemas.microsoft.com/office/2006/metadata/properties" xmlns:ns2="84773240-f26a-4b9b-88a6-1d0927de54a4" targetNamespace="http://schemas.microsoft.com/office/2006/metadata/properties" ma:root="true" ma:fieldsID="fc644f3cb3efe90b994e04096e699ba6" ns2:_="">
    <xsd:import namespace="84773240-f26a-4b9b-88a6-1d0927de54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773240-f26a-4b9b-88a6-1d0927de54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DDBBE7-C746-4803-8602-A14842B6A180}"/>
</file>

<file path=customXml/itemProps2.xml><?xml version="1.0" encoding="utf-8"?>
<ds:datastoreItem xmlns:ds="http://schemas.openxmlformats.org/officeDocument/2006/customXml" ds:itemID="{7E20ADA6-5C22-4B32-B9F6-799C35491167}"/>
</file>

<file path=customXml/itemProps3.xml><?xml version="1.0" encoding="utf-8"?>
<ds:datastoreItem xmlns:ds="http://schemas.openxmlformats.org/officeDocument/2006/customXml" ds:itemID="{C62035FF-9E6B-44CF-963B-8EEDBDB44312}"/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1114</TotalTime>
  <Words>514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Gallery</vt:lpstr>
      <vt:lpstr>Personal statements and their ways </vt:lpstr>
      <vt:lpstr>How does it all work?</vt:lpstr>
      <vt:lpstr>So what do I write?!</vt:lpstr>
      <vt:lpstr>PowerPoint Presentation</vt:lpstr>
      <vt:lpstr>Good luck!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statements and their ways</dc:title>
  <dc:creator>Tasha Alden</dc:creator>
  <cp:lastModifiedBy>Natasha Alden [nla]</cp:lastModifiedBy>
  <cp:revision>15</cp:revision>
  <dcterms:created xsi:type="dcterms:W3CDTF">2017-06-06T07:43:43Z</dcterms:created>
  <dcterms:modified xsi:type="dcterms:W3CDTF">2020-04-27T17:21:07Z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0x010100EC76FAACF53513459D0C97BA0184BBFA</vt:lpwstr>
  </property>
</Properties>
</file>