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2"/>
  </p:notesMasterIdLst>
  <p:sldIdLst>
    <p:sldId id="279" r:id="rId2"/>
    <p:sldId id="301" r:id="rId3"/>
    <p:sldId id="276" r:id="rId4"/>
    <p:sldId id="525" r:id="rId5"/>
    <p:sldId id="550" r:id="rId6"/>
    <p:sldId id="551" r:id="rId7"/>
    <p:sldId id="527" r:id="rId8"/>
    <p:sldId id="351" r:id="rId9"/>
    <p:sldId id="533" r:id="rId10"/>
    <p:sldId id="529" r:id="rId11"/>
    <p:sldId id="564" r:id="rId12"/>
    <p:sldId id="565" r:id="rId13"/>
    <p:sldId id="552" r:id="rId14"/>
    <p:sldId id="557" r:id="rId15"/>
    <p:sldId id="555" r:id="rId16"/>
    <p:sldId id="341" r:id="rId17"/>
    <p:sldId id="554" r:id="rId18"/>
    <p:sldId id="562" r:id="rId19"/>
    <p:sldId id="540" r:id="rId20"/>
    <p:sldId id="541" r:id="rId21"/>
    <p:sldId id="547" r:id="rId22"/>
    <p:sldId id="549" r:id="rId23"/>
    <p:sldId id="563" r:id="rId24"/>
    <p:sldId id="548" r:id="rId25"/>
    <p:sldId id="539" r:id="rId26"/>
    <p:sldId id="553" r:id="rId27"/>
    <p:sldId id="558" r:id="rId28"/>
    <p:sldId id="561" r:id="rId29"/>
    <p:sldId id="256" r:id="rId30"/>
    <p:sldId id="526" r:id="rId31"/>
    <p:sldId id="528" r:id="rId32"/>
    <p:sldId id="530" r:id="rId33"/>
    <p:sldId id="352" r:id="rId34"/>
    <p:sldId id="531" r:id="rId35"/>
    <p:sldId id="532" r:id="rId36"/>
    <p:sldId id="353" r:id="rId37"/>
    <p:sldId id="534" r:id="rId38"/>
    <p:sldId id="356" r:id="rId39"/>
    <p:sldId id="535" r:id="rId40"/>
    <p:sldId id="536" r:id="rId41"/>
    <p:sldId id="537" r:id="rId42"/>
    <p:sldId id="304" r:id="rId43"/>
    <p:sldId id="538" r:id="rId44"/>
    <p:sldId id="333" r:id="rId45"/>
    <p:sldId id="334" r:id="rId46"/>
    <p:sldId id="542" r:id="rId47"/>
    <p:sldId id="326" r:id="rId48"/>
    <p:sldId id="323" r:id="rId49"/>
    <p:sldId id="327" r:id="rId50"/>
    <p:sldId id="328" r:id="rId51"/>
    <p:sldId id="543" r:id="rId52"/>
    <p:sldId id="332" r:id="rId53"/>
    <p:sldId id="354" r:id="rId54"/>
    <p:sldId id="355" r:id="rId55"/>
    <p:sldId id="544" r:id="rId56"/>
    <p:sldId id="545" r:id="rId57"/>
    <p:sldId id="325" r:id="rId58"/>
    <p:sldId id="337" r:id="rId59"/>
    <p:sldId id="546" r:id="rId60"/>
    <p:sldId id="329" r:id="rId61"/>
    <p:sldId id="286" r:id="rId62"/>
    <p:sldId id="303" r:id="rId63"/>
    <p:sldId id="305" r:id="rId64"/>
    <p:sldId id="306" r:id="rId65"/>
    <p:sldId id="307" r:id="rId66"/>
    <p:sldId id="308" r:id="rId67"/>
    <p:sldId id="309" r:id="rId68"/>
    <p:sldId id="310" r:id="rId69"/>
    <p:sldId id="311" r:id="rId70"/>
    <p:sldId id="312" r:id="rId71"/>
    <p:sldId id="313" r:id="rId72"/>
    <p:sldId id="314" r:id="rId73"/>
    <p:sldId id="315" r:id="rId74"/>
    <p:sldId id="316" r:id="rId75"/>
    <p:sldId id="317" r:id="rId76"/>
    <p:sldId id="318" r:id="rId77"/>
    <p:sldId id="319" r:id="rId78"/>
    <p:sldId id="320" r:id="rId79"/>
    <p:sldId id="321" r:id="rId80"/>
    <p:sldId id="322" r:id="rId81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02">
          <p15:clr>
            <a:srgbClr val="A4A3A4"/>
          </p15:clr>
        </p15:guide>
        <p15:guide id="2" pos="1270">
          <p15:clr>
            <a:srgbClr val="A4A3A4"/>
          </p15:clr>
        </p15:guide>
        <p15:guide id="3" orient="horz" pos="3521">
          <p15:clr>
            <a:srgbClr val="A4A3A4"/>
          </p15:clr>
        </p15:guide>
        <p15:guide id="4" pos="612">
          <p15:clr>
            <a:srgbClr val="A4A3A4"/>
          </p15:clr>
        </p15:guide>
        <p15:guide id="5" orient="horz" pos="1003">
          <p15:clr>
            <a:srgbClr val="A4A3A4"/>
          </p15:clr>
        </p15:guide>
        <p15:guide id="6" orient="horz" pos="152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845"/>
    <p:restoredTop sz="75074" autoAdjust="0"/>
  </p:normalViewPr>
  <p:slideViewPr>
    <p:cSldViewPr snapToGrid="0">
      <p:cViewPr varScale="1">
        <p:scale>
          <a:sx n="81" d="100"/>
          <a:sy n="81" d="100"/>
        </p:scale>
        <p:origin x="1160" y="184"/>
      </p:cViewPr>
      <p:guideLst>
        <p:guide orient="horz" pos="1502"/>
        <p:guide pos="1270"/>
        <p:guide orient="horz" pos="3521"/>
        <p:guide pos="612"/>
        <p:guide orient="horz" pos="1003"/>
        <p:guide orient="horz" pos="1525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1696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43E9C40-862C-CE4D-BABF-D4096F1D79A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233596-20D4-B74E-B6B5-D8412DAB053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3745D9D-9F64-7F42-878F-AFE90CA5884E}" type="datetimeFigureOut">
              <a:rPr lang="en-US"/>
              <a:pPr>
                <a:defRPr/>
              </a:pPr>
              <a:t>10/30/19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806A454-3628-6B42-94A7-AF9ECFB193A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9716FD5-C1D2-974F-82C1-FBB3AF8215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751421-3F74-274C-B683-28EDC7FA96B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C9AE55-6D37-F941-B3DD-7FF253B183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2062C08-FBE5-3945-AD67-8F856FFEA2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>
            <a:extLst>
              <a:ext uri="{FF2B5EF4-FFF2-40B4-BE49-F238E27FC236}">
                <a16:creationId xmlns:a16="http://schemas.microsoft.com/office/drawing/2014/main" id="{8896375B-EB39-BB40-9321-4DC21973CD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Notes Placeholder 2">
            <a:extLst>
              <a:ext uri="{FF2B5EF4-FFF2-40B4-BE49-F238E27FC236}">
                <a16:creationId xmlns:a16="http://schemas.microsoft.com/office/drawing/2014/main" id="{4230CF70-E0A1-B547-B8AE-84FC2DD3FA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b="1"/>
              <a:t>Title page</a:t>
            </a:r>
          </a:p>
        </p:txBody>
      </p:sp>
      <p:sp>
        <p:nvSpPr>
          <p:cNvPr id="15363" name="Slide Number Placeholder 3">
            <a:extLst>
              <a:ext uri="{FF2B5EF4-FFF2-40B4-BE49-F238E27FC236}">
                <a16:creationId xmlns:a16="http://schemas.microsoft.com/office/drawing/2014/main" id="{9840D606-627C-D740-93FB-A4D8240FE4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CD87A058-CDC5-594B-8D56-FC4AFF7CF349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>
            <a:extLst>
              <a:ext uri="{FF2B5EF4-FFF2-40B4-BE49-F238E27FC236}">
                <a16:creationId xmlns:a16="http://schemas.microsoft.com/office/drawing/2014/main" id="{4CCF61AD-8894-EB4A-A8BA-C4CE2C5B6F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2" name="Notes Placeholder 2">
            <a:extLst>
              <a:ext uri="{FF2B5EF4-FFF2-40B4-BE49-F238E27FC236}">
                <a16:creationId xmlns:a16="http://schemas.microsoft.com/office/drawing/2014/main" id="{3651E1D7-744C-484F-A051-DC95A5D194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b="1"/>
              <a:t>Bullet point list (animated)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5603" name="Slide Number Placeholder 3">
            <a:extLst>
              <a:ext uri="{FF2B5EF4-FFF2-40B4-BE49-F238E27FC236}">
                <a16:creationId xmlns:a16="http://schemas.microsoft.com/office/drawing/2014/main" id="{66897736-881F-7241-9C64-7459A6B5A2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9CFC30FC-D655-8241-81CC-2D8426DD3EA5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Aaker conceptualised brand personality as consisting of five broad dimensions, namely: sincerity (down-to-earth, honest, wholesome, and cheerful), excitement (daring, spirited, imaginative, and up to date), competence (reliable, intelligent, and successful), sophistication (glamorous, upper class, charming), and ruggedness (outdoorsy and tough).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2062C08-FBE5-3945-AD67-8F856FFEA299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1003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>
            <a:extLst>
              <a:ext uri="{FF2B5EF4-FFF2-40B4-BE49-F238E27FC236}">
                <a16:creationId xmlns:a16="http://schemas.microsoft.com/office/drawing/2014/main" id="{C4FFB1F9-C241-484D-8A02-A5C894B0640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0" name="Notes Placeholder 2">
            <a:extLst>
              <a:ext uri="{FF2B5EF4-FFF2-40B4-BE49-F238E27FC236}">
                <a16:creationId xmlns:a16="http://schemas.microsoft.com/office/drawing/2014/main" id="{479014FD-20E3-B045-8EAA-7C605E95FE0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3491" name="Slide Number Placeholder 3">
            <a:extLst>
              <a:ext uri="{FF2B5EF4-FFF2-40B4-BE49-F238E27FC236}">
                <a16:creationId xmlns:a16="http://schemas.microsoft.com/office/drawing/2014/main" id="{92D0D2D0-FCEC-F440-AD0E-DB01ABB0B1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453F80B9-3B06-764E-89EA-B191696DE354}" type="slidenum">
              <a:rPr lang="en-GB" altLang="en-US" smtClean="0">
                <a:latin typeface="Arial" panose="020B0604020202020204" pitchFamily="34" charset="0"/>
              </a:rPr>
              <a:pPr/>
              <a:t>19</a:t>
            </a:fld>
            <a:endParaRPr lang="en-GB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1003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>
            <a:extLst>
              <a:ext uri="{FF2B5EF4-FFF2-40B4-BE49-F238E27FC236}">
                <a16:creationId xmlns:a16="http://schemas.microsoft.com/office/drawing/2014/main" id="{A8E2035B-8236-7B49-B70A-8BBCA8F9449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8" name="Notes Placeholder 2">
            <a:extLst>
              <a:ext uri="{FF2B5EF4-FFF2-40B4-BE49-F238E27FC236}">
                <a16:creationId xmlns:a16="http://schemas.microsoft.com/office/drawing/2014/main" id="{3A4E8B8C-BCBC-0242-B014-55509A2DB5D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5539" name="Slide Number Placeholder 3">
            <a:extLst>
              <a:ext uri="{FF2B5EF4-FFF2-40B4-BE49-F238E27FC236}">
                <a16:creationId xmlns:a16="http://schemas.microsoft.com/office/drawing/2014/main" id="{467E3917-CDE1-AE46-B08C-D61B937C61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E3A87A66-9B2E-D94D-9171-38FFA08F6FC1}" type="slidenum">
              <a:rPr lang="en-GB" altLang="en-US" smtClean="0">
                <a:latin typeface="Arial" panose="020B0604020202020204" pitchFamily="34" charset="0"/>
              </a:rPr>
              <a:pPr/>
              <a:t>20</a:t>
            </a:fld>
            <a:endParaRPr lang="en-GB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1969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Slide Image Placeholder 1">
            <a:extLst>
              <a:ext uri="{FF2B5EF4-FFF2-40B4-BE49-F238E27FC236}">
                <a16:creationId xmlns:a16="http://schemas.microsoft.com/office/drawing/2014/main" id="{166A0B05-D11B-B349-AA7A-CF84D538ED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5170" name="Notes Placeholder 2">
            <a:extLst>
              <a:ext uri="{FF2B5EF4-FFF2-40B4-BE49-F238E27FC236}">
                <a16:creationId xmlns:a16="http://schemas.microsoft.com/office/drawing/2014/main" id="{F2D72C30-D3DE-9F43-BC96-D153425755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Colgate: 1873, sold in pots – 1896 collapsible tube</a:t>
            </a:r>
          </a:p>
        </p:txBody>
      </p:sp>
      <p:sp>
        <p:nvSpPr>
          <p:cNvPr id="135171" name="Slide Number Placeholder 3">
            <a:extLst>
              <a:ext uri="{FF2B5EF4-FFF2-40B4-BE49-F238E27FC236}">
                <a16:creationId xmlns:a16="http://schemas.microsoft.com/office/drawing/2014/main" id="{B42BE92C-B553-C344-A407-3A9CB5DA85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A7C07618-07AD-0848-B6AC-E2BE8E81F62D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Image Placeholder 1">
            <a:extLst>
              <a:ext uri="{FF2B5EF4-FFF2-40B4-BE49-F238E27FC236}">
                <a16:creationId xmlns:a16="http://schemas.microsoft.com/office/drawing/2014/main" id="{BBB96BF6-EB10-A54E-9F65-4C7510686C2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4" name="Notes Placeholder 2">
            <a:extLst>
              <a:ext uri="{FF2B5EF4-FFF2-40B4-BE49-F238E27FC236}">
                <a16:creationId xmlns:a16="http://schemas.microsoft.com/office/drawing/2014/main" id="{D07AA014-E679-E84B-B3A2-F840379F222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9395" name="Slide Number Placeholder 3">
            <a:extLst>
              <a:ext uri="{FF2B5EF4-FFF2-40B4-BE49-F238E27FC236}">
                <a16:creationId xmlns:a16="http://schemas.microsoft.com/office/drawing/2014/main" id="{47EC484E-D99A-B84D-BD78-2E681731D9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178D9902-3A8A-8C41-92A4-DAFA48EDA3C1}" type="slidenum">
              <a:rPr lang="en-GB" altLang="en-US" smtClean="0">
                <a:latin typeface="Arial" panose="020B0604020202020204" pitchFamily="34" charset="0"/>
              </a:rPr>
              <a:pPr/>
              <a:t>25</a:t>
            </a:fld>
            <a:endParaRPr lang="en-GB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9062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Banned advert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2062C08-FBE5-3945-AD67-8F856FFEA299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2492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>
            <a:extLst>
              <a:ext uri="{FF2B5EF4-FFF2-40B4-BE49-F238E27FC236}">
                <a16:creationId xmlns:a16="http://schemas.microsoft.com/office/drawing/2014/main" id="{444F5CAE-62D2-B043-9B7D-F04649C3E58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2" name="Notes Placeholder 2">
            <a:extLst>
              <a:ext uri="{FF2B5EF4-FFF2-40B4-BE49-F238E27FC236}">
                <a16:creationId xmlns:a16="http://schemas.microsoft.com/office/drawing/2014/main" id="{99BA37B8-F765-914B-A52D-32BBD08318F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5843" name="Slide Number Placeholder 3">
            <a:extLst>
              <a:ext uri="{FF2B5EF4-FFF2-40B4-BE49-F238E27FC236}">
                <a16:creationId xmlns:a16="http://schemas.microsoft.com/office/drawing/2014/main" id="{99B6A076-18B4-6840-A0A0-6FEDEEF6D0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0E965363-402A-484F-A04E-9E3341D03300}" type="slidenum">
              <a:rPr lang="en-GB" altLang="en-US" smtClean="0">
                <a:latin typeface="Arial" panose="020B0604020202020204" pitchFamily="34" charset="0"/>
              </a:rPr>
              <a:pPr/>
              <a:t>32</a:t>
            </a:fld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>
            <a:extLst>
              <a:ext uri="{FF2B5EF4-FFF2-40B4-BE49-F238E27FC236}">
                <a16:creationId xmlns:a16="http://schemas.microsoft.com/office/drawing/2014/main" id="{C17C14BD-0F9C-0F4D-BFC1-B0BDE885BBE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0" name="Notes Placeholder 2">
            <a:extLst>
              <a:ext uri="{FF2B5EF4-FFF2-40B4-BE49-F238E27FC236}">
                <a16:creationId xmlns:a16="http://schemas.microsoft.com/office/drawing/2014/main" id="{85EFC433-6A51-694F-BDD3-1F944480E9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7891" name="Slide Number Placeholder 3">
            <a:extLst>
              <a:ext uri="{FF2B5EF4-FFF2-40B4-BE49-F238E27FC236}">
                <a16:creationId xmlns:a16="http://schemas.microsoft.com/office/drawing/2014/main" id="{2BAED78C-04C3-184D-87E3-0DE29E5E1A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DCFA6607-FF40-3D43-93EE-B2D45333D4CB}" type="slidenum">
              <a:rPr lang="en-GB" altLang="en-US" smtClean="0">
                <a:latin typeface="Arial" panose="020B0604020202020204" pitchFamily="34" charset="0"/>
              </a:rPr>
              <a:pPr/>
              <a:t>33</a:t>
            </a:fld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>
            <a:extLst>
              <a:ext uri="{FF2B5EF4-FFF2-40B4-BE49-F238E27FC236}">
                <a16:creationId xmlns:a16="http://schemas.microsoft.com/office/drawing/2014/main" id="{FF8ABAB8-E165-5849-B354-EBB79769E8F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8" name="Notes Placeholder 2">
            <a:extLst>
              <a:ext uri="{FF2B5EF4-FFF2-40B4-BE49-F238E27FC236}">
                <a16:creationId xmlns:a16="http://schemas.microsoft.com/office/drawing/2014/main" id="{19DCA164-B1F8-AB43-8FB3-FBDEAC0C140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9939" name="Slide Number Placeholder 3">
            <a:extLst>
              <a:ext uri="{FF2B5EF4-FFF2-40B4-BE49-F238E27FC236}">
                <a16:creationId xmlns:a16="http://schemas.microsoft.com/office/drawing/2014/main" id="{9F683114-8E66-674D-BBC4-75C6192FB6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72761CEC-C484-1C43-83DC-FE19082BE892}" type="slidenum">
              <a:rPr lang="en-GB" altLang="en-US" smtClean="0">
                <a:latin typeface="Arial" panose="020B0604020202020204" pitchFamily="34" charset="0"/>
              </a:rPr>
              <a:pPr/>
              <a:t>34</a:t>
            </a:fld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>
            <a:extLst>
              <a:ext uri="{FF2B5EF4-FFF2-40B4-BE49-F238E27FC236}">
                <a16:creationId xmlns:a16="http://schemas.microsoft.com/office/drawing/2014/main" id="{0246D4B1-E189-9B47-ABAF-74210E2ACA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Notes Placeholder 2">
            <a:extLst>
              <a:ext uri="{FF2B5EF4-FFF2-40B4-BE49-F238E27FC236}">
                <a16:creationId xmlns:a16="http://schemas.microsoft.com/office/drawing/2014/main" id="{5C730170-1C55-9247-8F6E-046008091F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b="1" dirty="0"/>
              <a:t>Everyday you are surrounded by brands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 dirty="0"/>
              <a:t>They are on your clothes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 dirty="0"/>
              <a:t>Your transport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 dirty="0"/>
              <a:t>Your lunchtime sandwiches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 dirty="0"/>
              <a:t>And articulated by promotion just about everywhere</a:t>
            </a:r>
          </a:p>
        </p:txBody>
      </p:sp>
      <p:sp>
        <p:nvSpPr>
          <p:cNvPr id="17411" name="Slide Number Placeholder 3">
            <a:extLst>
              <a:ext uri="{FF2B5EF4-FFF2-40B4-BE49-F238E27FC236}">
                <a16:creationId xmlns:a16="http://schemas.microsoft.com/office/drawing/2014/main" id="{F6602EB5-A199-CC43-8FB5-316C9F1A43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CAAE4C22-46E5-6242-B41B-8812B820994B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>
            <a:extLst>
              <a:ext uri="{FF2B5EF4-FFF2-40B4-BE49-F238E27FC236}">
                <a16:creationId xmlns:a16="http://schemas.microsoft.com/office/drawing/2014/main" id="{590B33EB-FA58-674D-8FFC-70CC28A7C68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6" name="Notes Placeholder 2">
            <a:extLst>
              <a:ext uri="{FF2B5EF4-FFF2-40B4-BE49-F238E27FC236}">
                <a16:creationId xmlns:a16="http://schemas.microsoft.com/office/drawing/2014/main" id="{EEC17E78-937D-C940-A6AB-6E3D61CF854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A2152BA6-BAC2-A24F-8B2B-6456FA0A47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A53B6335-7518-9D46-B7AC-E8ED7A746CCC}" type="slidenum">
              <a:rPr lang="en-GB" altLang="en-US" smtClean="0">
                <a:latin typeface="Arial" panose="020B0604020202020204" pitchFamily="34" charset="0"/>
              </a:rPr>
              <a:pPr/>
              <a:t>35</a:t>
            </a:fld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>
            <a:extLst>
              <a:ext uri="{FF2B5EF4-FFF2-40B4-BE49-F238E27FC236}">
                <a16:creationId xmlns:a16="http://schemas.microsoft.com/office/drawing/2014/main" id="{2405E595-1FAF-9B48-8189-ACD37AECD99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4" name="Notes Placeholder 2">
            <a:extLst>
              <a:ext uri="{FF2B5EF4-FFF2-40B4-BE49-F238E27FC236}">
                <a16:creationId xmlns:a16="http://schemas.microsoft.com/office/drawing/2014/main" id="{89F53336-E61B-6948-BC32-6EF55213E34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4035" name="Slide Number Placeholder 3">
            <a:extLst>
              <a:ext uri="{FF2B5EF4-FFF2-40B4-BE49-F238E27FC236}">
                <a16:creationId xmlns:a16="http://schemas.microsoft.com/office/drawing/2014/main" id="{E52B7255-85FB-0A40-9165-EB2E38C984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DAB04522-CE5B-3548-B011-F75678028BF0}" type="slidenum">
              <a:rPr lang="en-GB" altLang="en-US" smtClean="0">
                <a:latin typeface="Arial" panose="020B0604020202020204" pitchFamily="34" charset="0"/>
              </a:rPr>
              <a:pPr/>
              <a:t>36</a:t>
            </a:fld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>
            <a:extLst>
              <a:ext uri="{FF2B5EF4-FFF2-40B4-BE49-F238E27FC236}">
                <a16:creationId xmlns:a16="http://schemas.microsoft.com/office/drawing/2014/main" id="{0BC904C0-3E2F-094C-9017-1CB3C24045F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0" name="Notes Placeholder 2">
            <a:extLst>
              <a:ext uri="{FF2B5EF4-FFF2-40B4-BE49-F238E27FC236}">
                <a16:creationId xmlns:a16="http://schemas.microsoft.com/office/drawing/2014/main" id="{59FA9544-A9C8-C441-A393-C7D2FA70DA9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8131" name="Slide Number Placeholder 3">
            <a:extLst>
              <a:ext uri="{FF2B5EF4-FFF2-40B4-BE49-F238E27FC236}">
                <a16:creationId xmlns:a16="http://schemas.microsoft.com/office/drawing/2014/main" id="{B1A220DB-7396-ED4F-9AA5-EA2D450FC1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C1D4FEB3-0BAB-5D48-AFE7-B6E60192E3CA}" type="slidenum">
              <a:rPr lang="en-GB" altLang="en-US" smtClean="0">
                <a:latin typeface="Arial" panose="020B0604020202020204" pitchFamily="34" charset="0"/>
              </a:rPr>
              <a:pPr/>
              <a:t>37</a:t>
            </a:fld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>
            <a:extLst>
              <a:ext uri="{FF2B5EF4-FFF2-40B4-BE49-F238E27FC236}">
                <a16:creationId xmlns:a16="http://schemas.microsoft.com/office/drawing/2014/main" id="{5530F0EC-AA7E-FD44-B3C0-2482989AAB0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0" name="Notes Placeholder 2">
            <a:extLst>
              <a:ext uri="{FF2B5EF4-FFF2-40B4-BE49-F238E27FC236}">
                <a16:creationId xmlns:a16="http://schemas.microsoft.com/office/drawing/2014/main" id="{42CAC113-C36D-DD43-A432-E8E3744B426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9A480C17-90DA-2242-95FD-B1D45163CA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26205DF8-6CF6-7744-AD1B-25AEAD74356A}" type="slidenum">
              <a:rPr lang="en-GB" altLang="en-US" smtClean="0">
                <a:latin typeface="Arial" panose="020B0604020202020204" pitchFamily="34" charset="0"/>
              </a:rPr>
              <a:pPr/>
              <a:t>41</a:t>
            </a:fld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>
            <a:extLst>
              <a:ext uri="{FF2B5EF4-FFF2-40B4-BE49-F238E27FC236}">
                <a16:creationId xmlns:a16="http://schemas.microsoft.com/office/drawing/2014/main" id="{BACDE064-EEA6-3B4F-A5EC-C2C6716B5D3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8" name="Notes Placeholder 2">
            <a:extLst>
              <a:ext uri="{FF2B5EF4-FFF2-40B4-BE49-F238E27FC236}">
                <a16:creationId xmlns:a16="http://schemas.microsoft.com/office/drawing/2014/main" id="{99582E4E-82CD-F04D-B65E-D81673BE968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5299" name="Slide Number Placeholder 3">
            <a:extLst>
              <a:ext uri="{FF2B5EF4-FFF2-40B4-BE49-F238E27FC236}">
                <a16:creationId xmlns:a16="http://schemas.microsoft.com/office/drawing/2014/main" id="{5A9FA344-C56D-D641-878C-35AEA1A47C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144C430E-17B3-4348-8EE6-5D4F8D558AF5}" type="slidenum">
              <a:rPr lang="en-GB" altLang="en-US" smtClean="0">
                <a:latin typeface="Arial" panose="020B0604020202020204" pitchFamily="34" charset="0"/>
              </a:rPr>
              <a:pPr/>
              <a:t>42</a:t>
            </a:fld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Image Placeholder 1">
            <a:extLst>
              <a:ext uri="{FF2B5EF4-FFF2-40B4-BE49-F238E27FC236}">
                <a16:creationId xmlns:a16="http://schemas.microsoft.com/office/drawing/2014/main" id="{72A32009-803A-C64F-B32C-08ECDA20A86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6" name="Notes Placeholder 2">
            <a:extLst>
              <a:ext uri="{FF2B5EF4-FFF2-40B4-BE49-F238E27FC236}">
                <a16:creationId xmlns:a16="http://schemas.microsoft.com/office/drawing/2014/main" id="{77D58ADB-6B50-1540-8768-FD6041DC45D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7347" name="Slide Number Placeholder 3">
            <a:extLst>
              <a:ext uri="{FF2B5EF4-FFF2-40B4-BE49-F238E27FC236}">
                <a16:creationId xmlns:a16="http://schemas.microsoft.com/office/drawing/2014/main" id="{3FC55F80-4B64-4D43-B813-7E86AAA04E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BF818047-D671-D645-A8D9-38B5C93E5FC8}" type="slidenum">
              <a:rPr lang="en-GB" altLang="en-US" smtClean="0">
                <a:latin typeface="Arial" panose="020B0604020202020204" pitchFamily="34" charset="0"/>
              </a:rPr>
              <a:pPr/>
              <a:t>43</a:t>
            </a:fld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>
            <a:extLst>
              <a:ext uri="{FF2B5EF4-FFF2-40B4-BE49-F238E27FC236}">
                <a16:creationId xmlns:a16="http://schemas.microsoft.com/office/drawing/2014/main" id="{52A10A09-A118-3646-B85C-3173B29379D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6" name="Notes Placeholder 2">
            <a:extLst>
              <a:ext uri="{FF2B5EF4-FFF2-40B4-BE49-F238E27FC236}">
                <a16:creationId xmlns:a16="http://schemas.microsoft.com/office/drawing/2014/main" id="{9C730D33-D898-D44C-91CF-E6635B78DE9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7587" name="Slide Number Placeholder 3">
            <a:extLst>
              <a:ext uri="{FF2B5EF4-FFF2-40B4-BE49-F238E27FC236}">
                <a16:creationId xmlns:a16="http://schemas.microsoft.com/office/drawing/2014/main" id="{79C86577-247C-0F43-9654-530D248CA5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4F6C35FD-B697-9547-8D81-168D05D33835}" type="slidenum">
              <a:rPr lang="en-GB" altLang="en-US" smtClean="0">
                <a:latin typeface="Arial" panose="020B0604020202020204" pitchFamily="34" charset="0"/>
              </a:rPr>
              <a:pPr/>
              <a:t>46</a:t>
            </a:fld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>
            <a:extLst>
              <a:ext uri="{FF2B5EF4-FFF2-40B4-BE49-F238E27FC236}">
                <a16:creationId xmlns:a16="http://schemas.microsoft.com/office/drawing/2014/main" id="{3051D6BA-A104-CD44-8034-4D69CE07BD5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4" name="Notes Placeholder 2">
            <a:extLst>
              <a:ext uri="{FF2B5EF4-FFF2-40B4-BE49-F238E27FC236}">
                <a16:creationId xmlns:a16="http://schemas.microsoft.com/office/drawing/2014/main" id="{EEECFBC5-71B6-7044-865A-3BD9D7B1AA9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9635" name="Slide Number Placeholder 3">
            <a:extLst>
              <a:ext uri="{FF2B5EF4-FFF2-40B4-BE49-F238E27FC236}">
                <a16:creationId xmlns:a16="http://schemas.microsoft.com/office/drawing/2014/main" id="{F076034C-FA2A-F741-9C8C-DD2C8164B1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FC4DC915-3FD6-5241-978F-D43EF63D393D}" type="slidenum">
              <a:rPr lang="en-GB" altLang="en-US" smtClean="0">
                <a:latin typeface="Arial" panose="020B0604020202020204" pitchFamily="34" charset="0"/>
              </a:rPr>
              <a:pPr/>
              <a:t>47</a:t>
            </a:fld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Image Placeholder 1">
            <a:extLst>
              <a:ext uri="{FF2B5EF4-FFF2-40B4-BE49-F238E27FC236}">
                <a16:creationId xmlns:a16="http://schemas.microsoft.com/office/drawing/2014/main" id="{CD027312-9DA1-8F46-886E-04C53BE7D04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2" name="Notes Placeholder 2">
            <a:extLst>
              <a:ext uri="{FF2B5EF4-FFF2-40B4-BE49-F238E27FC236}">
                <a16:creationId xmlns:a16="http://schemas.microsoft.com/office/drawing/2014/main" id="{1BD13D6E-9851-5C46-B18D-058B2F35B22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71683" name="Slide Number Placeholder 3">
            <a:extLst>
              <a:ext uri="{FF2B5EF4-FFF2-40B4-BE49-F238E27FC236}">
                <a16:creationId xmlns:a16="http://schemas.microsoft.com/office/drawing/2014/main" id="{7A3752A8-923A-7946-9388-C0BC08EC91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8BE1F763-1D11-234A-9634-4BAC63E4BE3A}" type="slidenum">
              <a:rPr lang="en-GB" altLang="en-US" smtClean="0">
                <a:latin typeface="Arial" panose="020B0604020202020204" pitchFamily="34" charset="0"/>
              </a:rPr>
              <a:pPr/>
              <a:t>48</a:t>
            </a:fld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Slide Image Placeholder 1">
            <a:extLst>
              <a:ext uri="{FF2B5EF4-FFF2-40B4-BE49-F238E27FC236}">
                <a16:creationId xmlns:a16="http://schemas.microsoft.com/office/drawing/2014/main" id="{97553DD6-FFBE-1C40-9F1E-3576DC29547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0" name="Notes Placeholder 2">
            <a:extLst>
              <a:ext uri="{FF2B5EF4-FFF2-40B4-BE49-F238E27FC236}">
                <a16:creationId xmlns:a16="http://schemas.microsoft.com/office/drawing/2014/main" id="{7FA8C01E-1D84-FF4A-B930-3A8C8E4D14F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73731" name="Slide Number Placeholder 3">
            <a:extLst>
              <a:ext uri="{FF2B5EF4-FFF2-40B4-BE49-F238E27FC236}">
                <a16:creationId xmlns:a16="http://schemas.microsoft.com/office/drawing/2014/main" id="{594DF5C8-C70B-3B4E-8F0A-41BC7967AE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46E3A96A-AD0A-E742-9508-D45ACF2F186E}" type="slidenum">
              <a:rPr lang="en-GB" altLang="en-US" smtClean="0">
                <a:latin typeface="Arial" panose="020B0604020202020204" pitchFamily="34" charset="0"/>
              </a:rPr>
              <a:pPr/>
              <a:t>49</a:t>
            </a:fld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>
            <a:extLst>
              <a:ext uri="{FF2B5EF4-FFF2-40B4-BE49-F238E27FC236}">
                <a16:creationId xmlns:a16="http://schemas.microsoft.com/office/drawing/2014/main" id="{21F52F62-88E5-1F4E-9E57-F0CED4F36C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>
            <a:extLst>
              <a:ext uri="{FF2B5EF4-FFF2-40B4-BE49-F238E27FC236}">
                <a16:creationId xmlns:a16="http://schemas.microsoft.com/office/drawing/2014/main" id="{F67455DB-BF27-3F42-8DD0-B38187D251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b="1" dirty="0"/>
              <a:t>Defining a brand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 dirty="0"/>
              <a:t>Why did brands historically develop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 dirty="0"/>
              <a:t>What is it about brands that is </a:t>
            </a:r>
            <a:r>
              <a:rPr lang="en-US" altLang="en-US" b="1"/>
              <a:t>so essential</a:t>
            </a:r>
          </a:p>
          <a:p>
            <a:pPr eaLnBrk="1" hangingPunct="1">
              <a:spcBef>
                <a:spcPct val="0"/>
              </a:spcBef>
            </a:pPr>
            <a:endParaRPr lang="en-US" altLang="en-US" b="1" dirty="0"/>
          </a:p>
        </p:txBody>
      </p:sp>
      <p:sp>
        <p:nvSpPr>
          <p:cNvPr id="19459" name="Slide Number Placeholder 3">
            <a:extLst>
              <a:ext uri="{FF2B5EF4-FFF2-40B4-BE49-F238E27FC236}">
                <a16:creationId xmlns:a16="http://schemas.microsoft.com/office/drawing/2014/main" id="{0FCF0192-833C-0944-9805-9ECD96AC10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42DBC240-E5F0-4B4A-8989-69CEB771F7EC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Slide Image Placeholder 1">
            <a:extLst>
              <a:ext uri="{FF2B5EF4-FFF2-40B4-BE49-F238E27FC236}">
                <a16:creationId xmlns:a16="http://schemas.microsoft.com/office/drawing/2014/main" id="{3AA39F9D-95DF-6F42-8405-CA75F833EAC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8" name="Notes Placeholder 2">
            <a:extLst>
              <a:ext uri="{FF2B5EF4-FFF2-40B4-BE49-F238E27FC236}">
                <a16:creationId xmlns:a16="http://schemas.microsoft.com/office/drawing/2014/main" id="{7B2DDFFA-656B-0B47-AE43-FD8963DADA5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75779" name="Slide Number Placeholder 3">
            <a:extLst>
              <a:ext uri="{FF2B5EF4-FFF2-40B4-BE49-F238E27FC236}">
                <a16:creationId xmlns:a16="http://schemas.microsoft.com/office/drawing/2014/main" id="{BA36EF4B-F6D6-F549-9389-593A873550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6044C9FD-356B-F747-8664-9BF082B8BFB8}" type="slidenum">
              <a:rPr lang="en-GB" altLang="en-US" smtClean="0">
                <a:latin typeface="Arial" panose="020B0604020202020204" pitchFamily="34" charset="0"/>
              </a:rPr>
              <a:pPr/>
              <a:t>50</a:t>
            </a:fld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lide Image Placeholder 1">
            <a:extLst>
              <a:ext uri="{FF2B5EF4-FFF2-40B4-BE49-F238E27FC236}">
                <a16:creationId xmlns:a16="http://schemas.microsoft.com/office/drawing/2014/main" id="{F81EA747-6D7F-1941-877E-7AEA7ED297D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6" name="Notes Placeholder 2">
            <a:extLst>
              <a:ext uri="{FF2B5EF4-FFF2-40B4-BE49-F238E27FC236}">
                <a16:creationId xmlns:a16="http://schemas.microsoft.com/office/drawing/2014/main" id="{C7BCBE83-6A2A-B746-BFCC-C8C12F4A3F8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77827" name="Slide Number Placeholder 3">
            <a:extLst>
              <a:ext uri="{FF2B5EF4-FFF2-40B4-BE49-F238E27FC236}">
                <a16:creationId xmlns:a16="http://schemas.microsoft.com/office/drawing/2014/main" id="{8109CA3F-E62D-3844-8E51-6623DF28DF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8754CCD0-C9C9-9D48-B006-8CB3E0967200}" type="slidenum">
              <a:rPr lang="en-GB" altLang="en-US" smtClean="0">
                <a:latin typeface="Arial" panose="020B0604020202020204" pitchFamily="34" charset="0"/>
              </a:rPr>
              <a:pPr/>
              <a:t>51</a:t>
            </a:fld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>
            <a:extLst>
              <a:ext uri="{FF2B5EF4-FFF2-40B4-BE49-F238E27FC236}">
                <a16:creationId xmlns:a16="http://schemas.microsoft.com/office/drawing/2014/main" id="{AE4FA882-7847-A844-AE69-7BA22CE941F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6" name="Notes Placeholder 2">
            <a:extLst>
              <a:ext uri="{FF2B5EF4-FFF2-40B4-BE49-F238E27FC236}">
                <a16:creationId xmlns:a16="http://schemas.microsoft.com/office/drawing/2014/main" id="{0EAA725A-C40C-7446-9A09-66C649493C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82947" name="Slide Number Placeholder 3">
            <a:extLst>
              <a:ext uri="{FF2B5EF4-FFF2-40B4-BE49-F238E27FC236}">
                <a16:creationId xmlns:a16="http://schemas.microsoft.com/office/drawing/2014/main" id="{7EB7C247-DB34-0A44-889A-8DDBD71904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69B6E61B-7F87-ED40-A1BA-A6FB49F1B786}" type="slidenum">
              <a:rPr lang="en-GB" altLang="en-US" smtClean="0">
                <a:latin typeface="Arial" panose="020B0604020202020204" pitchFamily="34" charset="0"/>
              </a:rPr>
              <a:pPr/>
              <a:t>55</a:t>
            </a:fld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Image Placeholder 1">
            <a:extLst>
              <a:ext uri="{FF2B5EF4-FFF2-40B4-BE49-F238E27FC236}">
                <a16:creationId xmlns:a16="http://schemas.microsoft.com/office/drawing/2014/main" id="{AA6C1594-677A-7540-B6B5-4B2CB9576EC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4" name="Notes Placeholder 2">
            <a:extLst>
              <a:ext uri="{FF2B5EF4-FFF2-40B4-BE49-F238E27FC236}">
                <a16:creationId xmlns:a16="http://schemas.microsoft.com/office/drawing/2014/main" id="{044A8803-3FC3-974A-BBA6-481FEEBE54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84995" name="Slide Number Placeholder 3">
            <a:extLst>
              <a:ext uri="{FF2B5EF4-FFF2-40B4-BE49-F238E27FC236}">
                <a16:creationId xmlns:a16="http://schemas.microsoft.com/office/drawing/2014/main" id="{9E0DD7BD-FF30-6B4B-8896-FBF06DCAAF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B5299DBF-F9A4-354D-B9D8-8CFA7F88BA65}" type="slidenum">
              <a:rPr lang="en-GB" altLang="en-US" smtClean="0">
                <a:latin typeface="Arial" panose="020B0604020202020204" pitchFamily="34" charset="0"/>
              </a:rPr>
              <a:pPr/>
              <a:t>56</a:t>
            </a:fld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Slide Number Placeholder 7">
            <a:extLst>
              <a:ext uri="{FF2B5EF4-FFF2-40B4-BE49-F238E27FC236}">
                <a16:creationId xmlns:a16="http://schemas.microsoft.com/office/drawing/2014/main" id="{83864037-F7A2-6540-B7DC-C1144864E3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C644E485-B1AA-8E41-8542-5B2E6D48359A}" type="slidenum">
              <a:rPr lang="en-GB" altLang="en-US" smtClean="0">
                <a:latin typeface="Arial" panose="020B0604020202020204" pitchFamily="34" charset="0"/>
              </a:rPr>
              <a:pPr/>
              <a:t>58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88066" name="Slide Image Placeholder 1">
            <a:extLst>
              <a:ext uri="{FF2B5EF4-FFF2-40B4-BE49-F238E27FC236}">
                <a16:creationId xmlns:a16="http://schemas.microsoft.com/office/drawing/2014/main" id="{5BF23852-AAAE-2B46-9F91-EF97A979ED0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Notes Placeholder 2">
            <a:extLst>
              <a:ext uri="{FF2B5EF4-FFF2-40B4-BE49-F238E27FC236}">
                <a16:creationId xmlns:a16="http://schemas.microsoft.com/office/drawing/2014/main" id="{E5C58A49-62CF-E046-A769-0B2F240599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88068" name="Slide Number Placeholder 3">
            <a:extLst>
              <a:ext uri="{FF2B5EF4-FFF2-40B4-BE49-F238E27FC236}">
                <a16:creationId xmlns:a16="http://schemas.microsoft.com/office/drawing/2014/main" id="{6447FEAC-067A-8649-ADC0-88841822144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9612313"/>
            <a:ext cx="3027363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9764E271-309B-5149-817C-AE3B7C42F9F7}" type="slidenum">
              <a:rPr lang="en-GB" altLang="en-US" sz="1200">
                <a:latin typeface="Times New Roman" panose="02020603050405020304" pitchFamily="18" charset="0"/>
              </a:rPr>
              <a:pPr algn="r"/>
              <a:t>58</a:t>
            </a:fld>
            <a:endParaRPr lang="en-GB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>
            <a:extLst>
              <a:ext uri="{FF2B5EF4-FFF2-40B4-BE49-F238E27FC236}">
                <a16:creationId xmlns:a16="http://schemas.microsoft.com/office/drawing/2014/main" id="{F28A33B7-AE50-854F-B7A2-89058019773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8" name="Notes Placeholder 2">
            <a:extLst>
              <a:ext uri="{FF2B5EF4-FFF2-40B4-BE49-F238E27FC236}">
                <a16:creationId xmlns:a16="http://schemas.microsoft.com/office/drawing/2014/main" id="{38E6C0A9-4A08-494B-9B82-E8CCE1490BB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91139" name="Slide Number Placeholder 3">
            <a:extLst>
              <a:ext uri="{FF2B5EF4-FFF2-40B4-BE49-F238E27FC236}">
                <a16:creationId xmlns:a16="http://schemas.microsoft.com/office/drawing/2014/main" id="{D6022A62-077F-5242-ACFA-AF4D9ACE37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97513980-8B2B-D24E-AF7D-ED7888600433}" type="slidenum">
              <a:rPr lang="en-GB" altLang="en-US" smtClean="0">
                <a:latin typeface="Arial" panose="020B0604020202020204" pitchFamily="34" charset="0"/>
              </a:rPr>
              <a:pPr/>
              <a:t>60</a:t>
            </a:fld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Slide Image Placeholder 1">
            <a:extLst>
              <a:ext uri="{FF2B5EF4-FFF2-40B4-BE49-F238E27FC236}">
                <a16:creationId xmlns:a16="http://schemas.microsoft.com/office/drawing/2014/main" id="{9F3FF318-875D-FB44-905B-892ACF907B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6" name="Notes Placeholder 2">
            <a:extLst>
              <a:ext uri="{FF2B5EF4-FFF2-40B4-BE49-F238E27FC236}">
                <a16:creationId xmlns:a16="http://schemas.microsoft.com/office/drawing/2014/main" id="{30D06D15-458A-CE49-952D-3948092563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b="1"/>
              <a:t>Title page</a:t>
            </a:r>
          </a:p>
        </p:txBody>
      </p:sp>
      <p:sp>
        <p:nvSpPr>
          <p:cNvPr id="93187" name="Slide Number Placeholder 3">
            <a:extLst>
              <a:ext uri="{FF2B5EF4-FFF2-40B4-BE49-F238E27FC236}">
                <a16:creationId xmlns:a16="http://schemas.microsoft.com/office/drawing/2014/main" id="{DA5151AD-5146-C648-BEBC-1D767A6461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8A06C0B6-3362-614F-A060-0F84ADED4736}" type="slidenum">
              <a:rPr lang="en-US" altLang="en-US" smtClean="0"/>
              <a:pPr/>
              <a:t>61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Slide Image Placeholder 1">
            <a:extLst>
              <a:ext uri="{FF2B5EF4-FFF2-40B4-BE49-F238E27FC236}">
                <a16:creationId xmlns:a16="http://schemas.microsoft.com/office/drawing/2014/main" id="{EDB7D4E6-EF8B-AB42-BAC1-95B2540E89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4" name="Notes Placeholder 2">
            <a:extLst>
              <a:ext uri="{FF2B5EF4-FFF2-40B4-BE49-F238E27FC236}">
                <a16:creationId xmlns:a16="http://schemas.microsoft.com/office/drawing/2014/main" id="{914B1DE9-1109-9D4B-A057-3464778708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b="1"/>
              <a:t>Title page</a:t>
            </a:r>
          </a:p>
        </p:txBody>
      </p:sp>
      <p:sp>
        <p:nvSpPr>
          <p:cNvPr id="95235" name="Slide Number Placeholder 3">
            <a:extLst>
              <a:ext uri="{FF2B5EF4-FFF2-40B4-BE49-F238E27FC236}">
                <a16:creationId xmlns:a16="http://schemas.microsoft.com/office/drawing/2014/main" id="{84C1CBFF-4D87-4C4B-8D3B-669A102108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B3D4789D-3828-204C-A512-AF47F7301B14}" type="slidenum">
              <a:rPr lang="en-US" altLang="en-US" smtClean="0"/>
              <a:pPr/>
              <a:t>62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Slide Image Placeholder 1">
            <a:extLst>
              <a:ext uri="{FF2B5EF4-FFF2-40B4-BE49-F238E27FC236}">
                <a16:creationId xmlns:a16="http://schemas.microsoft.com/office/drawing/2014/main" id="{67B2DAFA-5794-5040-BB45-C6CE3C5483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2" name="Notes Placeholder 2">
            <a:extLst>
              <a:ext uri="{FF2B5EF4-FFF2-40B4-BE49-F238E27FC236}">
                <a16:creationId xmlns:a16="http://schemas.microsoft.com/office/drawing/2014/main" id="{BF23F1FA-6B7F-7149-BB61-CBE5CF2D78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b="1"/>
              <a:t>Title page</a:t>
            </a:r>
          </a:p>
        </p:txBody>
      </p:sp>
      <p:sp>
        <p:nvSpPr>
          <p:cNvPr id="97283" name="Slide Number Placeholder 3">
            <a:extLst>
              <a:ext uri="{FF2B5EF4-FFF2-40B4-BE49-F238E27FC236}">
                <a16:creationId xmlns:a16="http://schemas.microsoft.com/office/drawing/2014/main" id="{855F7B2D-EB97-2342-8EAF-E50383A930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B0777375-FBF7-034A-AFB9-9AAEE2A6CB92}" type="slidenum">
              <a:rPr lang="en-US" altLang="en-US" smtClean="0"/>
              <a:pPr/>
              <a:t>63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lide Image Placeholder 1">
            <a:extLst>
              <a:ext uri="{FF2B5EF4-FFF2-40B4-BE49-F238E27FC236}">
                <a16:creationId xmlns:a16="http://schemas.microsoft.com/office/drawing/2014/main" id="{9EE466A2-3C9A-A74C-94B2-AA82DCD8C2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0" name="Notes Placeholder 2">
            <a:extLst>
              <a:ext uri="{FF2B5EF4-FFF2-40B4-BE49-F238E27FC236}">
                <a16:creationId xmlns:a16="http://schemas.microsoft.com/office/drawing/2014/main" id="{7FA65D6E-4A3B-EE4A-9CE5-29FD94CFE4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b="1"/>
              <a:t>Title page</a:t>
            </a:r>
          </a:p>
        </p:txBody>
      </p:sp>
      <p:sp>
        <p:nvSpPr>
          <p:cNvPr id="99331" name="Slide Number Placeholder 3">
            <a:extLst>
              <a:ext uri="{FF2B5EF4-FFF2-40B4-BE49-F238E27FC236}">
                <a16:creationId xmlns:a16="http://schemas.microsoft.com/office/drawing/2014/main" id="{D93C7713-E07F-1642-BA12-156A36CA4E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6229A08B-516D-E147-A335-CD9D5CA9985D}" type="slidenum">
              <a:rPr lang="en-US" altLang="en-US" smtClean="0"/>
              <a:pPr/>
              <a:t>64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198E0346-FA0D-BC48-B7FC-224353AC08E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AFE21DC6-17E6-1544-84CD-23442D8CB94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30F5F6CE-8C37-3F44-9602-C8D5BEC51D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7D2A6BF1-9902-5A45-B7FB-F05B76C9EB47}" type="slidenum">
              <a:rPr lang="en-GB" altLang="en-US" smtClean="0">
                <a:latin typeface="Arial" panose="020B0604020202020204" pitchFamily="34" charset="0"/>
              </a:rPr>
              <a:pPr/>
              <a:t>4</a:t>
            </a:fld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lide Image Placeholder 1">
            <a:extLst>
              <a:ext uri="{FF2B5EF4-FFF2-40B4-BE49-F238E27FC236}">
                <a16:creationId xmlns:a16="http://schemas.microsoft.com/office/drawing/2014/main" id="{C1A14A1A-0465-8E4A-9368-96E7727E47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8" name="Notes Placeholder 2">
            <a:extLst>
              <a:ext uri="{FF2B5EF4-FFF2-40B4-BE49-F238E27FC236}">
                <a16:creationId xmlns:a16="http://schemas.microsoft.com/office/drawing/2014/main" id="{F448CF52-C383-4644-84F2-378DA22193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b="1"/>
              <a:t>Title page</a:t>
            </a:r>
          </a:p>
        </p:txBody>
      </p:sp>
      <p:sp>
        <p:nvSpPr>
          <p:cNvPr id="101379" name="Slide Number Placeholder 3">
            <a:extLst>
              <a:ext uri="{FF2B5EF4-FFF2-40B4-BE49-F238E27FC236}">
                <a16:creationId xmlns:a16="http://schemas.microsoft.com/office/drawing/2014/main" id="{94AC0CAF-0367-7A49-98B5-E495596059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0E50E8E6-5533-DD4D-A245-6E3941150DCE}" type="slidenum">
              <a:rPr lang="en-US" altLang="en-US" smtClean="0"/>
              <a:pPr/>
              <a:t>65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Slide Image Placeholder 1">
            <a:extLst>
              <a:ext uri="{FF2B5EF4-FFF2-40B4-BE49-F238E27FC236}">
                <a16:creationId xmlns:a16="http://schemas.microsoft.com/office/drawing/2014/main" id="{B6762317-5767-8B41-B387-7D465D2C7B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6" name="Notes Placeholder 2">
            <a:extLst>
              <a:ext uri="{FF2B5EF4-FFF2-40B4-BE49-F238E27FC236}">
                <a16:creationId xmlns:a16="http://schemas.microsoft.com/office/drawing/2014/main" id="{476BB1CC-BACB-6D4A-ABC2-BDF6C1CF3E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b="1"/>
              <a:t>Title page</a:t>
            </a:r>
          </a:p>
        </p:txBody>
      </p:sp>
      <p:sp>
        <p:nvSpPr>
          <p:cNvPr id="103427" name="Slide Number Placeholder 3">
            <a:extLst>
              <a:ext uri="{FF2B5EF4-FFF2-40B4-BE49-F238E27FC236}">
                <a16:creationId xmlns:a16="http://schemas.microsoft.com/office/drawing/2014/main" id="{26C513CE-CD06-C54B-9AB6-5C8954B8F54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26BBFBC3-AF14-2742-8FAA-984A4568FE4D}" type="slidenum">
              <a:rPr lang="en-US" altLang="en-US" smtClean="0"/>
              <a:pPr/>
              <a:t>66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Slide Image Placeholder 1">
            <a:extLst>
              <a:ext uri="{FF2B5EF4-FFF2-40B4-BE49-F238E27FC236}">
                <a16:creationId xmlns:a16="http://schemas.microsoft.com/office/drawing/2014/main" id="{521581DA-E9F2-BE43-A0E1-5F0BFB17B6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4" name="Notes Placeholder 2">
            <a:extLst>
              <a:ext uri="{FF2B5EF4-FFF2-40B4-BE49-F238E27FC236}">
                <a16:creationId xmlns:a16="http://schemas.microsoft.com/office/drawing/2014/main" id="{4E1386B5-09B0-6946-8506-C799A9D933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b="1"/>
              <a:t>Title page</a:t>
            </a:r>
          </a:p>
        </p:txBody>
      </p:sp>
      <p:sp>
        <p:nvSpPr>
          <p:cNvPr id="105475" name="Slide Number Placeholder 3">
            <a:extLst>
              <a:ext uri="{FF2B5EF4-FFF2-40B4-BE49-F238E27FC236}">
                <a16:creationId xmlns:a16="http://schemas.microsoft.com/office/drawing/2014/main" id="{B0808C85-D4F5-CD45-9BB9-23EB162890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76DF0B91-57B7-2D48-84D8-6E0D92187E2F}" type="slidenum">
              <a:rPr lang="en-US" altLang="en-US" smtClean="0"/>
              <a:pPr/>
              <a:t>67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Slide Image Placeholder 1">
            <a:extLst>
              <a:ext uri="{FF2B5EF4-FFF2-40B4-BE49-F238E27FC236}">
                <a16:creationId xmlns:a16="http://schemas.microsoft.com/office/drawing/2014/main" id="{0516AB8C-F02D-F749-8A4F-709CEC0599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2" name="Notes Placeholder 2">
            <a:extLst>
              <a:ext uri="{FF2B5EF4-FFF2-40B4-BE49-F238E27FC236}">
                <a16:creationId xmlns:a16="http://schemas.microsoft.com/office/drawing/2014/main" id="{714A92CA-5D6D-D346-A6DC-915C469CFD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b="1"/>
              <a:t>Title page</a:t>
            </a:r>
          </a:p>
        </p:txBody>
      </p:sp>
      <p:sp>
        <p:nvSpPr>
          <p:cNvPr id="107523" name="Slide Number Placeholder 3">
            <a:extLst>
              <a:ext uri="{FF2B5EF4-FFF2-40B4-BE49-F238E27FC236}">
                <a16:creationId xmlns:a16="http://schemas.microsoft.com/office/drawing/2014/main" id="{472B390B-2671-4F4D-91FE-5C7097B5E1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24729239-1CE1-2548-837C-F92E3AADB538}" type="slidenum">
              <a:rPr lang="en-US" altLang="en-US" smtClean="0"/>
              <a:pPr/>
              <a:t>68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Slide Image Placeholder 1">
            <a:extLst>
              <a:ext uri="{FF2B5EF4-FFF2-40B4-BE49-F238E27FC236}">
                <a16:creationId xmlns:a16="http://schemas.microsoft.com/office/drawing/2014/main" id="{EC2E6692-9E22-254D-B3DB-AECC1F8025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0" name="Notes Placeholder 2">
            <a:extLst>
              <a:ext uri="{FF2B5EF4-FFF2-40B4-BE49-F238E27FC236}">
                <a16:creationId xmlns:a16="http://schemas.microsoft.com/office/drawing/2014/main" id="{BD52D883-4BD8-8447-B182-6B8BD08F5C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b="1"/>
              <a:t>Title page</a:t>
            </a:r>
          </a:p>
        </p:txBody>
      </p:sp>
      <p:sp>
        <p:nvSpPr>
          <p:cNvPr id="109571" name="Slide Number Placeholder 3">
            <a:extLst>
              <a:ext uri="{FF2B5EF4-FFF2-40B4-BE49-F238E27FC236}">
                <a16:creationId xmlns:a16="http://schemas.microsoft.com/office/drawing/2014/main" id="{27DA9131-3DD1-D042-9104-9A634C2535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215AAC3E-1C46-CE45-8690-C2F4ACD79CA8}" type="slidenum">
              <a:rPr lang="en-US" altLang="en-US" smtClean="0"/>
              <a:pPr/>
              <a:t>69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Slide Image Placeholder 1">
            <a:extLst>
              <a:ext uri="{FF2B5EF4-FFF2-40B4-BE49-F238E27FC236}">
                <a16:creationId xmlns:a16="http://schemas.microsoft.com/office/drawing/2014/main" id="{428C010D-7EE7-3B49-95AB-483F73E28C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8" name="Notes Placeholder 2">
            <a:extLst>
              <a:ext uri="{FF2B5EF4-FFF2-40B4-BE49-F238E27FC236}">
                <a16:creationId xmlns:a16="http://schemas.microsoft.com/office/drawing/2014/main" id="{7C6BBE8C-A64C-784C-91D6-73FE34EBFE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b="1"/>
              <a:t>Title page</a:t>
            </a:r>
          </a:p>
        </p:txBody>
      </p:sp>
      <p:sp>
        <p:nvSpPr>
          <p:cNvPr id="111619" name="Slide Number Placeholder 3">
            <a:extLst>
              <a:ext uri="{FF2B5EF4-FFF2-40B4-BE49-F238E27FC236}">
                <a16:creationId xmlns:a16="http://schemas.microsoft.com/office/drawing/2014/main" id="{A8C71505-948E-2947-9069-1E947D409A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2E213BB7-2913-B544-9D9F-77CE8D12A8FD}" type="slidenum">
              <a:rPr lang="en-US" altLang="en-US" smtClean="0"/>
              <a:pPr/>
              <a:t>70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Slide Image Placeholder 1">
            <a:extLst>
              <a:ext uri="{FF2B5EF4-FFF2-40B4-BE49-F238E27FC236}">
                <a16:creationId xmlns:a16="http://schemas.microsoft.com/office/drawing/2014/main" id="{8E2A2231-54DC-7543-BC31-11FC289E70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6" name="Notes Placeholder 2">
            <a:extLst>
              <a:ext uri="{FF2B5EF4-FFF2-40B4-BE49-F238E27FC236}">
                <a16:creationId xmlns:a16="http://schemas.microsoft.com/office/drawing/2014/main" id="{506DE446-A09D-754E-A28F-ABC2FB06C1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b="1"/>
              <a:t>Title page</a:t>
            </a:r>
          </a:p>
        </p:txBody>
      </p:sp>
      <p:sp>
        <p:nvSpPr>
          <p:cNvPr id="113667" name="Slide Number Placeholder 3">
            <a:extLst>
              <a:ext uri="{FF2B5EF4-FFF2-40B4-BE49-F238E27FC236}">
                <a16:creationId xmlns:a16="http://schemas.microsoft.com/office/drawing/2014/main" id="{82493DA8-33B3-AA49-A11B-6E0B1A6888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095C76FD-08DD-014D-936F-96DA164D83DE}" type="slidenum">
              <a:rPr lang="en-US" altLang="en-US" smtClean="0"/>
              <a:pPr/>
              <a:t>71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Slide Image Placeholder 1">
            <a:extLst>
              <a:ext uri="{FF2B5EF4-FFF2-40B4-BE49-F238E27FC236}">
                <a16:creationId xmlns:a16="http://schemas.microsoft.com/office/drawing/2014/main" id="{2037A94A-5841-7346-BCA8-B3AD2971D9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4" name="Notes Placeholder 2">
            <a:extLst>
              <a:ext uri="{FF2B5EF4-FFF2-40B4-BE49-F238E27FC236}">
                <a16:creationId xmlns:a16="http://schemas.microsoft.com/office/drawing/2014/main" id="{F84B93BE-41C2-694C-929E-9AF2BE6EB8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b="1"/>
              <a:t>Title page</a:t>
            </a:r>
          </a:p>
        </p:txBody>
      </p:sp>
      <p:sp>
        <p:nvSpPr>
          <p:cNvPr id="115715" name="Slide Number Placeholder 3">
            <a:extLst>
              <a:ext uri="{FF2B5EF4-FFF2-40B4-BE49-F238E27FC236}">
                <a16:creationId xmlns:a16="http://schemas.microsoft.com/office/drawing/2014/main" id="{62368C81-8BE4-FF44-BCD9-2B6E4BD088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EA95BA36-846F-664B-ABB6-4A4F1DEEE48F}" type="slidenum">
              <a:rPr lang="en-US" altLang="en-US" smtClean="0"/>
              <a:pPr/>
              <a:t>72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Slide Image Placeholder 1">
            <a:extLst>
              <a:ext uri="{FF2B5EF4-FFF2-40B4-BE49-F238E27FC236}">
                <a16:creationId xmlns:a16="http://schemas.microsoft.com/office/drawing/2014/main" id="{0903BB65-06DC-2243-A857-E147CD4EEC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2" name="Notes Placeholder 2">
            <a:extLst>
              <a:ext uri="{FF2B5EF4-FFF2-40B4-BE49-F238E27FC236}">
                <a16:creationId xmlns:a16="http://schemas.microsoft.com/office/drawing/2014/main" id="{0EF24279-2BFB-9B42-BE14-303AE4F97F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b="1"/>
              <a:t>Title page</a:t>
            </a:r>
          </a:p>
        </p:txBody>
      </p:sp>
      <p:sp>
        <p:nvSpPr>
          <p:cNvPr id="117763" name="Slide Number Placeholder 3">
            <a:extLst>
              <a:ext uri="{FF2B5EF4-FFF2-40B4-BE49-F238E27FC236}">
                <a16:creationId xmlns:a16="http://schemas.microsoft.com/office/drawing/2014/main" id="{0209C1F3-BE44-4B49-B5D8-DFED9394E0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C2BBADA6-9E5D-C44B-B8D7-8B2785035C71}" type="slidenum">
              <a:rPr lang="en-US" altLang="en-US" smtClean="0"/>
              <a:pPr/>
              <a:t>73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Slide Image Placeholder 1">
            <a:extLst>
              <a:ext uri="{FF2B5EF4-FFF2-40B4-BE49-F238E27FC236}">
                <a16:creationId xmlns:a16="http://schemas.microsoft.com/office/drawing/2014/main" id="{5D50656D-1B9C-6146-9B22-30ED3EED84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0" name="Notes Placeholder 2">
            <a:extLst>
              <a:ext uri="{FF2B5EF4-FFF2-40B4-BE49-F238E27FC236}">
                <a16:creationId xmlns:a16="http://schemas.microsoft.com/office/drawing/2014/main" id="{CE760BD7-E909-C34F-ABE1-73A68C4F10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b="1"/>
              <a:t>Title page</a:t>
            </a:r>
          </a:p>
        </p:txBody>
      </p:sp>
      <p:sp>
        <p:nvSpPr>
          <p:cNvPr id="119811" name="Slide Number Placeholder 3">
            <a:extLst>
              <a:ext uri="{FF2B5EF4-FFF2-40B4-BE49-F238E27FC236}">
                <a16:creationId xmlns:a16="http://schemas.microsoft.com/office/drawing/2014/main" id="{7E48C877-5469-DD4E-B464-3C7909866C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749B303C-668D-DB42-9B79-4F5473326299}" type="slidenum">
              <a:rPr lang="en-US" altLang="en-US" smtClean="0"/>
              <a:pPr/>
              <a:t>74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id="{1D44D121-6C38-EE42-8CAB-AF3AD0D7D21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>
            <a:extLst>
              <a:ext uri="{FF2B5EF4-FFF2-40B4-BE49-F238E27FC236}">
                <a16:creationId xmlns:a16="http://schemas.microsoft.com/office/drawing/2014/main" id="{8EF8BAED-52B6-7244-8B82-004372ADC5E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Symbol, but also: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Emotion – happiness, satisfaction, envy, nausea, inspiration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Associations – money, value, health</a:t>
            </a:r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C06C34D2-078B-D743-AB6F-2077B988E7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8DC78825-09BA-D948-B143-FDF5EFFB31FC}" type="slidenum">
              <a:rPr lang="en-GB" altLang="en-US" smtClean="0">
                <a:latin typeface="Arial" panose="020B0604020202020204" pitchFamily="34" charset="0"/>
              </a:rPr>
              <a:pPr/>
              <a:t>7</a:t>
            </a:fld>
            <a:endParaRPr lang="en-GB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23235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Slide Image Placeholder 1">
            <a:extLst>
              <a:ext uri="{FF2B5EF4-FFF2-40B4-BE49-F238E27FC236}">
                <a16:creationId xmlns:a16="http://schemas.microsoft.com/office/drawing/2014/main" id="{7E0B83FD-17A7-3345-B07E-A9A10ADE0F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8" name="Notes Placeholder 2">
            <a:extLst>
              <a:ext uri="{FF2B5EF4-FFF2-40B4-BE49-F238E27FC236}">
                <a16:creationId xmlns:a16="http://schemas.microsoft.com/office/drawing/2014/main" id="{8ED96D5E-74F5-C946-9C72-5376854C83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b="1"/>
              <a:t>Title page</a:t>
            </a:r>
          </a:p>
        </p:txBody>
      </p:sp>
      <p:sp>
        <p:nvSpPr>
          <p:cNvPr id="121859" name="Slide Number Placeholder 3">
            <a:extLst>
              <a:ext uri="{FF2B5EF4-FFF2-40B4-BE49-F238E27FC236}">
                <a16:creationId xmlns:a16="http://schemas.microsoft.com/office/drawing/2014/main" id="{305AF00E-F7DF-C545-BE17-FB106A948D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F80BDD5B-6087-6D4A-A47E-72CFD0FAF48E}" type="slidenum">
              <a:rPr lang="en-US" altLang="en-US" smtClean="0"/>
              <a:pPr/>
              <a:t>75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Slide Image Placeholder 1">
            <a:extLst>
              <a:ext uri="{FF2B5EF4-FFF2-40B4-BE49-F238E27FC236}">
                <a16:creationId xmlns:a16="http://schemas.microsoft.com/office/drawing/2014/main" id="{EB4BE817-9762-DC40-A96C-B5BF2B253F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6" name="Notes Placeholder 2">
            <a:extLst>
              <a:ext uri="{FF2B5EF4-FFF2-40B4-BE49-F238E27FC236}">
                <a16:creationId xmlns:a16="http://schemas.microsoft.com/office/drawing/2014/main" id="{04E02DD3-89A2-624B-999B-9899A8FCEF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b="1"/>
              <a:t>Title page</a:t>
            </a:r>
          </a:p>
        </p:txBody>
      </p:sp>
      <p:sp>
        <p:nvSpPr>
          <p:cNvPr id="123907" name="Slide Number Placeholder 3">
            <a:extLst>
              <a:ext uri="{FF2B5EF4-FFF2-40B4-BE49-F238E27FC236}">
                <a16:creationId xmlns:a16="http://schemas.microsoft.com/office/drawing/2014/main" id="{A59714C8-6EC5-2049-B5A1-B11283D333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B162F916-C23F-7642-9850-FDC548AB35E1}" type="slidenum">
              <a:rPr lang="en-US" altLang="en-US" smtClean="0"/>
              <a:pPr/>
              <a:t>76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Slide Image Placeholder 1">
            <a:extLst>
              <a:ext uri="{FF2B5EF4-FFF2-40B4-BE49-F238E27FC236}">
                <a16:creationId xmlns:a16="http://schemas.microsoft.com/office/drawing/2014/main" id="{2784FF3D-4690-5B4C-8D2D-31C847BE8B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4" name="Notes Placeholder 2">
            <a:extLst>
              <a:ext uri="{FF2B5EF4-FFF2-40B4-BE49-F238E27FC236}">
                <a16:creationId xmlns:a16="http://schemas.microsoft.com/office/drawing/2014/main" id="{CC2F37EE-FCBC-AF49-9761-9FC7A3A399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b="1"/>
              <a:t>Title page</a:t>
            </a:r>
          </a:p>
        </p:txBody>
      </p:sp>
      <p:sp>
        <p:nvSpPr>
          <p:cNvPr id="125955" name="Slide Number Placeholder 3">
            <a:extLst>
              <a:ext uri="{FF2B5EF4-FFF2-40B4-BE49-F238E27FC236}">
                <a16:creationId xmlns:a16="http://schemas.microsoft.com/office/drawing/2014/main" id="{AC90EDB3-21FC-E848-98EE-A6B78ED29D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36D15EB9-F502-4647-8FC9-402B706C4E8A}" type="slidenum">
              <a:rPr lang="en-US" altLang="en-US" smtClean="0"/>
              <a:pPr/>
              <a:t>77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Slide Image Placeholder 1">
            <a:extLst>
              <a:ext uri="{FF2B5EF4-FFF2-40B4-BE49-F238E27FC236}">
                <a16:creationId xmlns:a16="http://schemas.microsoft.com/office/drawing/2014/main" id="{22D8B50F-3C8D-1142-BC4B-9BCBE1B722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002" name="Notes Placeholder 2">
            <a:extLst>
              <a:ext uri="{FF2B5EF4-FFF2-40B4-BE49-F238E27FC236}">
                <a16:creationId xmlns:a16="http://schemas.microsoft.com/office/drawing/2014/main" id="{C5A913F3-C318-3E41-8446-8D3E092286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b="1"/>
              <a:t>Title page</a:t>
            </a:r>
          </a:p>
        </p:txBody>
      </p:sp>
      <p:sp>
        <p:nvSpPr>
          <p:cNvPr id="128003" name="Slide Number Placeholder 3">
            <a:extLst>
              <a:ext uri="{FF2B5EF4-FFF2-40B4-BE49-F238E27FC236}">
                <a16:creationId xmlns:a16="http://schemas.microsoft.com/office/drawing/2014/main" id="{8080FF1C-D05B-0940-916D-EC48E4A434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625D1610-37B4-F644-9A92-3BDDD39ABB1F}" type="slidenum">
              <a:rPr lang="en-US" altLang="en-US" smtClean="0"/>
              <a:pPr/>
              <a:t>78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Slide Image Placeholder 1">
            <a:extLst>
              <a:ext uri="{FF2B5EF4-FFF2-40B4-BE49-F238E27FC236}">
                <a16:creationId xmlns:a16="http://schemas.microsoft.com/office/drawing/2014/main" id="{8C071D64-8AE4-134D-9DBD-001F4A0C0B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050" name="Notes Placeholder 2">
            <a:extLst>
              <a:ext uri="{FF2B5EF4-FFF2-40B4-BE49-F238E27FC236}">
                <a16:creationId xmlns:a16="http://schemas.microsoft.com/office/drawing/2014/main" id="{90C97DBB-575B-D547-9848-CA725C7A6F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b="1"/>
              <a:t>Title page</a:t>
            </a:r>
          </a:p>
        </p:txBody>
      </p:sp>
      <p:sp>
        <p:nvSpPr>
          <p:cNvPr id="130051" name="Slide Number Placeholder 3">
            <a:extLst>
              <a:ext uri="{FF2B5EF4-FFF2-40B4-BE49-F238E27FC236}">
                <a16:creationId xmlns:a16="http://schemas.microsoft.com/office/drawing/2014/main" id="{7DE6EC19-DE57-B547-BD9B-B22AB34EBD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65E67B36-EA31-2C49-819A-DB8CB3F0576D}" type="slidenum">
              <a:rPr lang="en-US" altLang="en-US" smtClean="0"/>
              <a:pPr/>
              <a:t>79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Slide Image Placeholder 1">
            <a:extLst>
              <a:ext uri="{FF2B5EF4-FFF2-40B4-BE49-F238E27FC236}">
                <a16:creationId xmlns:a16="http://schemas.microsoft.com/office/drawing/2014/main" id="{3CF8E0B1-8FCB-D24C-AC0D-42CE5DF8B3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098" name="Notes Placeholder 2">
            <a:extLst>
              <a:ext uri="{FF2B5EF4-FFF2-40B4-BE49-F238E27FC236}">
                <a16:creationId xmlns:a16="http://schemas.microsoft.com/office/drawing/2014/main" id="{EE05700E-13FB-FB4B-930B-E96241B940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b="1"/>
              <a:t>Title page</a:t>
            </a:r>
          </a:p>
        </p:txBody>
      </p:sp>
      <p:sp>
        <p:nvSpPr>
          <p:cNvPr id="132099" name="Slide Number Placeholder 3">
            <a:extLst>
              <a:ext uri="{FF2B5EF4-FFF2-40B4-BE49-F238E27FC236}">
                <a16:creationId xmlns:a16="http://schemas.microsoft.com/office/drawing/2014/main" id="{5EABDAEE-DF83-AF40-B3CF-A7DF0C5226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35E4B5A5-4FF7-A44A-808B-A9F8693C6CB2}" type="slidenum">
              <a:rPr lang="en-US" altLang="en-US" smtClean="0"/>
              <a:pPr/>
              <a:t>80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>
            <a:extLst>
              <a:ext uri="{FF2B5EF4-FFF2-40B4-BE49-F238E27FC236}">
                <a16:creationId xmlns:a16="http://schemas.microsoft.com/office/drawing/2014/main" id="{5EF58E41-EC0C-0B49-887C-8DC4913A7BC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Notes Placeholder 2">
            <a:extLst>
              <a:ext uri="{FF2B5EF4-FFF2-40B4-BE49-F238E27FC236}">
                <a16:creationId xmlns:a16="http://schemas.microsoft.com/office/drawing/2014/main" id="{841372BB-01B7-7C41-A4BE-B629BFAF609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1747" name="Slide Number Placeholder 3">
            <a:extLst>
              <a:ext uri="{FF2B5EF4-FFF2-40B4-BE49-F238E27FC236}">
                <a16:creationId xmlns:a16="http://schemas.microsoft.com/office/drawing/2014/main" id="{B3110E23-DEC9-114B-9DEB-EC9CD2276B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0047D642-85B0-334B-8270-D9D6AFF08298}" type="slidenum">
              <a:rPr lang="en-GB" altLang="en-US" smtClean="0">
                <a:latin typeface="Arial" panose="020B0604020202020204" pitchFamily="34" charset="0"/>
              </a:rPr>
              <a:pPr/>
              <a:t>8</a:t>
            </a:fld>
            <a:endParaRPr lang="en-GB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4647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>
            <a:extLst>
              <a:ext uri="{FF2B5EF4-FFF2-40B4-BE49-F238E27FC236}">
                <a16:creationId xmlns:a16="http://schemas.microsoft.com/office/drawing/2014/main" id="{65935CE3-52DA-DA40-9B29-24FE208933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2" name="Notes Placeholder 2">
            <a:extLst>
              <a:ext uri="{FF2B5EF4-FFF2-40B4-BE49-F238E27FC236}">
                <a16:creationId xmlns:a16="http://schemas.microsoft.com/office/drawing/2014/main" id="{BB9698EB-9A3D-894B-BDDA-D09EF9F7A30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6083" name="Slide Number Placeholder 3">
            <a:extLst>
              <a:ext uri="{FF2B5EF4-FFF2-40B4-BE49-F238E27FC236}">
                <a16:creationId xmlns:a16="http://schemas.microsoft.com/office/drawing/2014/main" id="{8C3E244C-C1BA-C74B-AEED-E5045AD5FE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CB422ECF-435E-6644-ACF5-9A4F3FDFFCD4}" type="slidenum">
              <a:rPr lang="en-GB" altLang="en-US" smtClean="0">
                <a:latin typeface="Arial" panose="020B0604020202020204" pitchFamily="34" charset="0"/>
              </a:rPr>
              <a:pPr/>
              <a:t>9</a:t>
            </a:fld>
            <a:endParaRPr lang="en-GB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4051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Brand Image, really is just what a brand Looks Like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2062C08-FBE5-3945-AD67-8F856FFEA299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8412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Toothpaste:</a:t>
            </a:r>
          </a:p>
          <a:p>
            <a:endParaRPr lang="en-US" dirty="0"/>
          </a:p>
          <a:p>
            <a:r>
              <a:rPr lang="en-US" dirty="0"/>
              <a:t>A – strengthens teeth, fights decay</a:t>
            </a:r>
          </a:p>
          <a:p>
            <a:r>
              <a:rPr lang="en-US" dirty="0"/>
              <a:t>B – Less pain/time in dentists chair</a:t>
            </a:r>
          </a:p>
          <a:p>
            <a:r>
              <a:rPr lang="en-US" dirty="0"/>
              <a:t>V – Number ONE dentist recommended toothpaste</a:t>
            </a:r>
          </a:p>
          <a:p>
            <a:r>
              <a:rPr lang="en-US" dirty="0"/>
              <a:t>P – Someone attractive in a white coat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2062C08-FBE5-3945-AD67-8F856FFEA299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546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044AFF-767A-364D-B0AF-39A254CDC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113EB1-E069-D341-B560-5EAE5E42E286}" type="datetimeFigureOut">
              <a:rPr lang="en-US"/>
              <a:pPr>
                <a:defRPr/>
              </a:pPr>
              <a:t>10/30/19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F60223-B68A-9F4C-BC0B-E9AD62F8D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26DF83-772C-D04E-8430-B8F03FEC8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9D6143-A78A-024D-BED8-ACEE662F4B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706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552050-49C8-264E-A54D-6104FEF0C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8A7B2-E95B-3E41-A838-5E1BA91173BE}" type="datetimeFigureOut">
              <a:rPr lang="en-US"/>
              <a:pPr>
                <a:defRPr/>
              </a:pPr>
              <a:t>10/30/19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DA2D89-F7FD-EA4F-ABC1-700DB84DC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B096CA-8C3F-7840-B119-06A16A6A4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7E998-F9DE-7B45-9B73-5D8E929D76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946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542A5-737F-7249-BD59-876DCF835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DD408-8F5F-C647-9B3D-92879DB68433}" type="datetimeFigureOut">
              <a:rPr lang="en-US"/>
              <a:pPr>
                <a:defRPr/>
              </a:pPr>
              <a:t>10/30/19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8CB31-EBF6-9242-9B62-96F6CDC1A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E0E001-ACBD-8444-8316-9BF1C541A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D4467-6C16-6B4D-A7A9-1EDAC0CEE5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936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74A866-80F1-8F46-83D0-34EA8A6A0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A414C-7CC0-EB4F-9FBF-87EF59E1EDAE}" type="datetimeFigureOut">
              <a:rPr lang="en-US"/>
              <a:pPr>
                <a:defRPr/>
              </a:pPr>
              <a:t>10/30/19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27F86A-5B29-994A-9A7C-CEEA31360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E54D4-FD8A-1644-8543-2A99C9A49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7D962-4BA7-0B42-B6D0-CFAEA6E306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208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1F5D11-75F4-D64F-99B7-0FF33965B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77E08-1B25-4341-8CDB-A784AC3740D5}" type="datetimeFigureOut">
              <a:rPr lang="en-US"/>
              <a:pPr>
                <a:defRPr/>
              </a:pPr>
              <a:t>10/30/19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241136-3391-2142-9EA5-09B9FA35C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FF9565-DEB7-F54E-AA14-02D999895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409142-64BD-1346-ACEF-187779C75B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406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78C3BAE-0901-4A4B-BEBF-3FB53E0E0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A340C-8522-EA4B-B667-C73BEA57AE66}" type="datetimeFigureOut">
              <a:rPr lang="en-US"/>
              <a:pPr>
                <a:defRPr/>
              </a:pPr>
              <a:t>10/30/19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384FC95-235D-E944-A346-386F312AF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EB1B912-A3A1-F34E-9BB0-D8645A429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912B1-AEE9-D743-8A38-34E054826E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236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A4857A2-90FA-2544-AFCC-BB65052C8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76AE66-F6D6-2441-B694-07EB642CA4B5}" type="datetimeFigureOut">
              <a:rPr lang="en-US"/>
              <a:pPr>
                <a:defRPr/>
              </a:pPr>
              <a:t>10/30/19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71D2F0A-F8F4-9846-B204-491BE6265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E372DEA-4C4F-6643-9690-8C1BCAA60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3AF478-F58C-5244-9386-2A612C3296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008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77D741F-88CE-BC43-B346-E7B895D26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60310C-A91B-7049-95B9-22137AE52037}" type="datetimeFigureOut">
              <a:rPr lang="en-US"/>
              <a:pPr>
                <a:defRPr/>
              </a:pPr>
              <a:t>10/30/19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203E924-A8BE-4941-99FE-F5B374327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CB40DBF-8F27-774A-B7B6-821F962A4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7ECA9-5242-844E-B366-506731AADA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706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2E350BA-E5A7-6240-8CCD-40F4C1848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E9EC39-7600-D44A-B767-389FD1E91789}" type="datetimeFigureOut">
              <a:rPr lang="en-US"/>
              <a:pPr>
                <a:defRPr/>
              </a:pPr>
              <a:t>10/30/19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DF543BD-5A45-024A-B79A-3E8658F81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4C295E6-EFB1-4346-B66F-31F4EB6C0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6AA70-D72C-894F-97BD-EAC5CB0B74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27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64E96D1-613A-0549-8657-C15368156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1AEAA-B661-EC4A-AD3C-46DDAC8E0404}" type="datetimeFigureOut">
              <a:rPr lang="en-US"/>
              <a:pPr>
                <a:defRPr/>
              </a:pPr>
              <a:t>10/30/19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840DAE8-06D4-1B49-BDCE-3F255B053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02E8055-E80E-2043-9BCF-5C605A2A5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544BA-8EF5-7D49-813B-AA763FCF03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269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A85B0AB-5F20-D54A-BA2F-C2DD30DD2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7CE892-FDEB-8847-971F-341447701DE6}" type="datetimeFigureOut">
              <a:rPr lang="en-US"/>
              <a:pPr>
                <a:defRPr/>
              </a:pPr>
              <a:t>10/30/19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C035849-C55E-B54C-A28E-5C04C71E6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B8EE6F9-2483-A94F-B3FA-228E06CCA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FAD02-2168-024A-AD26-ECB3ADC10B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78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6C0765B1-E987-474D-A612-2D38F9E0E3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462C725-E137-364A-A92A-41A37A82E0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  <a:endParaRPr lang="en-U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81B44F-3E96-5A48-AC3D-E63E5BD9A5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DD4AA0B-5E03-FD44-9368-6321E6586519}" type="datetimeFigureOut">
              <a:rPr lang="en-US"/>
              <a:pPr>
                <a:defRPr/>
              </a:pPr>
              <a:t>10/30/19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559D66-3C39-1D43-A77F-557D93471C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687E9B-3D4F-3349-A1D3-A001934BDA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694CFA5-28C8-6A4A-81AF-699E98EE87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llwardbrown.com/brandz/rankings-and-reports/top-global-brands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rketingweek.com/2016/10/06/adidas-on-redefining-influencer-marketing-through-dark-social/" TargetMode="External"/><Relationship Id="rId2" Type="http://schemas.openxmlformats.org/officeDocument/2006/relationships/hyperlink" Target="https://www.youtube.com/watch?v=STUbsydO0Ik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ber.ac.uk/en/undergrad/before-you-apply/scholarships/entrance-scholarships-merit-awards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hsIhgCiCb9I?feature=oembed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ihh@aber.ac.uk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MIUFHY7Wp8?feature=oembed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6.png"/><Relationship Id="rId3" Type="http://schemas.openxmlformats.org/officeDocument/2006/relationships/image" Target="../media/image28.jpeg"/><Relationship Id="rId7" Type="http://schemas.openxmlformats.org/officeDocument/2006/relationships/hyperlink" Target="https://www.youtube.com/watch?v=5YtYgjRit10" TargetMode="External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image" Target="../media/image34.png"/><Relationship Id="rId5" Type="http://schemas.openxmlformats.org/officeDocument/2006/relationships/image" Target="../media/image30.jpeg"/><Relationship Id="rId10" Type="http://schemas.openxmlformats.org/officeDocument/2006/relationships/image" Target="../media/image33.png"/><Relationship Id="rId4" Type="http://schemas.openxmlformats.org/officeDocument/2006/relationships/image" Target="../media/image29.jpeg"/><Relationship Id="rId9" Type="http://schemas.openxmlformats.org/officeDocument/2006/relationships/hyperlink" Target="https://www.youtube.com/watch?v=EgU-RWQ4J7o" TargetMode="External"/><Relationship Id="rId1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wnmSxaP0lM?feature=oembed" TargetMode="Externa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://www.millwardbrown.com/brandz/rankings-and-reports/top-global-brands/201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www.youtube.com/watch?time_continue=1&amp;v=mNbSgMEZ_Tw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1.png"/><Relationship Id="rId7" Type="http://schemas.openxmlformats.org/officeDocument/2006/relationships/image" Target="../media/image5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0ruHOaHrGnQ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6KreN3ijYN0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s://www.marketingweek.com/2016/10/06/adidas-on-redefining-influencer-marketing-through-dark-social/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rketingweek.com/2016/10/06/adidas-on-redefining-influencer-marketing-through-dark-social/" TargetMode="External"/><Relationship Id="rId2" Type="http://schemas.openxmlformats.org/officeDocument/2006/relationships/hyperlink" Target="https://www.youtube.com/watch?v=STUbsydO0Ik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adweek.com/adfreak/pgs-secret-takes-young-womens-stresses-beginning-wage-gap-170762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7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hyperlink" Target="https://www.youtube.com/watch?time_continue=1&amp;v=JdpspllWI2o" TargetMode="External"/><Relationship Id="rId7" Type="http://schemas.openxmlformats.org/officeDocument/2006/relationships/image" Target="../media/image81.png"/><Relationship Id="rId2" Type="http://schemas.openxmlformats.org/officeDocument/2006/relationships/hyperlink" Target="https://www.youtube.com/watch?v=qYktaaEPXXo&amp;list=PL25FB0FCD42ED3E91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hyperlink" Target="https://www.marketingweek.com/2018/11/13/iceland-greenpeace-festive-masterstroke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hyperlink" Target="https://www.theguardian.com/news/2017/nov/06/nike-tax-paradise-papers" TargetMode="External"/><Relationship Id="rId4" Type="http://schemas.openxmlformats.org/officeDocument/2006/relationships/image" Target="../media/image12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56ADE75-3679-1B48-BD94-E599963F51AA}"/>
              </a:ext>
            </a:extLst>
          </p:cNvPr>
          <p:cNvSpPr txBox="1"/>
          <p:nvPr/>
        </p:nvSpPr>
        <p:spPr>
          <a:xfrm>
            <a:off x="995363" y="1487488"/>
            <a:ext cx="5481637" cy="207803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eaLnBrk="1" hangingPunct="1">
              <a:defRPr/>
            </a:pPr>
            <a:r>
              <a:rPr lang="en-US" sz="45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  <a:ea typeface="ＭＳ Ｐゴシック" charset="0"/>
                <a:cs typeface="Plantin Std Light"/>
              </a:rPr>
              <a:t>Croeso</a:t>
            </a:r>
            <a:r>
              <a:rPr lang="en-US" sz="4500" dirty="0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  <a:ea typeface="ＭＳ Ｐゴシック" charset="0"/>
                <a:cs typeface="Plantin Std Light"/>
              </a:rPr>
              <a:t> | </a:t>
            </a:r>
            <a:r>
              <a:rPr lang="en-US" sz="45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  <a:ea typeface="ＭＳ Ｐゴシック" charset="0"/>
                <a:cs typeface="Plantin Std Light"/>
              </a:rPr>
              <a:t>Welcome to ABS Level 3 Business Lecture Series</a:t>
            </a:r>
          </a:p>
        </p:txBody>
      </p:sp>
      <p:pic>
        <p:nvPicPr>
          <p:cNvPr id="14338" name="Picture 5">
            <a:extLst>
              <a:ext uri="{FF2B5EF4-FFF2-40B4-BE49-F238E27FC236}">
                <a16:creationId xmlns:a16="http://schemas.microsoft.com/office/drawing/2014/main" id="{46B8E2A3-A1C1-A34B-B3DA-68D320504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25" y="249238"/>
            <a:ext cx="1495425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5">
            <a:extLst>
              <a:ext uri="{FF2B5EF4-FFF2-40B4-BE49-F238E27FC236}">
                <a16:creationId xmlns:a16="http://schemas.microsoft.com/office/drawing/2014/main" id="{F2A5BF73-ED06-A64B-A4FD-71BCA2E65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925" y="5343525"/>
            <a:ext cx="981075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7">
            <a:extLst>
              <a:ext uri="{FF2B5EF4-FFF2-40B4-BE49-F238E27FC236}">
                <a16:creationId xmlns:a16="http://schemas.microsoft.com/office/drawing/2014/main" id="{61CF543D-35BB-D04C-838F-876484A4E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713" y="5343525"/>
            <a:ext cx="981075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E064C950-3E7E-4A42-9AFF-78B55389D6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18849" y="84138"/>
            <a:ext cx="4491789" cy="1030288"/>
          </a:xfrm>
        </p:spPr>
        <p:txBody>
          <a:bodyPr anchor="t"/>
          <a:lstStyle/>
          <a:p>
            <a:pPr algn="l"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Tech Impact 2006 v 2018  </a:t>
            </a:r>
            <a:endParaRPr lang="en-US" altLang="en-US" sz="2800" dirty="0">
              <a:latin typeface="Trebuchet MS" panose="020B070302020209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33794" name="Picture 2">
            <a:extLst>
              <a:ext uri="{FF2B5EF4-FFF2-40B4-BE49-F238E27FC236}">
                <a16:creationId xmlns:a16="http://schemas.microsoft.com/office/drawing/2014/main" id="{B6D12CA9-02EC-FD4C-9BA3-4AC48A7F5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773113"/>
            <a:ext cx="6229350" cy="608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5">
            <a:extLst>
              <a:ext uri="{FF2B5EF4-FFF2-40B4-BE49-F238E27FC236}">
                <a16:creationId xmlns:a16="http://schemas.microsoft.com/office/drawing/2014/main" id="{1295FE5F-AD63-1D4C-B204-202AE1FB71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6675" y="2663825"/>
            <a:ext cx="249396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FULL REPORT CAN BE DOWNLOADED HERE: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  <a:hlinkClick r:id="rId3"/>
              </a:rPr>
              <a:t>http://www.millwardbrown.com/brandz/rankings-and-reports/top-global-brands</a:t>
            </a:r>
            <a:endParaRPr lang="en-US" altLang="en-US" sz="18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dirty="0">
              <a:latin typeface="Arial" panose="020B0604020202020204" pitchFamily="34" charset="0"/>
            </a:endParaRPr>
          </a:p>
        </p:txBody>
      </p:sp>
      <p:pic>
        <p:nvPicPr>
          <p:cNvPr id="33796" name="Picture 7">
            <a:extLst>
              <a:ext uri="{FF2B5EF4-FFF2-40B4-BE49-F238E27FC236}">
                <a16:creationId xmlns:a16="http://schemas.microsoft.com/office/drawing/2014/main" id="{91EE4944-DC51-1C43-964B-17128CA94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762000"/>
            <a:ext cx="2297113" cy="157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33911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DFF3A-7C09-964D-A094-AC93C0E34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8377" y="2672781"/>
            <a:ext cx="3441940" cy="1143000"/>
          </a:xfrm>
        </p:spPr>
        <p:txBody>
          <a:bodyPr/>
          <a:lstStyle/>
          <a:p>
            <a:r>
              <a:rPr lang="en-US" dirty="0"/>
              <a:t>Consumers help co-create brand meaning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441FAB3F-EE85-F34E-BCA7-1DA961CA88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3" b="11439"/>
          <a:stretch/>
        </p:blipFill>
        <p:spPr bwMode="auto">
          <a:xfrm>
            <a:off x="207722" y="99204"/>
            <a:ext cx="4812851" cy="6666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6371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>
            <a:extLst>
              <a:ext uri="{FF2B5EF4-FFF2-40B4-BE49-F238E27FC236}">
                <a16:creationId xmlns:a16="http://schemas.microsoft.com/office/drawing/2014/main" id="{6DB602D6-FC4B-324B-AF34-D2A5E4BEC8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700213"/>
            <a:ext cx="8001000" cy="990600"/>
          </a:xfrm>
        </p:spPr>
        <p:txBody>
          <a:bodyPr anchor="t">
            <a:normAutofit fontScale="90000"/>
          </a:bodyPr>
          <a:lstStyle/>
          <a:p>
            <a:pPr>
              <a:defRPr/>
            </a:pPr>
            <a:br>
              <a:rPr lang="en-GB" altLang="en-US" sz="3200">
                <a:latin typeface="Tahoma" charset="0"/>
                <a:ea typeface="ＭＳ Ｐゴシック" charset="-128"/>
              </a:rPr>
            </a:br>
            <a:br>
              <a:rPr lang="en-GB" altLang="en-US" sz="3200">
                <a:latin typeface="Tahoma" charset="0"/>
                <a:ea typeface="ＭＳ Ｐゴシック" charset="-128"/>
              </a:rPr>
            </a:br>
            <a:endParaRPr lang="en-GB" altLang="en-US" sz="3200">
              <a:latin typeface="Tahoma" charset="0"/>
              <a:ea typeface="ＭＳ Ｐゴシック" charset="-128"/>
            </a:endParaRPr>
          </a:p>
        </p:txBody>
      </p:sp>
      <p:sp>
        <p:nvSpPr>
          <p:cNvPr id="80898" name="Rectangle 3">
            <a:extLst>
              <a:ext uri="{FF2B5EF4-FFF2-40B4-BE49-F238E27FC236}">
                <a16:creationId xmlns:a16="http://schemas.microsoft.com/office/drawing/2014/main" id="{94F26421-B2E5-B34B-80DC-F822461521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26988"/>
            <a:ext cx="5867400" cy="2033587"/>
          </a:xfrm>
        </p:spPr>
        <p:txBody>
          <a:bodyPr/>
          <a:lstStyle/>
          <a:p>
            <a:pPr marL="0" indent="0">
              <a:buFontTx/>
              <a:buNone/>
            </a:pPr>
            <a:endParaRPr lang="en-US" altLang="en-US" sz="2000">
              <a:ea typeface="ＭＳ Ｐゴシック" panose="020B0600070205080204" pitchFamily="34" charset="-128"/>
            </a:endParaRPr>
          </a:p>
          <a:p>
            <a:pPr marL="0" indent="0">
              <a:buFontTx/>
              <a:buNone/>
            </a:pPr>
            <a:endParaRPr lang="en-US" altLang="en-US" sz="2000">
              <a:ea typeface="ＭＳ Ｐゴシック" panose="020B0600070205080204" pitchFamily="34" charset="-128"/>
            </a:endParaRPr>
          </a:p>
          <a:p>
            <a:pPr marL="0" indent="0">
              <a:buFontTx/>
              <a:buNone/>
            </a:pPr>
            <a:endParaRPr lang="en-US" altLang="en-US" sz="2000">
              <a:ea typeface="ＭＳ Ｐゴシック" panose="020B0600070205080204" pitchFamily="34" charset="-128"/>
            </a:endParaRPr>
          </a:p>
          <a:p>
            <a:pPr marL="0" indent="0">
              <a:buFontTx/>
              <a:buNone/>
            </a:pPr>
            <a:endParaRPr lang="en-US" altLang="en-US" sz="2000">
              <a:ea typeface="ＭＳ Ｐゴシック" panose="020B0600070205080204" pitchFamily="34" charset="-128"/>
            </a:endParaRPr>
          </a:p>
          <a:p>
            <a:pPr marL="0" indent="0">
              <a:buFontTx/>
              <a:buNone/>
            </a:pPr>
            <a:endParaRPr lang="en-US" altLang="en-US" sz="2000">
              <a:ea typeface="ＭＳ Ｐゴシック" panose="020B0600070205080204" pitchFamily="34" charset="-128"/>
            </a:endParaRPr>
          </a:p>
          <a:p>
            <a:pPr marL="0" indent="0">
              <a:buFontTx/>
              <a:buNone/>
            </a:pPr>
            <a:endParaRPr lang="en-US" altLang="en-US" sz="2000">
              <a:ea typeface="ＭＳ Ｐゴシック" panose="020B0600070205080204" pitchFamily="34" charset="-128"/>
            </a:endParaRPr>
          </a:p>
        </p:txBody>
      </p:sp>
      <p:sp>
        <p:nvSpPr>
          <p:cNvPr id="80899" name="Text Box 4">
            <a:extLst>
              <a:ext uri="{FF2B5EF4-FFF2-40B4-BE49-F238E27FC236}">
                <a16:creationId xmlns:a16="http://schemas.microsoft.com/office/drawing/2014/main" id="{EE6A3A08-2B16-FC41-A157-BD92262E21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7706" y="28575"/>
            <a:ext cx="6013869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3600" dirty="0">
                <a:solidFill>
                  <a:schemeClr val="tx2"/>
                </a:solidFill>
                <a:latin typeface="Arial" panose="020B0604020202020204" pitchFamily="34" charset="0"/>
              </a:rPr>
              <a:t>Brand Community: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3600" dirty="0">
                <a:solidFill>
                  <a:schemeClr val="tx2"/>
                </a:solidFill>
                <a:latin typeface="Arial" panose="020B0604020202020204" pitchFamily="34" charset="0"/>
              </a:rPr>
              <a:t> Adidas Tango Squad</a:t>
            </a:r>
          </a:p>
        </p:txBody>
      </p:sp>
      <p:sp>
        <p:nvSpPr>
          <p:cNvPr id="80900" name="TextBox 8">
            <a:extLst>
              <a:ext uri="{FF2B5EF4-FFF2-40B4-BE49-F238E27FC236}">
                <a16:creationId xmlns:a16="http://schemas.microsoft.com/office/drawing/2014/main" id="{A304420A-0DDD-F34D-B37C-6F8171445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" y="4076700"/>
            <a:ext cx="41084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  <a:hlinkClick r:id="rId2"/>
              </a:rPr>
              <a:t>https://www.youtube.com/watch?v=STUbsydO0Ik</a:t>
            </a:r>
            <a:endParaRPr lang="en-US" altLang="en-US" sz="1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80901" name="Picture 1">
            <a:hlinkClick r:id="rId3"/>
            <a:extLst>
              <a:ext uri="{FF2B5EF4-FFF2-40B4-BE49-F238E27FC236}">
                <a16:creationId xmlns:a16="http://schemas.microsoft.com/office/drawing/2014/main" id="{D9BA2DCC-B5CB-874C-A846-17157346CD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41438"/>
            <a:ext cx="84582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2" name="Picture 2">
            <a:hlinkClick r:id="rId2"/>
            <a:extLst>
              <a:ext uri="{FF2B5EF4-FFF2-40B4-BE49-F238E27FC236}">
                <a16:creationId xmlns:a16="http://schemas.microsoft.com/office/drawing/2014/main" id="{93A8FEF0-0EA7-4A4B-9D0C-E27E7AD255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0" y="3513138"/>
            <a:ext cx="4297363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3" name="TextBox 1">
            <a:extLst>
              <a:ext uri="{FF2B5EF4-FFF2-40B4-BE49-F238E27FC236}">
                <a16:creationId xmlns:a16="http://schemas.microsoft.com/office/drawing/2014/main" id="{1EC113AA-08DF-4041-8778-0BDE23958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863" y="5000625"/>
            <a:ext cx="39703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F2B"/>
                </a:solidFill>
                <a:latin typeface="Arial" panose="020B0604020202020204" pitchFamily="34" charset="0"/>
              </a:rPr>
              <a:t>Currently 70% of global brand referrals happen on dark social not via Twitter or Facebook.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2561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1E891-735A-6749-A26C-6E402BC0D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Brand Names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DEAFD5-551B-CC42-8238-CC3283D579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Simply something that can be spoken or written and through this identifies the brand, and differentiates it against any competition</a:t>
            </a:r>
          </a:p>
          <a:p>
            <a:r>
              <a:rPr lang="en-US" dirty="0"/>
              <a:t>Brand names may include</a:t>
            </a:r>
          </a:p>
          <a:p>
            <a:pPr lvl="1"/>
            <a:r>
              <a:rPr lang="en-US" dirty="0"/>
              <a:t>Words</a:t>
            </a:r>
          </a:p>
          <a:p>
            <a:pPr lvl="1"/>
            <a:r>
              <a:rPr lang="en-US" dirty="0"/>
              <a:t>Phrases</a:t>
            </a:r>
          </a:p>
          <a:p>
            <a:pPr lvl="1"/>
            <a:r>
              <a:rPr lang="en-US" dirty="0"/>
              <a:t>Signs</a:t>
            </a:r>
          </a:p>
          <a:p>
            <a:pPr lvl="1"/>
            <a:r>
              <a:rPr lang="en-US" dirty="0"/>
              <a:t>Symbols</a:t>
            </a:r>
          </a:p>
          <a:p>
            <a:pPr lvl="1"/>
            <a:r>
              <a:rPr lang="en-US" dirty="0"/>
              <a:t>Designs</a:t>
            </a:r>
          </a:p>
          <a:p>
            <a:pPr lvl="1"/>
            <a:r>
              <a:rPr lang="en-US"/>
              <a:t>Or combinations of the above</a:t>
            </a:r>
          </a:p>
        </p:txBody>
      </p:sp>
    </p:spTree>
    <p:extLst>
      <p:ext uri="{BB962C8B-B14F-4D97-AF65-F5344CB8AC3E}">
        <p14:creationId xmlns:p14="http://schemas.microsoft.com/office/powerpoint/2010/main" val="155498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74E03-B90F-DD4B-A7B1-3F7AB1D3B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800" y="274638"/>
            <a:ext cx="6223000" cy="1143000"/>
          </a:xfrm>
        </p:spPr>
        <p:txBody>
          <a:bodyPr/>
          <a:lstStyle/>
          <a:p>
            <a:r>
              <a:rPr lang="en-US" dirty="0"/>
              <a:t>Brand Image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52F87-3F77-E049-8301-AB91EBD4E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165724"/>
          </a:xfrm>
        </p:spPr>
        <p:txBody>
          <a:bodyPr/>
          <a:lstStyle/>
          <a:p>
            <a:r>
              <a:rPr lang="en-US" dirty="0"/>
              <a:t>Probably better known as Brand Identity is</a:t>
            </a:r>
          </a:p>
          <a:p>
            <a:pPr lvl="1"/>
            <a:r>
              <a:rPr lang="en-US" dirty="0"/>
              <a:t>The name, trademark, communications, and visual appearance</a:t>
            </a:r>
          </a:p>
          <a:p>
            <a:pPr lvl="1"/>
            <a:r>
              <a:rPr lang="en-US" dirty="0"/>
              <a:t>It is what the brand owner wishes the customer to perceive the brand to be</a:t>
            </a:r>
          </a:p>
          <a:p>
            <a:pPr lvl="1"/>
            <a:r>
              <a:rPr lang="en-US" dirty="0"/>
              <a:t>Image/Identify is a fundamental component for Brand Recognition and Brand Recall</a:t>
            </a:r>
          </a:p>
          <a:p>
            <a:pPr lvl="1"/>
            <a:r>
              <a:rPr lang="en-US" dirty="0"/>
              <a:t>Recognition separates it from other brands in the same category, recall measures what benefits/message the consumer’s remember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3194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74370-B7BE-A24C-B68F-52201B401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2100" y="274638"/>
            <a:ext cx="5854700" cy="1143000"/>
          </a:xfrm>
        </p:spPr>
        <p:txBody>
          <a:bodyPr/>
          <a:lstStyle/>
          <a:p>
            <a:r>
              <a:rPr lang="en-US" dirty="0"/>
              <a:t>Corporate Brand Identity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6DD220-190F-4B48-820A-412C2B3C7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/>
          <a:lstStyle/>
          <a:p>
            <a:r>
              <a:rPr lang="en-US" sz="2800" dirty="0"/>
              <a:t>Kotler et al (2009) – Four levels of meaning for brand identity:</a:t>
            </a:r>
          </a:p>
          <a:p>
            <a:pPr lvl="1"/>
            <a:r>
              <a:rPr lang="en-US" sz="2400" dirty="0"/>
              <a:t>Attributes</a:t>
            </a:r>
          </a:p>
          <a:p>
            <a:pPr lvl="2"/>
            <a:r>
              <a:rPr lang="en-US" sz="2000" dirty="0"/>
              <a:t>A set of labels with which the company seeks association with</a:t>
            </a:r>
          </a:p>
          <a:p>
            <a:pPr lvl="1"/>
            <a:r>
              <a:rPr lang="en-US" sz="2400" dirty="0"/>
              <a:t>Benefits</a:t>
            </a:r>
          </a:p>
          <a:p>
            <a:pPr lvl="2"/>
            <a:r>
              <a:rPr lang="en-US" sz="2000" dirty="0"/>
              <a:t>Emotional translations for these labels</a:t>
            </a:r>
          </a:p>
          <a:p>
            <a:pPr lvl="1"/>
            <a:r>
              <a:rPr lang="en-US" sz="2400" dirty="0"/>
              <a:t>Values</a:t>
            </a:r>
          </a:p>
          <a:p>
            <a:pPr lvl="2"/>
            <a:r>
              <a:rPr lang="en-US" sz="2000" dirty="0"/>
              <a:t>What does a company seek to be in the eyes of the consumer</a:t>
            </a:r>
          </a:p>
          <a:p>
            <a:pPr lvl="1"/>
            <a:r>
              <a:rPr lang="en-US" sz="2400" dirty="0"/>
              <a:t>Personality</a:t>
            </a:r>
          </a:p>
          <a:p>
            <a:pPr lvl="2"/>
            <a:r>
              <a:rPr lang="en-US" sz="2000" dirty="0"/>
              <a:t>Associating a brand as a person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0967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099995B9-1963-BB44-982A-BC16CF92F7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6457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en-US" sz="4300" b="1" dirty="0">
                <a:solidFill>
                  <a:srgbClr val="391E64"/>
                </a:solidFill>
                <a:latin typeface="HK Grotesk" pitchFamily="50" charset="0"/>
                <a:ea typeface="Plantin Std Light"/>
                <a:cs typeface="Plantin Std Light"/>
              </a:rPr>
              <a:t>This is content that we test in the…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754718B-D3ED-0C46-9809-0109D14D8B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1566166"/>
            <a:ext cx="8699500" cy="4525962"/>
          </a:xfrm>
        </p:spPr>
        <p:txBody>
          <a:bodyPr/>
          <a:lstStyle/>
          <a:p>
            <a:pPr>
              <a:defRPr/>
            </a:pPr>
            <a:r>
              <a:rPr lang="en-US" sz="4000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Aberystwyth University Entrance Exam</a:t>
            </a:r>
          </a:p>
          <a:p>
            <a:pPr>
              <a:defRPr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Successfully complete an exam (</a:t>
            </a:r>
            <a:r>
              <a:rPr lang="en-US" dirty="0">
                <a:solidFill>
                  <a:schemeClr val="tx2">
                    <a:lumMod val="25000"/>
                    <a:lumOff val="75000"/>
                  </a:schemeClr>
                </a:solidFill>
              </a:rPr>
              <a:t>there are multiple points in the year and you can take it in the subject you are best at</a:t>
            </a: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) and earn yourself an unconditional or reduced offer for the Business School</a:t>
            </a:r>
          </a:p>
          <a:p>
            <a:pPr lvl="1">
              <a:defRPr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More details here (use short link): </a:t>
            </a: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hlinkClick r:id="rId3"/>
              </a:rPr>
              <a:t>https://www.aber.ac.uk/en/undergrad/before-you-apply/scholarships/entrance-scholarships-merit-awards/</a:t>
            </a: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10121-583A-6C4B-B627-7FECC524C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300" y="274638"/>
            <a:ext cx="6667500" cy="1143000"/>
          </a:xfrm>
        </p:spPr>
        <p:txBody>
          <a:bodyPr/>
          <a:lstStyle/>
          <a:p>
            <a:r>
              <a:rPr lang="en-US" dirty="0"/>
              <a:t>Brand Personality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593463-39F3-6D4A-8869-3A8361C83B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r>
              <a:rPr lang="en-US" dirty="0" err="1"/>
              <a:t>Kapferer</a:t>
            </a:r>
            <a:r>
              <a:rPr lang="en-US" dirty="0"/>
              <a:t> (2003)</a:t>
            </a:r>
          </a:p>
          <a:p>
            <a:pPr lvl="1"/>
            <a:r>
              <a:rPr lang="en-US" dirty="0"/>
              <a:t>“the set of human personality traits that are both applicable to and relevant for brands”</a:t>
            </a:r>
          </a:p>
          <a:p>
            <a:r>
              <a:rPr lang="en-US" dirty="0"/>
              <a:t>To imbue the brand with “human-like” characteristics</a:t>
            </a:r>
          </a:p>
          <a:p>
            <a:pPr lvl="1"/>
            <a:r>
              <a:rPr lang="en-US" dirty="0"/>
              <a:t>The personality traits allow the brand to become “unique” symbolically (in the mind of the consumer)</a:t>
            </a:r>
          </a:p>
          <a:p>
            <a:r>
              <a:rPr lang="en-US" dirty="0"/>
              <a:t>Personalities have been “</a:t>
            </a:r>
            <a:r>
              <a:rPr lang="en-US" dirty="0" err="1"/>
              <a:t>categorised</a:t>
            </a:r>
            <a:r>
              <a:rPr lang="en-US" dirty="0"/>
              <a:t>” </a:t>
            </a:r>
            <a:r>
              <a:rPr lang="en-US" sz="1800" dirty="0"/>
              <a:t>(Aaker, 1997)</a:t>
            </a:r>
          </a:p>
          <a:p>
            <a:pPr lvl="1"/>
            <a:r>
              <a:rPr lang="en-US" dirty="0"/>
              <a:t>Sincere; exciting; competent; sophisticated; rugged</a:t>
            </a:r>
          </a:p>
          <a:p>
            <a:pPr lvl="1"/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00D53AC-E888-0740-98BE-483161D4F8F9}"/>
              </a:ext>
            </a:extLst>
          </p:cNvPr>
          <p:cNvSpPr txBox="1">
            <a:spLocks/>
          </p:cNvSpPr>
          <p:nvPr/>
        </p:nvSpPr>
        <p:spPr bwMode="auto">
          <a:xfrm>
            <a:off x="9911080" y="846138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When consumers consume it is considered that they associate the psychological aspect (feelings, perceptions, experiences, beliefs) with the “actual function of consumption” to create a ”brand experience”</a:t>
            </a:r>
          </a:p>
          <a:p>
            <a:r>
              <a:rPr lang="en-US" dirty="0"/>
              <a:t>In simple English. If I decant prosecco into a champagne bottle the consumer will project what they feel about the symbolism of champagne to a very inferior wine and believe it is FANTASTIC</a:t>
            </a:r>
          </a:p>
        </p:txBody>
      </p:sp>
    </p:spTree>
    <p:extLst>
      <p:ext uri="{BB962C8B-B14F-4D97-AF65-F5344CB8AC3E}">
        <p14:creationId xmlns:p14="http://schemas.microsoft.com/office/powerpoint/2010/main" val="408082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1.03385 0.087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701" y="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9E589-1843-2E4C-A537-F92F209D2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descr="Kellogg's Frosties Advert (1989)">
            <a:hlinkClick r:id="" action="ppaction://media"/>
            <a:extLst>
              <a:ext uri="{FF2B5EF4-FFF2-40B4-BE49-F238E27FC236}">
                <a16:creationId xmlns:a16="http://schemas.microsoft.com/office/drawing/2014/main" id="{D86F4445-EB1A-6C40-947D-C4890C6D9F7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 bwMode="auto">
          <a:xfrm>
            <a:off x="1347537" y="1209090"/>
            <a:ext cx="6853488" cy="513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826861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ext Box 3">
            <a:extLst>
              <a:ext uri="{FF2B5EF4-FFF2-40B4-BE49-F238E27FC236}">
                <a16:creationId xmlns:a16="http://schemas.microsoft.com/office/drawing/2014/main" id="{176D36A0-8287-1B46-907B-108A9D82B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13" y="1719263"/>
            <a:ext cx="8280400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GB" altLang="en-US" sz="2400" b="1" dirty="0">
                <a:solidFill>
                  <a:srgbClr val="000000"/>
                </a:solidFill>
                <a:latin typeface="Arial" panose="020B0604020202020204" pitchFamily="34" charset="0"/>
              </a:rPr>
              <a:t>Manufacturer brands</a:t>
            </a:r>
            <a:endParaRPr lang="en-GB" altLang="en-US" sz="2400" dirty="0">
              <a:latin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spcBef>
                <a:spcPct val="50000"/>
              </a:spcBef>
            </a:pPr>
            <a:r>
              <a:rPr lang="en-GB" alt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Manufacturers try to create </a:t>
            </a:r>
            <a:r>
              <a:rPr lang="en-GB" altLang="en-US" sz="2400" b="1" dirty="0">
                <a:solidFill>
                  <a:srgbClr val="000000"/>
                </a:solidFill>
                <a:latin typeface="Arial" panose="020B0604020202020204" pitchFamily="34" charset="0"/>
              </a:rPr>
              <a:t>brand recognition and name recall </a:t>
            </a:r>
            <a:r>
              <a:rPr lang="en-GB" alt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through their marketing communications activities with end users. </a:t>
            </a:r>
          </a:p>
          <a:p>
            <a:pPr marL="342900" indent="-342900" algn="just">
              <a:lnSpc>
                <a:spcPct val="150000"/>
              </a:lnSpc>
              <a:spcBef>
                <a:spcPct val="50000"/>
              </a:spcBef>
            </a:pPr>
            <a:r>
              <a:rPr lang="en-GB" alt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The goal is to help customers </a:t>
            </a:r>
            <a:r>
              <a:rPr lang="en-GB" altLang="en-US" sz="2400" b="1" dirty="0">
                <a:solidFill>
                  <a:srgbClr val="000000"/>
                </a:solidFill>
                <a:latin typeface="Arial" panose="020B0604020202020204" pitchFamily="34" charset="0"/>
              </a:rPr>
              <a:t>identify the producer </a:t>
            </a:r>
            <a:r>
              <a:rPr lang="en-GB" alt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of a particular brand at the point of purchase. For example, Persil, Heinz, Cadbury’s and Coca-Cola.  </a:t>
            </a:r>
          </a:p>
        </p:txBody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6A591A61-FE06-3A48-A409-B7DE428425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79400"/>
            <a:ext cx="8077200" cy="838200"/>
          </a:xfrm>
        </p:spPr>
        <p:txBody>
          <a:bodyPr anchor="t"/>
          <a:lstStyle/>
          <a:p>
            <a:r>
              <a:rPr lang="en-GB" altLang="en-US" sz="4000" dirty="0">
                <a:ea typeface="ＭＳ Ｐゴシック" panose="020B0600070205080204" pitchFamily="34" charset="-128"/>
              </a:rPr>
              <a:t>Brand Types</a:t>
            </a:r>
            <a:r>
              <a:rPr lang="en-GB" altLang="en-US" sz="3600" dirty="0">
                <a:ea typeface="ＭＳ Ｐゴシック" panose="020B0600070205080204" pitchFamily="34" charset="-128"/>
              </a:rPr>
              <a:t>	</a:t>
            </a:r>
          </a:p>
        </p:txBody>
      </p:sp>
      <p:pic>
        <p:nvPicPr>
          <p:cNvPr id="62467" name="Picture 5">
            <a:extLst>
              <a:ext uri="{FF2B5EF4-FFF2-40B4-BE49-F238E27FC236}">
                <a16:creationId xmlns:a16="http://schemas.microsoft.com/office/drawing/2014/main" id="{FF9F261C-A924-9441-B371-F415F1BC737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50" y="22225"/>
            <a:ext cx="1890713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5247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30E91C12-915C-D045-8C8B-05F3198CFE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038225"/>
            <a:ext cx="82296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Branding</a:t>
            </a:r>
          </a:p>
        </p:txBody>
      </p:sp>
      <p:sp>
        <p:nvSpPr>
          <p:cNvPr id="16386" name="Content Placeholder 2">
            <a:extLst>
              <a:ext uri="{FF2B5EF4-FFF2-40B4-BE49-F238E27FC236}">
                <a16:creationId xmlns:a16="http://schemas.microsoft.com/office/drawing/2014/main" id="{CA314840-9FED-B34D-BB34-531DB848327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2995613"/>
            <a:ext cx="8229600" cy="3152775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Content to support </a:t>
            </a:r>
            <a:r>
              <a:rPr lang="en-US" altLang="en-US" b="1">
                <a:ea typeface="ＭＳ Ｐゴシック" panose="020B0600070205080204" pitchFamily="34" charset="-128"/>
              </a:rPr>
              <a:t>Level 3 Business Qualifications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</a:rPr>
              <a:t>Dr Ian Harris – </a:t>
            </a:r>
            <a:r>
              <a:rPr lang="en-US" altLang="en-US">
                <a:ea typeface="ＭＳ Ｐゴシック" panose="020B0600070205080204" pitchFamily="34" charset="-128"/>
                <a:hlinkClick r:id="rId3"/>
              </a:rPr>
              <a:t>ihh@aber.ac.uk</a:t>
            </a:r>
            <a:r>
              <a:rPr lang="en-US" altLang="en-US">
                <a:ea typeface="ＭＳ Ｐゴシック" panose="020B0600070205080204" pitchFamily="34" charset="-128"/>
              </a:rPr>
              <a:t>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ext Box 3">
            <a:extLst>
              <a:ext uri="{FF2B5EF4-FFF2-40B4-BE49-F238E27FC236}">
                <a16:creationId xmlns:a16="http://schemas.microsoft.com/office/drawing/2014/main" id="{356C8743-B9B9-0C45-8859-150C0FD7C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799" y="1358900"/>
            <a:ext cx="8254999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GB" alt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Distributor brands</a:t>
            </a:r>
            <a:endParaRPr lang="en-GB" altLang="en-US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 algn="just">
              <a:spcBef>
                <a:spcPct val="50000"/>
              </a:spcBef>
            </a:pPr>
            <a:r>
              <a:rPr lang="en-GB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refers to the identities and images developed by the wholesalers, distributors, dealers and retailers who make up the marketing channel.  Also known as </a:t>
            </a:r>
            <a:r>
              <a:rPr lang="en-GB" alt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‘own label’ brands</a:t>
            </a:r>
            <a:r>
              <a:rPr lang="en-GB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  <a:p>
            <a:pPr algn="just">
              <a:spcBef>
                <a:spcPct val="50000"/>
              </a:spcBef>
              <a:buFontTx/>
              <a:buNone/>
            </a:pPr>
            <a:r>
              <a:rPr lang="en-GB" alt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</a:p>
          <a:p>
            <a:pPr algn="just">
              <a:spcBef>
                <a:spcPct val="50000"/>
              </a:spcBef>
              <a:buFontTx/>
              <a:buNone/>
            </a:pPr>
            <a:endParaRPr lang="en-GB" altLang="en-US" sz="20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>
              <a:spcBef>
                <a:spcPct val="50000"/>
              </a:spcBef>
              <a:buFontTx/>
              <a:buNone/>
            </a:pPr>
            <a:endParaRPr lang="en-GB" altLang="en-US" sz="20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>
              <a:spcBef>
                <a:spcPct val="50000"/>
              </a:spcBef>
              <a:buFontTx/>
              <a:buNone/>
            </a:pPr>
            <a:endParaRPr lang="en-GB" altLang="en-US" sz="20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>
              <a:spcBef>
                <a:spcPct val="50000"/>
              </a:spcBef>
              <a:buFontTx/>
              <a:buNone/>
            </a:pPr>
            <a:endParaRPr lang="en-GB" altLang="en-US" sz="20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>
              <a:spcBef>
                <a:spcPct val="50000"/>
              </a:spcBef>
              <a:buFontTx/>
              <a:buNone/>
            </a:pPr>
            <a:r>
              <a:rPr lang="en-GB" alt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Generic brands</a:t>
            </a:r>
          </a:p>
          <a:p>
            <a:pPr marL="342900" indent="-342900" algn="just">
              <a:spcBef>
                <a:spcPct val="50000"/>
              </a:spcBef>
            </a:pPr>
            <a:r>
              <a:rPr lang="en-GB" alt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are sold without any promotional materials</a:t>
            </a:r>
            <a:r>
              <a:rPr lang="en-GB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or any means of identifying the company. The only form of identification is the relevant product category, for example, plain flour. </a:t>
            </a:r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4A80DBD6-98ED-0140-90B0-11F78EC7A0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58188" y="279400"/>
            <a:ext cx="6328611" cy="838200"/>
          </a:xfrm>
        </p:spPr>
        <p:txBody>
          <a:bodyPr anchor="t"/>
          <a:lstStyle/>
          <a:p>
            <a:r>
              <a:rPr lang="en-GB" altLang="en-US" sz="4000" dirty="0">
                <a:ea typeface="ＭＳ Ｐゴシック" panose="020B0600070205080204" pitchFamily="34" charset="-128"/>
              </a:rPr>
              <a:t>Brand Types</a:t>
            </a:r>
            <a:r>
              <a:rPr lang="en-GB" altLang="en-US" sz="3600" dirty="0">
                <a:ea typeface="ＭＳ Ｐゴシック" panose="020B0600070205080204" pitchFamily="34" charset="-128"/>
              </a:rPr>
              <a:t>	</a:t>
            </a:r>
          </a:p>
        </p:txBody>
      </p:sp>
      <p:pic>
        <p:nvPicPr>
          <p:cNvPr id="64515" name="Picture 1">
            <a:extLst>
              <a:ext uri="{FF2B5EF4-FFF2-40B4-BE49-F238E27FC236}">
                <a16:creationId xmlns:a16="http://schemas.microsoft.com/office/drawing/2014/main" id="{B052E13E-AEFC-584F-9F7A-60A31FB30E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719" y="3001962"/>
            <a:ext cx="4483100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2">
            <a:extLst>
              <a:ext uri="{FF2B5EF4-FFF2-40B4-BE49-F238E27FC236}">
                <a16:creationId xmlns:a16="http://schemas.microsoft.com/office/drawing/2014/main" id="{BB6D255D-E389-FF4A-9FCF-7F0E36115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776" y="3429000"/>
            <a:ext cx="22066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40585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81A8167F-7122-5646-8F57-56F85A6420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57513" y="274638"/>
            <a:ext cx="5729287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Functional Brands</a:t>
            </a:r>
          </a:p>
        </p:txBody>
      </p:sp>
      <p:sp>
        <p:nvSpPr>
          <p:cNvPr id="22530" name="Content Placeholder 2">
            <a:extLst>
              <a:ext uri="{FF2B5EF4-FFF2-40B4-BE49-F238E27FC236}">
                <a16:creationId xmlns:a16="http://schemas.microsoft.com/office/drawing/2014/main" id="{B326F15D-A3F6-FD49-8C02-FF0229FEE50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Every brand has a functional element; the things that deliver the core benefits</a:t>
            </a:r>
          </a:p>
          <a:p>
            <a:pPr lvl="1"/>
            <a:r>
              <a:rPr lang="en-US" altLang="en-US" sz="2400" dirty="0">
                <a:ea typeface="ＭＳ Ｐゴシック" panose="020B0600070205080204" pitchFamily="34" charset="-128"/>
              </a:rPr>
              <a:t>E.g. The functional element of toothpaste is that it cleans your teeth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But there are other toothpastes that clean teeth equally as well (it’s not a magic substance)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Supply certainly exceeds demand; therefore the functional component has 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no intrinsic value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To maintain sales consumers need to believe something symbolic about the brand/something other than functional benefit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69941C-5A04-4C46-B70E-50BC15CDF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1993" y="291365"/>
            <a:ext cx="6025766" cy="52917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94 0.00093 L -0.81094 0.13495 " pathEditMode="relative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Title 1">
            <a:extLst>
              <a:ext uri="{FF2B5EF4-FFF2-40B4-BE49-F238E27FC236}">
                <a16:creationId xmlns:a16="http://schemas.microsoft.com/office/drawing/2014/main" id="{28A281E0-1B15-914C-8A35-1ACF2F12B4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17850" y="274638"/>
            <a:ext cx="556895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Symbolic Brands</a:t>
            </a:r>
          </a:p>
        </p:txBody>
      </p:sp>
      <p:sp>
        <p:nvSpPr>
          <p:cNvPr id="136194" name="Content Placeholder 2">
            <a:extLst>
              <a:ext uri="{FF2B5EF4-FFF2-40B4-BE49-F238E27FC236}">
                <a16:creationId xmlns:a16="http://schemas.microsoft.com/office/drawing/2014/main" id="{6D126374-1D39-CC47-8FFA-CF742440640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To overcome market oversupply issues, brands typically try to deliver an emotional (symbolic) benefit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Even toothpaste shows evidence of the need of this emotional bond</a:t>
            </a:r>
          </a:p>
          <a:p>
            <a:pPr lvl="1"/>
            <a:r>
              <a:rPr lang="en-US" altLang="en-US" sz="2400" dirty="0">
                <a:ea typeface="ＭＳ Ｐゴシック" panose="020B0600070205080204" pitchFamily="34" charset="-128"/>
              </a:rPr>
              <a:t>Do your parents/guardians typically buy the same brand/type..?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But why might an emotional bond exist?</a:t>
            </a:r>
          </a:p>
          <a:p>
            <a:pPr lvl="1"/>
            <a:r>
              <a:rPr lang="en-US" altLang="en-US" sz="2400" dirty="0">
                <a:ea typeface="ＭＳ Ｐゴシック" panose="020B0600070205080204" pitchFamily="34" charset="-128"/>
              </a:rPr>
              <a:t>Familiarity, family well-being, safety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Symbolism works because other brands find it difficult to replicate (mimic)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33FF3-E34A-9A4A-B9E7-7A57CD8FE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1" descr="New Colgate Total Toothpaste">
            <a:hlinkClick r:id="" action="ppaction://media"/>
            <a:extLst>
              <a:ext uri="{FF2B5EF4-FFF2-40B4-BE49-F238E27FC236}">
                <a16:creationId xmlns:a16="http://schemas.microsoft.com/office/drawing/2014/main" id="{E843048C-29BB-704C-BE0C-C09BCFE523D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64874" y="1896636"/>
            <a:ext cx="7465536" cy="41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84569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5A67A612-9059-C84D-8BCD-5E916C6AC9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00363" y="274638"/>
            <a:ext cx="5786437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Symbolic Brands</a:t>
            </a:r>
          </a:p>
        </p:txBody>
      </p:sp>
      <p:sp>
        <p:nvSpPr>
          <p:cNvPr id="23554" name="Content Placeholder 2">
            <a:extLst>
              <a:ext uri="{FF2B5EF4-FFF2-40B4-BE49-F238E27FC236}">
                <a16:creationId xmlns:a16="http://schemas.microsoft.com/office/drawing/2014/main" id="{93F2901D-AF05-D442-BBC8-D3C4305B647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Symbol-intensive brands are able to maintain a relationship with their customers that typically surpasses brand loyalty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Symbolic brands may be further sub-divided: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Authority Brands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Solution Brands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Icon Brands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Cult Brands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Lifestyle Brands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>
            <a:extLst>
              <a:ext uri="{FF2B5EF4-FFF2-40B4-BE49-F238E27FC236}">
                <a16:creationId xmlns:a16="http://schemas.microsoft.com/office/drawing/2014/main" id="{E466AE7D-2EE3-B748-865D-2C24FFF54F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19470" y="188913"/>
            <a:ext cx="5589530" cy="838200"/>
          </a:xfrm>
        </p:spPr>
        <p:txBody>
          <a:bodyPr anchor="t"/>
          <a:lstStyle/>
          <a:p>
            <a:r>
              <a:rPr lang="en-GB" altLang="en-US" sz="3200" b="1" dirty="0">
                <a:ea typeface="ＭＳ Ｐゴシック" panose="020B0600070205080204" pitchFamily="34" charset="-128"/>
              </a:rPr>
              <a:t>Five Dimensions of Psychosocial Meaning </a:t>
            </a:r>
          </a:p>
        </p:txBody>
      </p:sp>
      <p:pic>
        <p:nvPicPr>
          <p:cNvPr id="58370" name="Picture 1">
            <a:extLst>
              <a:ext uri="{FF2B5EF4-FFF2-40B4-BE49-F238E27FC236}">
                <a16:creationId xmlns:a16="http://schemas.microsoft.com/office/drawing/2014/main" id="{E3C7D647-AD55-2147-9FD5-462ADC6CE8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1223963"/>
            <a:ext cx="7789863" cy="563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5">
            <a:extLst>
              <a:ext uri="{FF2B5EF4-FFF2-40B4-BE49-F238E27FC236}">
                <a16:creationId xmlns:a16="http://schemas.microsoft.com/office/drawing/2014/main" id="{E12EA3C8-6848-7545-8D48-3829954857E3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25" y="1293813"/>
            <a:ext cx="1095375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8372" name="Picture 4">
            <a:extLst>
              <a:ext uri="{FF2B5EF4-FFF2-40B4-BE49-F238E27FC236}">
                <a16:creationId xmlns:a16="http://schemas.microsoft.com/office/drawing/2014/main" id="{354BF431-B2C0-3542-9608-CD19E04648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4567238"/>
            <a:ext cx="118903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3">
            <a:extLst>
              <a:ext uri="{FF2B5EF4-FFF2-40B4-BE49-F238E27FC236}">
                <a16:creationId xmlns:a16="http://schemas.microsoft.com/office/drawing/2014/main" id="{DEFF7E18-D086-E148-9B50-99AB2517AD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013" y="5549900"/>
            <a:ext cx="164465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1">
            <a:hlinkClick r:id="rId7"/>
            <a:extLst>
              <a:ext uri="{FF2B5EF4-FFF2-40B4-BE49-F238E27FC236}">
                <a16:creationId xmlns:a16="http://schemas.microsoft.com/office/drawing/2014/main" id="{6149D89C-E825-DE41-A6CF-96DB161D25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1379538"/>
            <a:ext cx="1265237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5" name="TextBox 1">
            <a:extLst>
              <a:ext uri="{FF2B5EF4-FFF2-40B4-BE49-F238E27FC236}">
                <a16:creationId xmlns:a16="http://schemas.microsoft.com/office/drawing/2014/main" id="{23FB0B24-67DC-5C44-866B-8D99C066E5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3355975"/>
            <a:ext cx="11350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Arial" panose="020B0604020202020204" pitchFamily="34" charset="0"/>
                <a:hlinkClick r:id="rId9"/>
              </a:rPr>
              <a:t>https://www.youtube.com/watch?v=EgU-RWQ4J7o</a:t>
            </a:r>
            <a:endParaRPr lang="en-US" altLang="en-US" sz="1200">
              <a:latin typeface="Arial" panose="020B0604020202020204" pitchFamily="34" charset="0"/>
            </a:endParaRPr>
          </a:p>
        </p:txBody>
      </p:sp>
      <p:pic>
        <p:nvPicPr>
          <p:cNvPr id="58376" name="Picture 1">
            <a:extLst>
              <a:ext uri="{FF2B5EF4-FFF2-40B4-BE49-F238E27FC236}">
                <a16:creationId xmlns:a16="http://schemas.microsoft.com/office/drawing/2014/main" id="{3C41E3E2-059A-154B-A0C6-36A9B4A707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900" y="4467225"/>
            <a:ext cx="1025525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7" name="Picture 2">
            <a:extLst>
              <a:ext uri="{FF2B5EF4-FFF2-40B4-BE49-F238E27FC236}">
                <a16:creationId xmlns:a16="http://schemas.microsoft.com/office/drawing/2014/main" id="{7394FBA0-1AFE-7D44-9B3A-96059072BA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900" y="3538538"/>
            <a:ext cx="1611313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8" name="Picture 3">
            <a:extLst>
              <a:ext uri="{FF2B5EF4-FFF2-40B4-BE49-F238E27FC236}">
                <a16:creationId xmlns:a16="http://schemas.microsoft.com/office/drawing/2014/main" id="{CE393A25-608F-054C-9EF0-68D9F744CEE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325" y="1274763"/>
            <a:ext cx="11033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9" name="Picture 4">
            <a:extLst>
              <a:ext uri="{FF2B5EF4-FFF2-40B4-BE49-F238E27FC236}">
                <a16:creationId xmlns:a16="http://schemas.microsoft.com/office/drawing/2014/main" id="{91552F07-C4A6-7445-A4D6-C6EB7A1C32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5338763"/>
            <a:ext cx="855663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0" name="Picture 5">
            <a:extLst>
              <a:ext uri="{FF2B5EF4-FFF2-40B4-BE49-F238E27FC236}">
                <a16:creationId xmlns:a16="http://schemas.microsoft.com/office/drawing/2014/main" id="{0E75FAE2-4572-334A-B3C3-5DA50428262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6100"/>
            <a:ext cx="1155700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63354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1B3B4-DBD0-094B-9DF7-0C36A250C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7804" y="274638"/>
            <a:ext cx="5898995" cy="1143000"/>
          </a:xfrm>
        </p:spPr>
        <p:txBody>
          <a:bodyPr/>
          <a:lstStyle/>
          <a:p>
            <a:r>
              <a:rPr lang="en-US" dirty="0"/>
              <a:t>Unique Selling Proposition (USP)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2D64A1-267E-444F-8828-AE5B18743A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Term was created to try to understand the basis of successful advertising in the 1940s</a:t>
            </a:r>
          </a:p>
          <a:p>
            <a:r>
              <a:rPr lang="en-US" dirty="0"/>
              <a:t>Unique propositions aimed at the </a:t>
            </a:r>
            <a:r>
              <a:rPr lang="en-US" dirty="0" err="1"/>
              <a:t>centre</a:t>
            </a:r>
            <a:r>
              <a:rPr lang="en-US" dirty="0"/>
              <a:t> of the mass market</a:t>
            </a:r>
          </a:p>
          <a:p>
            <a:r>
              <a:rPr lang="en-US" dirty="0"/>
              <a:t>Such propositions quickly persuaded consumers to switch supply. Was the precursor to</a:t>
            </a:r>
          </a:p>
          <a:p>
            <a:pPr lvl="1"/>
            <a:r>
              <a:rPr lang="en-US" dirty="0"/>
              <a:t>“Differentiation is one of the most important strategic and tactical activities in which companies must constantly engage” (Levitt, 86)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27B6105-F615-084D-AF4B-451716CC7B92}"/>
              </a:ext>
            </a:extLst>
          </p:cNvPr>
          <p:cNvSpPr txBox="1">
            <a:spLocks/>
          </p:cNvSpPr>
          <p:nvPr/>
        </p:nvSpPr>
        <p:spPr bwMode="auto">
          <a:xfrm>
            <a:off x="457200" y="-572588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Thus a USP differentiates a product/service/brand because it possesses a unique benefit</a:t>
            </a:r>
          </a:p>
          <a:p>
            <a:r>
              <a:rPr lang="en-US" dirty="0"/>
              <a:t>“one feature (attribute) of the product that stands out as being different from the competition” (Blythe, 2005)</a:t>
            </a:r>
          </a:p>
          <a:p>
            <a:r>
              <a:rPr lang="en-US" dirty="0"/>
              <a:t>A “clear” USP helps consumers understand differences between brands, and leads to positive attitude and intention towards the brand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54778B1-AE3D-CE4F-BCCE-666CC57F1B77}"/>
              </a:ext>
            </a:extLst>
          </p:cNvPr>
          <p:cNvSpPr txBox="1">
            <a:spLocks/>
          </p:cNvSpPr>
          <p:nvPr/>
        </p:nvSpPr>
        <p:spPr bwMode="auto">
          <a:xfrm>
            <a:off x="10243457" y="846138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To find this USP requires a great deal of research</a:t>
            </a:r>
          </a:p>
          <a:p>
            <a:r>
              <a:rPr lang="en-US" dirty="0"/>
              <a:t>To promote this USP requires a great deal of promotion</a:t>
            </a:r>
          </a:p>
          <a:p>
            <a:r>
              <a:rPr lang="en-US" dirty="0"/>
              <a:t>To secure this USP requires considerable focus</a:t>
            </a:r>
          </a:p>
          <a:p>
            <a:endParaRPr lang="en-US" dirty="0"/>
          </a:p>
          <a:p>
            <a:r>
              <a:rPr lang="en-US" dirty="0"/>
              <a:t>It has taken BMW decades to reinforce “The Ultimate Driving Machine” most recently rolling it out to challenge Tesla (Electric vs Hybrid)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5F6BDB-F900-D34E-9923-B69614BD8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7301" y="7690282"/>
            <a:ext cx="9144000" cy="512812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5A843D8-403F-804E-A81C-BCAC3135E1AC}"/>
              </a:ext>
            </a:extLst>
          </p:cNvPr>
          <p:cNvSpPr txBox="1">
            <a:spLocks/>
          </p:cNvSpPr>
          <p:nvPr/>
        </p:nvSpPr>
        <p:spPr bwMode="auto">
          <a:xfrm>
            <a:off x="-8550729" y="1166018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This hair product positioned it’s USP as</a:t>
            </a:r>
          </a:p>
          <a:p>
            <a:endParaRPr lang="en-US" dirty="0"/>
          </a:p>
          <a:p>
            <a:r>
              <a:rPr lang="en-US" dirty="0"/>
              <a:t>“Clinically proven to reduce dandruff”</a:t>
            </a:r>
          </a:p>
          <a:p>
            <a:endParaRPr lang="en-US" dirty="0"/>
          </a:p>
          <a:p>
            <a:r>
              <a:rPr lang="en-US" dirty="0"/>
              <a:t>Can you guess who it is..?</a:t>
            </a:r>
          </a:p>
          <a:p>
            <a:endParaRPr lang="en-US" dirty="0"/>
          </a:p>
          <a:p>
            <a:r>
              <a:rPr lang="en-US" sz="2400" dirty="0"/>
              <a:t>Head and Shoulders – now think about how the name of the product (dandruff is mostly found on your shoulders) reinforces the efficacy of </a:t>
            </a:r>
            <a:r>
              <a:rPr lang="en-US" sz="2400" dirty="0" err="1"/>
              <a:t>Pyrithione</a:t>
            </a:r>
            <a:r>
              <a:rPr lang="en-US" sz="2400" dirty="0"/>
              <a:t> Zinc – thankfully they did not call the product this…</a:t>
            </a:r>
          </a:p>
        </p:txBody>
      </p:sp>
    </p:spTree>
    <p:extLst>
      <p:ext uri="{BB962C8B-B14F-4D97-AF65-F5344CB8AC3E}">
        <p14:creationId xmlns:p14="http://schemas.microsoft.com/office/powerpoint/2010/main" val="339125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1.0666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.01458 L -1.07031 0.1060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24" y="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12 0.00972 L -0.62743 -0.8800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24" y="-4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94 0.00486 L 0.98594 0.06204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50" y="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4" grpId="1"/>
      <p:bldP spid="5" grpId="0"/>
      <p:bldP spid="5" grpId="1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D5209-7B03-F441-AE64-2D57D90D0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0062" y="274638"/>
            <a:ext cx="6376737" cy="1143000"/>
          </a:xfrm>
        </p:spPr>
        <p:txBody>
          <a:bodyPr/>
          <a:lstStyle/>
          <a:p>
            <a:r>
              <a:rPr lang="en-US" dirty="0"/>
              <a:t>Emotional Selling Proposition (ESP)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8C904-C4A7-E24C-9375-ABED799054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03948"/>
            <a:ext cx="8229600" cy="4525963"/>
          </a:xfrm>
        </p:spPr>
        <p:txBody>
          <a:bodyPr/>
          <a:lstStyle/>
          <a:p>
            <a:r>
              <a:rPr lang="en-US" dirty="0"/>
              <a:t>Whilst USP deals with “logical benefits” or functions of a product</a:t>
            </a:r>
          </a:p>
          <a:p>
            <a:r>
              <a:rPr lang="en-US" dirty="0"/>
              <a:t>Emotional Selling Proposition seeks to “differentiate” against emotional responses</a:t>
            </a:r>
          </a:p>
          <a:p>
            <a:r>
              <a:rPr lang="en-US" dirty="0"/>
              <a:t>In a marketing degree you’d be aware of the Tricomponent Model which simply translates to:</a:t>
            </a:r>
          </a:p>
          <a:p>
            <a:pPr lvl="1"/>
            <a:r>
              <a:rPr lang="en-US" dirty="0"/>
              <a:t>Think – Feel – Act</a:t>
            </a:r>
          </a:p>
          <a:p>
            <a:r>
              <a:rPr lang="en-US" dirty="0"/>
              <a:t>USP maps to “thinking” or cognition</a:t>
            </a:r>
          </a:p>
          <a:p>
            <a:r>
              <a:rPr lang="en-US" dirty="0"/>
              <a:t>ESP maps to “feeling” something or affective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4C1BF1-25AE-C24C-BBC2-37BC48A85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0989" y="349250"/>
            <a:ext cx="8839200" cy="61595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B00815-2D5B-394B-9A72-94DBFC5FB9FE}"/>
              </a:ext>
            </a:extLst>
          </p:cNvPr>
          <p:cNvSpPr txBox="1">
            <a:spLocks/>
          </p:cNvSpPr>
          <p:nvPr/>
        </p:nvSpPr>
        <p:spPr bwMode="auto">
          <a:xfrm>
            <a:off x="729916" y="705451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Some ways in which promotion targets you via ESP</a:t>
            </a:r>
          </a:p>
          <a:p>
            <a:pPr lvl="1"/>
            <a:r>
              <a:rPr lang="en-US"/>
              <a:t>That you feel important</a:t>
            </a:r>
          </a:p>
          <a:p>
            <a:pPr lvl="1"/>
            <a:r>
              <a:rPr lang="en-US"/>
              <a:t>That you feel remembered</a:t>
            </a:r>
          </a:p>
          <a:p>
            <a:pPr lvl="1"/>
            <a:r>
              <a:rPr lang="en-US"/>
              <a:t>That you feel attractive</a:t>
            </a:r>
          </a:p>
          <a:p>
            <a:pPr lvl="1"/>
            <a:r>
              <a:rPr lang="en-US"/>
              <a:t>That you feel trendy</a:t>
            </a:r>
          </a:p>
          <a:p>
            <a:pPr lvl="1"/>
            <a:endParaRPr lang="en-US"/>
          </a:p>
          <a:p>
            <a:r>
              <a:rPr lang="en-US"/>
              <a:t>It’s about “feeling something about the brand”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66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7037E-6 L -1.00885 0.047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51" y="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06 0.0169 L -0.02986 -0.80925 " pathEditMode="relative" ptsTypes="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5F240-B4F9-7E4A-B00A-830FC8807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descr="Colgate Ad">
            <a:hlinkClick r:id="" action="ppaction://media"/>
            <a:extLst>
              <a:ext uri="{FF2B5EF4-FFF2-40B4-BE49-F238E27FC236}">
                <a16:creationId xmlns:a16="http://schemas.microsoft.com/office/drawing/2014/main" id="{26C6DB30-F32F-1246-ACA3-326C771BCC9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75348" y="1076393"/>
            <a:ext cx="7029450" cy="526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53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3">
            <a:extLst>
              <a:ext uri="{FF2B5EF4-FFF2-40B4-BE49-F238E27FC236}">
                <a16:creationId xmlns:a16="http://schemas.microsoft.com/office/drawing/2014/main" id="{4B762E78-D1CB-7449-9BF7-557FB8522A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6626" name="Content Placeholder 4">
            <a:extLst>
              <a:ext uri="{FF2B5EF4-FFF2-40B4-BE49-F238E27FC236}">
                <a16:creationId xmlns:a16="http://schemas.microsoft.com/office/drawing/2014/main" id="{50334C3A-0761-0D41-98D6-8ABA069140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>
                <a:ea typeface="ＭＳ Ｐゴシック" panose="020B0600070205080204" pitchFamily="34" charset="-128"/>
              </a:rPr>
              <a:t>Branding, brand personality, brand image, unique selling point (USP), implications of business size for marketing activity, budgetary constraints, availability of specialist staff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046CADBD-6E1D-8F4E-ABE4-AA33EE3941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03621" y="216569"/>
            <a:ext cx="60960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Learning Outcomes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3B7C757C-DC5D-184E-A671-626D6E8FD4D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359569"/>
            <a:ext cx="8229600" cy="4525962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Outline Brand Definition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Explain the Historical Development of Brands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Discuss why marketers love brands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Compare brand image and brand identity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Discuss how brands align to “personality”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Describe the difference between Functional and Symbolic Brands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Compare and Contrast Emotional Selling Proposition with Emotional Selling Proposition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Content Placeholder 2">
            <a:extLst>
              <a:ext uri="{FF2B5EF4-FFF2-40B4-BE49-F238E27FC236}">
                <a16:creationId xmlns:a16="http://schemas.microsoft.com/office/drawing/2014/main" id="{6BD13FAE-F6D2-D843-9A74-8BA861BB547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9225" y="1292225"/>
            <a:ext cx="8867775" cy="490061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en-US" sz="2000">
                <a:ea typeface="ＭＳ Ｐゴシック" panose="020B0600070205080204" pitchFamily="34" charset="-128"/>
              </a:rPr>
              <a:t>Brand can account for 10% change in stock price.</a:t>
            </a:r>
          </a:p>
          <a:p>
            <a:pPr>
              <a:lnSpc>
                <a:spcPct val="150000"/>
              </a:lnSpc>
            </a:pPr>
            <a:r>
              <a:rPr lang="en-US" altLang="en-US" sz="2000">
                <a:ea typeface="ＭＳ Ｐゴシック" panose="020B0600070205080204" pitchFamily="34" charset="-128"/>
              </a:rPr>
              <a:t>The value of the </a:t>
            </a:r>
            <a:r>
              <a:rPr lang="en-US" altLang="en-US" sz="2000">
                <a:ea typeface="ＭＳ Ｐゴシック" panose="020B0600070205080204" pitchFamily="34" charset="-128"/>
                <a:hlinkClick r:id="rId2"/>
              </a:rPr>
              <a:t>BrandZTM Top 100 </a:t>
            </a:r>
            <a:r>
              <a:rPr lang="en-US" altLang="en-US" sz="2000">
                <a:ea typeface="ＭＳ Ｐゴシック" panose="020B0600070205080204" pitchFamily="34" charset="-128"/>
              </a:rPr>
              <a:t>Most Valuable Global Brands 2018 is $4.4bn, 21% up on 2017.</a:t>
            </a:r>
          </a:p>
          <a:p>
            <a:pPr>
              <a:lnSpc>
                <a:spcPct val="150000"/>
              </a:lnSpc>
            </a:pPr>
            <a:r>
              <a:rPr lang="en-US" altLang="en-US" sz="2000">
                <a:ea typeface="ＭＳ Ｐゴシック" panose="020B0600070205080204" pitchFamily="34" charset="-128"/>
              </a:rPr>
              <a:t>Important to differentiate between ‘product’ and ‘brand’….</a:t>
            </a:r>
            <a:r>
              <a:rPr lang="en-US" altLang="en-US" sz="2000" i="1">
                <a:ea typeface="ＭＳ Ｐゴシック" panose="020B0600070205080204" pitchFamily="34" charset="-128"/>
              </a:rPr>
              <a:t>“products are created in the factory, but brands are created in the mind.”</a:t>
            </a:r>
            <a:r>
              <a:rPr lang="en-US" altLang="en-US" sz="2000">
                <a:ea typeface="ＭＳ Ｐゴシック" panose="020B0600070205080204" pitchFamily="34" charset="-128"/>
              </a:rPr>
              <a:t>  Walter Landor.</a:t>
            </a:r>
          </a:p>
        </p:txBody>
      </p:sp>
      <p:sp>
        <p:nvSpPr>
          <p:cNvPr id="27650" name="Title 1">
            <a:extLst>
              <a:ext uri="{FF2B5EF4-FFF2-40B4-BE49-F238E27FC236}">
                <a16:creationId xmlns:a16="http://schemas.microsoft.com/office/drawing/2014/main" id="{47B12B09-93BC-9640-8D6A-FBE3E78334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149225"/>
            <a:ext cx="8229600" cy="1143000"/>
          </a:xfrm>
        </p:spPr>
        <p:txBody>
          <a:bodyPr anchor="t"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Why are brands important?</a:t>
            </a:r>
          </a:p>
        </p:txBody>
      </p:sp>
      <p:pic>
        <p:nvPicPr>
          <p:cNvPr id="27651" name="Picture 2">
            <a:extLst>
              <a:ext uri="{FF2B5EF4-FFF2-40B4-BE49-F238E27FC236}">
                <a16:creationId xmlns:a16="http://schemas.microsoft.com/office/drawing/2014/main" id="{96F4117A-274F-5142-B1EB-F45F1959C2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663" y="4121150"/>
            <a:ext cx="2185987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3">
            <a:extLst>
              <a:ext uri="{FF2B5EF4-FFF2-40B4-BE49-F238E27FC236}">
                <a16:creationId xmlns:a16="http://schemas.microsoft.com/office/drawing/2014/main" id="{C2EA296D-3483-2944-867E-367219915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4100513"/>
            <a:ext cx="2078037" cy="207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28548-41B6-454C-93A6-EB2A44FBB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88" y="142875"/>
            <a:ext cx="8229601" cy="1030288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2800" b="1" dirty="0">
                <a:ea typeface="+mj-ea"/>
              </a:rPr>
              <a:t>Most Valuable Global brands 2018</a:t>
            </a:r>
          </a:p>
        </p:txBody>
      </p:sp>
      <p:pic>
        <p:nvPicPr>
          <p:cNvPr id="32770" name="Picture 3">
            <a:extLst>
              <a:ext uri="{FF2B5EF4-FFF2-40B4-BE49-F238E27FC236}">
                <a16:creationId xmlns:a16="http://schemas.microsoft.com/office/drawing/2014/main" id="{273CE94F-0D5B-D845-BD17-0F0BA0AC6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5">
            <a:extLst>
              <a:ext uri="{FF2B5EF4-FFF2-40B4-BE49-F238E27FC236}">
                <a16:creationId xmlns:a16="http://schemas.microsoft.com/office/drawing/2014/main" id="{28AC9EB8-8C2A-584F-AE30-4742BB22BE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133350"/>
            <a:ext cx="685800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3">
            <a:extLst>
              <a:ext uri="{FF2B5EF4-FFF2-40B4-BE49-F238E27FC236}">
                <a16:creationId xmlns:a16="http://schemas.microsoft.com/office/drawing/2014/main" id="{FF983D2D-A0CB-D148-AE95-1FFEDC3F45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2895600"/>
            <a:ext cx="327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24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4818" name="Text Box 4">
            <a:extLst>
              <a:ext uri="{FF2B5EF4-FFF2-40B4-BE49-F238E27FC236}">
                <a16:creationId xmlns:a16="http://schemas.microsoft.com/office/drawing/2014/main" id="{99354C2A-4946-7B4A-A457-D085D7068F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905000"/>
            <a:ext cx="7162800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GB" altLang="en-US" sz="1600" b="1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n-GB" altLang="en-US" sz="1600" b="1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n-GB" altLang="en-US" sz="2000" b="1">
              <a:latin typeface="Arial" panose="020B0604020202020204" pitchFamily="34" charset="0"/>
            </a:endParaRPr>
          </a:p>
          <a:p>
            <a:pPr algn="just">
              <a:spcBef>
                <a:spcPct val="50000"/>
              </a:spcBef>
              <a:buFontTx/>
              <a:buNone/>
            </a:pPr>
            <a:r>
              <a:rPr lang="en-GB" altLang="en-US" sz="1600" b="1">
                <a:latin typeface="Arial" panose="020B0604020202020204" pitchFamily="34" charset="0"/>
              </a:rPr>
              <a:t> </a:t>
            </a:r>
          </a:p>
          <a:p>
            <a:pPr algn="just">
              <a:spcBef>
                <a:spcPct val="50000"/>
              </a:spcBef>
              <a:buFontTx/>
              <a:buNone/>
            </a:pPr>
            <a:r>
              <a:rPr lang="en-GB" altLang="en-US" sz="1600" b="1">
                <a:latin typeface="Arial" panose="020B0604020202020204" pitchFamily="34" charset="0"/>
              </a:rPr>
              <a:t>  </a:t>
            </a:r>
            <a:r>
              <a:rPr lang="en-GB" altLang="en-US" sz="2000" b="1">
                <a:latin typeface="Arial" panose="020B0604020202020204" pitchFamily="34" charset="0"/>
              </a:rPr>
              <a:t>    </a:t>
            </a:r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42CCC338-B1F8-CF4A-ABC9-04769E7928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6600" y="279400"/>
            <a:ext cx="7772400" cy="838200"/>
          </a:xfrm>
        </p:spPr>
        <p:txBody>
          <a:bodyPr anchor="t"/>
          <a:lstStyle/>
          <a:p>
            <a:r>
              <a:rPr lang="en-GB" altLang="en-US" sz="3200" b="1">
                <a:ea typeface="ＭＳ Ｐゴシック" panose="020B0600070205080204" pitchFamily="34" charset="-128"/>
              </a:rPr>
              <a:t>Consumers like brands because?</a:t>
            </a:r>
            <a:endParaRPr lang="en-GB" altLang="en-US" sz="32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34820" name="Picture 5">
            <a:extLst>
              <a:ext uri="{FF2B5EF4-FFF2-40B4-BE49-F238E27FC236}">
                <a16:creationId xmlns:a16="http://schemas.microsoft.com/office/drawing/2014/main" id="{6420662E-8E40-EE48-80C9-3E4389AE22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713" y="2201863"/>
            <a:ext cx="3375025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3">
            <a:extLst>
              <a:ext uri="{FF2B5EF4-FFF2-40B4-BE49-F238E27FC236}">
                <a16:creationId xmlns:a16="http://schemas.microsoft.com/office/drawing/2014/main" id="{8D709309-BB66-484E-8752-04BBFE9F8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2895600"/>
            <a:ext cx="327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24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6866" name="Text Box 4">
            <a:extLst>
              <a:ext uri="{FF2B5EF4-FFF2-40B4-BE49-F238E27FC236}">
                <a16:creationId xmlns:a16="http://schemas.microsoft.com/office/drawing/2014/main" id="{5964319E-A18F-684C-9726-2470357196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905000"/>
            <a:ext cx="7162800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GB" altLang="en-US" sz="1600" b="1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n-GB" altLang="en-US" sz="1600" b="1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n-GB" altLang="en-US" sz="2000" b="1">
              <a:latin typeface="Arial" panose="020B0604020202020204" pitchFamily="34" charset="0"/>
            </a:endParaRPr>
          </a:p>
          <a:p>
            <a:pPr algn="just">
              <a:spcBef>
                <a:spcPct val="50000"/>
              </a:spcBef>
              <a:buFontTx/>
              <a:buNone/>
            </a:pPr>
            <a:r>
              <a:rPr lang="en-GB" altLang="en-US" sz="1600" b="1">
                <a:latin typeface="Arial" panose="020B0604020202020204" pitchFamily="34" charset="0"/>
              </a:rPr>
              <a:t> </a:t>
            </a:r>
          </a:p>
          <a:p>
            <a:pPr algn="just">
              <a:spcBef>
                <a:spcPct val="50000"/>
              </a:spcBef>
              <a:buFontTx/>
              <a:buNone/>
            </a:pPr>
            <a:r>
              <a:rPr lang="en-GB" altLang="en-US" sz="1600" b="1">
                <a:latin typeface="Arial" panose="020B0604020202020204" pitchFamily="34" charset="0"/>
              </a:rPr>
              <a:t>  </a:t>
            </a:r>
            <a:r>
              <a:rPr lang="en-GB" altLang="en-US" sz="2000" b="1">
                <a:latin typeface="Arial" panose="020B0604020202020204" pitchFamily="34" charset="0"/>
              </a:rPr>
              <a:t>    </a:t>
            </a:r>
          </a:p>
        </p:txBody>
      </p:sp>
      <p:sp>
        <p:nvSpPr>
          <p:cNvPr id="14339" name="Text Box 5">
            <a:extLst>
              <a:ext uri="{FF2B5EF4-FFF2-40B4-BE49-F238E27FC236}">
                <a16:creationId xmlns:a16="http://schemas.microsoft.com/office/drawing/2014/main" id="{BBFFF71C-4134-B045-AA85-242401F32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13" y="1403350"/>
            <a:ext cx="8178800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 marL="177800" indent="-1778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GB" sz="2800" dirty="0">
                <a:solidFill>
                  <a:srgbClr val="000000"/>
                </a:solidFill>
                <a:cs typeface="Times New Roman" charset="0"/>
              </a:rPr>
              <a:t>Helps </a:t>
            </a:r>
            <a:r>
              <a:rPr lang="en-GB" sz="2800" dirty="0">
                <a:solidFill>
                  <a:srgbClr val="000000"/>
                </a:solidFill>
              </a:rPr>
              <a:t>us to </a:t>
            </a:r>
            <a:r>
              <a:rPr lang="en-GB" sz="2800" b="1" dirty="0">
                <a:solidFill>
                  <a:srgbClr val="000000"/>
                </a:solidFill>
              </a:rPr>
              <a:t>identify</a:t>
            </a:r>
            <a:r>
              <a:rPr lang="en-GB" sz="2800" dirty="0">
                <a:solidFill>
                  <a:srgbClr val="000000"/>
                </a:solidFill>
              </a:rPr>
              <a:t> our preferred products.</a:t>
            </a:r>
          </a:p>
          <a:p>
            <a:pPr>
              <a:lnSpc>
                <a:spcPct val="15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GB" sz="2800" b="1" dirty="0">
                <a:solidFill>
                  <a:srgbClr val="000000"/>
                </a:solidFill>
              </a:rPr>
              <a:t>Reduce levels of perceived risk </a:t>
            </a:r>
            <a:r>
              <a:rPr lang="en-GB" sz="2800" dirty="0">
                <a:solidFill>
                  <a:srgbClr val="000000"/>
                </a:solidFill>
              </a:rPr>
              <a:t>and in doing so improve the quality of the shopping experience.</a:t>
            </a:r>
          </a:p>
          <a:p>
            <a:pPr>
              <a:lnSpc>
                <a:spcPct val="15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GB" sz="2800" dirty="0">
                <a:solidFill>
                  <a:srgbClr val="000000"/>
                </a:solidFill>
              </a:rPr>
              <a:t>Helps people to gauge the level of </a:t>
            </a:r>
            <a:r>
              <a:rPr lang="en-GB" sz="2800" b="1" dirty="0">
                <a:solidFill>
                  <a:srgbClr val="000000"/>
                </a:solidFill>
              </a:rPr>
              <a:t>product quality.</a:t>
            </a:r>
          </a:p>
          <a:p>
            <a:pPr marL="0" indent="0">
              <a:spcBef>
                <a:spcPct val="50000"/>
              </a:spcBef>
              <a:defRPr/>
            </a:pPr>
            <a:endParaRPr lang="en-GB" sz="2000" b="1" dirty="0">
              <a:solidFill>
                <a:srgbClr val="333333"/>
              </a:solidFill>
            </a:endParaRPr>
          </a:p>
        </p:txBody>
      </p:sp>
      <p:sp>
        <p:nvSpPr>
          <p:cNvPr id="36868" name="Rectangle 2">
            <a:extLst>
              <a:ext uri="{FF2B5EF4-FFF2-40B4-BE49-F238E27FC236}">
                <a16:creationId xmlns:a16="http://schemas.microsoft.com/office/drawing/2014/main" id="{4E0854E7-AF5C-334B-A8FB-14F920782D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6600" y="279400"/>
            <a:ext cx="7772400" cy="838200"/>
          </a:xfrm>
        </p:spPr>
        <p:txBody>
          <a:bodyPr anchor="t"/>
          <a:lstStyle/>
          <a:p>
            <a:r>
              <a:rPr lang="en-GB" altLang="en-US" sz="3200" b="1">
                <a:ea typeface="ＭＳ Ｐゴシック" panose="020B0600070205080204" pitchFamily="34" charset="-128"/>
              </a:rPr>
              <a:t>Consumers like brands because it…</a:t>
            </a:r>
            <a:endParaRPr lang="en-GB" altLang="en-US" sz="32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3">
            <a:extLst>
              <a:ext uri="{FF2B5EF4-FFF2-40B4-BE49-F238E27FC236}">
                <a16:creationId xmlns:a16="http://schemas.microsoft.com/office/drawing/2014/main" id="{F544F7BB-BF25-ED46-91B4-F65BB088DF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2895600"/>
            <a:ext cx="327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24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8914" name="Text Box 4">
            <a:extLst>
              <a:ext uri="{FF2B5EF4-FFF2-40B4-BE49-F238E27FC236}">
                <a16:creationId xmlns:a16="http://schemas.microsoft.com/office/drawing/2014/main" id="{3E249DA0-1264-9B4F-BA1E-1E5BB28B15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905000"/>
            <a:ext cx="7162800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GB" altLang="en-US" sz="1600" b="1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n-GB" altLang="en-US" sz="1600" b="1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n-GB" altLang="en-US" sz="2000" b="1">
              <a:latin typeface="Arial" panose="020B0604020202020204" pitchFamily="34" charset="0"/>
            </a:endParaRPr>
          </a:p>
          <a:p>
            <a:pPr algn="just">
              <a:spcBef>
                <a:spcPct val="50000"/>
              </a:spcBef>
              <a:buFontTx/>
              <a:buNone/>
            </a:pPr>
            <a:r>
              <a:rPr lang="en-GB" altLang="en-US" sz="1600" b="1">
                <a:latin typeface="Arial" panose="020B0604020202020204" pitchFamily="34" charset="0"/>
              </a:rPr>
              <a:t> </a:t>
            </a:r>
          </a:p>
          <a:p>
            <a:pPr algn="just">
              <a:spcBef>
                <a:spcPct val="50000"/>
              </a:spcBef>
              <a:buFontTx/>
              <a:buNone/>
            </a:pPr>
            <a:r>
              <a:rPr lang="en-GB" altLang="en-US" sz="1600" b="1">
                <a:latin typeface="Arial" panose="020B0604020202020204" pitchFamily="34" charset="0"/>
              </a:rPr>
              <a:t>  </a:t>
            </a:r>
            <a:r>
              <a:rPr lang="en-GB" altLang="en-US" sz="2000" b="1">
                <a:latin typeface="Arial" panose="020B0604020202020204" pitchFamily="34" charset="0"/>
              </a:rPr>
              <a:t>    </a:t>
            </a:r>
          </a:p>
        </p:txBody>
      </p:sp>
      <p:sp>
        <p:nvSpPr>
          <p:cNvPr id="14339" name="Text Box 5">
            <a:extLst>
              <a:ext uri="{FF2B5EF4-FFF2-40B4-BE49-F238E27FC236}">
                <a16:creationId xmlns:a16="http://schemas.microsoft.com/office/drawing/2014/main" id="{91CCC878-AF5D-724C-A177-AA2F153EC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13" y="1403350"/>
            <a:ext cx="8178800" cy="51212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 marL="177800" indent="-1778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>
              <a:lnSpc>
                <a:spcPct val="120000"/>
              </a:lnSpc>
              <a:spcBef>
                <a:spcPct val="50000"/>
              </a:spcBef>
              <a:buFont typeface="Arial"/>
              <a:buChar char="•"/>
              <a:defRPr/>
            </a:pPr>
            <a:r>
              <a:rPr lang="en-GB" sz="2800" b="1" dirty="0">
                <a:solidFill>
                  <a:srgbClr val="000000"/>
                </a:solidFill>
              </a:rPr>
              <a:t>Reduces the amount of time </a:t>
            </a:r>
            <a:r>
              <a:rPr lang="en-GB" sz="2800" dirty="0">
                <a:solidFill>
                  <a:srgbClr val="000000"/>
                </a:solidFill>
              </a:rPr>
              <a:t>spent making product-based decisions and in turn decrease the time spent shopping.</a:t>
            </a:r>
          </a:p>
          <a:p>
            <a:pPr marL="342900" indent="-342900">
              <a:lnSpc>
                <a:spcPct val="120000"/>
              </a:lnSpc>
              <a:spcBef>
                <a:spcPct val="50000"/>
              </a:spcBef>
              <a:buFont typeface="Arial"/>
              <a:buChar char="•"/>
              <a:defRPr/>
            </a:pPr>
            <a:r>
              <a:rPr lang="en-GB" sz="2800" b="1" dirty="0">
                <a:solidFill>
                  <a:srgbClr val="000000"/>
                </a:solidFill>
              </a:rPr>
              <a:t>Provides psychological reassurance or reward</a:t>
            </a:r>
            <a:r>
              <a:rPr lang="en-GB" sz="2800" dirty="0">
                <a:solidFill>
                  <a:srgbClr val="000000"/>
                </a:solidFill>
              </a:rPr>
              <a:t>, especially for products bought on an occasional basis.</a:t>
            </a:r>
          </a:p>
          <a:p>
            <a:pPr marL="342900" indent="-342900">
              <a:lnSpc>
                <a:spcPct val="120000"/>
              </a:lnSpc>
              <a:spcBef>
                <a:spcPct val="50000"/>
              </a:spcBef>
              <a:buFont typeface="Arial"/>
              <a:buChar char="•"/>
              <a:defRPr/>
            </a:pPr>
            <a:r>
              <a:rPr lang="en-GB" sz="2800" dirty="0">
                <a:solidFill>
                  <a:srgbClr val="000000"/>
                </a:solidFill>
              </a:rPr>
              <a:t>Informs consumers about the </a:t>
            </a:r>
            <a:r>
              <a:rPr lang="en-GB" sz="2800" b="1" dirty="0">
                <a:solidFill>
                  <a:srgbClr val="000000"/>
                </a:solidFill>
              </a:rPr>
              <a:t>source of a product </a:t>
            </a:r>
            <a:r>
              <a:rPr lang="en-GB" sz="2800" dirty="0">
                <a:solidFill>
                  <a:srgbClr val="000000"/>
                </a:solidFill>
              </a:rPr>
              <a:t>(country or company).</a:t>
            </a:r>
          </a:p>
          <a:p>
            <a:pPr algn="just">
              <a:spcBef>
                <a:spcPct val="50000"/>
              </a:spcBef>
              <a:defRPr/>
            </a:pPr>
            <a:endParaRPr lang="en-GB" sz="2000" b="1" dirty="0">
              <a:solidFill>
                <a:srgbClr val="333333"/>
              </a:solidFill>
            </a:endParaRPr>
          </a:p>
        </p:txBody>
      </p:sp>
      <p:sp>
        <p:nvSpPr>
          <p:cNvPr id="38916" name="Rectangle 2">
            <a:extLst>
              <a:ext uri="{FF2B5EF4-FFF2-40B4-BE49-F238E27FC236}">
                <a16:creationId xmlns:a16="http://schemas.microsoft.com/office/drawing/2014/main" id="{63DF08F6-A758-D94B-93B2-4937374381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6600" y="279400"/>
            <a:ext cx="7772400" cy="838200"/>
          </a:xfrm>
        </p:spPr>
        <p:txBody>
          <a:bodyPr anchor="t"/>
          <a:lstStyle/>
          <a:p>
            <a:r>
              <a:rPr lang="en-GB" altLang="en-US" sz="3200" b="1">
                <a:ea typeface="ＭＳ Ｐゴシック" panose="020B0600070205080204" pitchFamily="34" charset="-128"/>
              </a:rPr>
              <a:t>Consumers like brands because it…</a:t>
            </a:r>
            <a:endParaRPr lang="en-GB" altLang="en-US" sz="32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3">
            <a:extLst>
              <a:ext uri="{FF2B5EF4-FFF2-40B4-BE49-F238E27FC236}">
                <a16:creationId xmlns:a16="http://schemas.microsoft.com/office/drawing/2014/main" id="{261BDECE-0E4B-A849-8145-03F60D43DD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2895600"/>
            <a:ext cx="327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24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40962" name="Text Box 4">
            <a:extLst>
              <a:ext uri="{FF2B5EF4-FFF2-40B4-BE49-F238E27FC236}">
                <a16:creationId xmlns:a16="http://schemas.microsoft.com/office/drawing/2014/main" id="{DEF84AF4-2945-9C41-B1AC-8801F740C2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905000"/>
            <a:ext cx="7162800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GB" altLang="en-US" sz="1600" b="1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n-GB" altLang="en-US" sz="1600" b="1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n-GB" altLang="en-US" sz="2000" b="1">
              <a:latin typeface="Arial" panose="020B0604020202020204" pitchFamily="34" charset="0"/>
            </a:endParaRPr>
          </a:p>
          <a:p>
            <a:pPr algn="just">
              <a:spcBef>
                <a:spcPct val="50000"/>
              </a:spcBef>
              <a:buFontTx/>
              <a:buNone/>
            </a:pPr>
            <a:r>
              <a:rPr lang="en-GB" altLang="en-US" sz="1600" b="1">
                <a:latin typeface="Arial" panose="020B0604020202020204" pitchFamily="34" charset="0"/>
              </a:rPr>
              <a:t> </a:t>
            </a:r>
          </a:p>
          <a:p>
            <a:pPr algn="just">
              <a:spcBef>
                <a:spcPct val="50000"/>
              </a:spcBef>
              <a:buFontTx/>
              <a:buNone/>
            </a:pPr>
            <a:r>
              <a:rPr lang="en-GB" altLang="en-US" sz="1600" b="1">
                <a:latin typeface="Arial" panose="020B0604020202020204" pitchFamily="34" charset="0"/>
              </a:rPr>
              <a:t>  </a:t>
            </a:r>
            <a:r>
              <a:rPr lang="en-GB" altLang="en-US" sz="2000" b="1">
                <a:latin typeface="Arial" panose="020B0604020202020204" pitchFamily="34" charset="0"/>
              </a:rPr>
              <a:t>    </a:t>
            </a:r>
          </a:p>
        </p:txBody>
      </p:sp>
      <p:sp>
        <p:nvSpPr>
          <p:cNvPr id="40963" name="Text Box 5">
            <a:extLst>
              <a:ext uri="{FF2B5EF4-FFF2-40B4-BE49-F238E27FC236}">
                <a16:creationId xmlns:a16="http://schemas.microsoft.com/office/drawing/2014/main" id="{CE60C595-36BC-7840-B673-C6F4CB83B9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13" y="1403350"/>
            <a:ext cx="81788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50000"/>
              </a:spcBef>
              <a:buFontTx/>
              <a:buNone/>
            </a:pPr>
            <a:r>
              <a:rPr lang="en-GB" alt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Crosby (2012) </a:t>
            </a:r>
            <a:r>
              <a:rPr lang="en-GB" altLang="en-US" sz="2800">
                <a:solidFill>
                  <a:srgbClr val="000000"/>
                </a:solidFill>
                <a:latin typeface="Arial" panose="020B0604020202020204" pitchFamily="34" charset="0"/>
              </a:rPr>
              <a:t>Relationship orientated buyers appreciate and seek:</a:t>
            </a:r>
            <a:endParaRPr lang="en-GB" altLang="en-US" sz="2000">
              <a:solidFill>
                <a:srgbClr val="333333"/>
              </a:solidFill>
              <a:latin typeface="Arial" panose="020B0604020202020204" pitchFamily="34" charset="0"/>
            </a:endParaRPr>
          </a:p>
        </p:txBody>
      </p:sp>
      <p:sp>
        <p:nvSpPr>
          <p:cNvPr id="40964" name="Rectangle 2">
            <a:extLst>
              <a:ext uri="{FF2B5EF4-FFF2-40B4-BE49-F238E27FC236}">
                <a16:creationId xmlns:a16="http://schemas.microsoft.com/office/drawing/2014/main" id="{10F4B4A6-DCD4-D846-A599-18D01BF770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6600" y="279400"/>
            <a:ext cx="7772400" cy="838200"/>
          </a:xfrm>
        </p:spPr>
        <p:txBody>
          <a:bodyPr anchor="t"/>
          <a:lstStyle/>
          <a:p>
            <a:r>
              <a:rPr lang="en-GB" altLang="en-US" sz="3200" b="1">
                <a:ea typeface="ＭＳ Ｐゴシック" panose="020B0600070205080204" pitchFamily="34" charset="-128"/>
              </a:rPr>
              <a:t>Relationship orientated buyers</a:t>
            </a:r>
            <a:endParaRPr lang="en-GB" altLang="en-US" sz="32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40965" name="TextBox 1">
            <a:extLst>
              <a:ext uri="{FF2B5EF4-FFF2-40B4-BE49-F238E27FC236}">
                <a16:creationId xmlns:a16="http://schemas.microsoft.com/office/drawing/2014/main" id="{518C753C-5607-494F-8655-48575FB9A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2808288"/>
            <a:ext cx="20240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2060"/>
                </a:solidFill>
                <a:latin typeface="Arial" panose="020B0604020202020204" pitchFamily="34" charset="0"/>
              </a:rPr>
              <a:t>Recognition</a:t>
            </a:r>
            <a:r>
              <a:rPr lang="en-US" altLang="en-US" sz="180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0966" name="TextBox 6">
            <a:extLst>
              <a:ext uri="{FF2B5EF4-FFF2-40B4-BE49-F238E27FC236}">
                <a16:creationId xmlns:a16="http://schemas.microsoft.com/office/drawing/2014/main" id="{87D80FC5-4470-1746-93EF-5442B718F7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550" y="3798888"/>
            <a:ext cx="21304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2060"/>
                </a:solidFill>
                <a:latin typeface="Arial" panose="020B0604020202020204" pitchFamily="34" charset="0"/>
              </a:rPr>
              <a:t>Appreciation</a:t>
            </a:r>
            <a:r>
              <a:rPr lang="en-US" altLang="en-US" sz="180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0967" name="TextBox 7">
            <a:extLst>
              <a:ext uri="{FF2B5EF4-FFF2-40B4-BE49-F238E27FC236}">
                <a16:creationId xmlns:a16="http://schemas.microsoft.com/office/drawing/2014/main" id="{C6103BE0-36B2-5E49-B770-F8D96345B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963" y="4621213"/>
            <a:ext cx="2540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2060"/>
                </a:solidFill>
                <a:latin typeface="Arial" panose="020B0604020202020204" pitchFamily="34" charset="0"/>
              </a:rPr>
              <a:t>Personalisation</a:t>
            </a:r>
            <a:r>
              <a:rPr lang="en-US" altLang="en-US" sz="180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0968" name="TextBox 8">
            <a:extLst>
              <a:ext uri="{FF2B5EF4-FFF2-40B4-BE49-F238E27FC236}">
                <a16:creationId xmlns:a16="http://schemas.microsoft.com/office/drawing/2014/main" id="{B2F88854-E4BB-6D47-ABED-CA51CA451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6513" y="3124200"/>
            <a:ext cx="23860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2060"/>
                </a:solidFill>
                <a:latin typeface="Arial" panose="020B0604020202020204" pitchFamily="34" charset="0"/>
              </a:rPr>
              <a:t>Customisation</a:t>
            </a:r>
            <a:r>
              <a:rPr lang="en-US" altLang="en-US" sz="180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0969" name="TextBox 9">
            <a:extLst>
              <a:ext uri="{FF2B5EF4-FFF2-40B4-BE49-F238E27FC236}">
                <a16:creationId xmlns:a16="http://schemas.microsoft.com/office/drawing/2014/main" id="{CA6BC395-11B9-684B-B504-79B3A4A29D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2838" y="4160838"/>
            <a:ext cx="45942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2060"/>
                </a:solidFill>
                <a:latin typeface="Arial" panose="020B0604020202020204" pitchFamily="34" charset="0"/>
              </a:rPr>
              <a:t>Exceptional customer service</a:t>
            </a:r>
            <a:r>
              <a:rPr lang="en-US" altLang="en-US" sz="180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0970" name="TextBox 10">
            <a:extLst>
              <a:ext uri="{FF2B5EF4-FFF2-40B4-BE49-F238E27FC236}">
                <a16:creationId xmlns:a16="http://schemas.microsoft.com/office/drawing/2014/main" id="{AB1F0F89-A5AB-8741-9B26-E3207647FD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5345113"/>
            <a:ext cx="1514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2060"/>
                </a:solidFill>
                <a:latin typeface="Arial" panose="020B0604020202020204" pitchFamily="34" charset="0"/>
              </a:rPr>
              <a:t>Fairness</a:t>
            </a:r>
            <a:r>
              <a:rPr lang="en-US" altLang="en-US" sz="180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0971" name="TextBox 11">
            <a:extLst>
              <a:ext uri="{FF2B5EF4-FFF2-40B4-BE49-F238E27FC236}">
                <a16:creationId xmlns:a16="http://schemas.microsoft.com/office/drawing/2014/main" id="{A13D857F-51D7-074E-8F9C-B0125FAF5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3975" y="4967288"/>
            <a:ext cx="19256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2060"/>
                </a:solidFill>
                <a:latin typeface="Arial" panose="020B0604020202020204" pitchFamily="34" charset="0"/>
              </a:rPr>
              <a:t>Reciprocity</a:t>
            </a:r>
            <a:r>
              <a:rPr lang="en-US" altLang="en-US" sz="180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0972" name="TextBox 12">
            <a:extLst>
              <a:ext uri="{FF2B5EF4-FFF2-40B4-BE49-F238E27FC236}">
                <a16:creationId xmlns:a16="http://schemas.microsoft.com/office/drawing/2014/main" id="{4E0B01D2-7EF4-3D47-9DF0-46B15C93E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2838" y="6153150"/>
            <a:ext cx="4422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2060"/>
                </a:solidFill>
                <a:latin typeface="Arial" panose="020B0604020202020204" pitchFamily="34" charset="0"/>
              </a:rPr>
              <a:t>Cooperative problem solving</a:t>
            </a: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40973" name="TextBox 13">
            <a:extLst>
              <a:ext uri="{FF2B5EF4-FFF2-40B4-BE49-F238E27FC236}">
                <a16:creationId xmlns:a16="http://schemas.microsoft.com/office/drawing/2014/main" id="{AAA69BA0-03A4-F74E-A4C3-6F37849F3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3425" y="2259013"/>
            <a:ext cx="32369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2060"/>
                </a:solidFill>
                <a:latin typeface="Arial" panose="020B0604020202020204" pitchFamily="34" charset="0"/>
              </a:rPr>
              <a:t>Information sharing</a:t>
            </a:r>
            <a:r>
              <a:rPr lang="en-US" altLang="en-US" sz="180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0974" name="TextBox 14">
            <a:extLst>
              <a:ext uri="{FF2B5EF4-FFF2-40B4-BE49-F238E27FC236}">
                <a16:creationId xmlns:a16="http://schemas.microsoft.com/office/drawing/2014/main" id="{FC49E5CB-8DFA-074F-AA36-31321C0D41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950" y="5508625"/>
            <a:ext cx="27400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2060"/>
                </a:solidFill>
                <a:latin typeface="Arial" panose="020B0604020202020204" pitchFamily="34" charset="0"/>
              </a:rPr>
              <a:t>Harmonious interactions</a:t>
            </a:r>
            <a:endParaRPr lang="en-US" altLang="en-US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 Box 3">
            <a:extLst>
              <a:ext uri="{FF2B5EF4-FFF2-40B4-BE49-F238E27FC236}">
                <a16:creationId xmlns:a16="http://schemas.microsoft.com/office/drawing/2014/main" id="{BDEE29FD-9EFC-214F-A61F-BF0DA960F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2895600"/>
            <a:ext cx="327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24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43010" name="Text Box 4">
            <a:extLst>
              <a:ext uri="{FF2B5EF4-FFF2-40B4-BE49-F238E27FC236}">
                <a16:creationId xmlns:a16="http://schemas.microsoft.com/office/drawing/2014/main" id="{9DE903CB-FBDD-6848-A484-46A90B6906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905000"/>
            <a:ext cx="7162800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GB" altLang="en-US" sz="1600" b="1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n-GB" altLang="en-US" sz="1600" b="1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n-GB" altLang="en-US" sz="2000" b="1">
              <a:latin typeface="Arial" panose="020B0604020202020204" pitchFamily="34" charset="0"/>
            </a:endParaRPr>
          </a:p>
          <a:p>
            <a:pPr algn="just">
              <a:spcBef>
                <a:spcPct val="50000"/>
              </a:spcBef>
              <a:buFontTx/>
              <a:buNone/>
            </a:pPr>
            <a:r>
              <a:rPr lang="en-GB" altLang="en-US" sz="1600" b="1">
                <a:latin typeface="Arial" panose="020B0604020202020204" pitchFamily="34" charset="0"/>
              </a:rPr>
              <a:t> </a:t>
            </a:r>
          </a:p>
          <a:p>
            <a:pPr algn="just">
              <a:spcBef>
                <a:spcPct val="50000"/>
              </a:spcBef>
              <a:buFontTx/>
              <a:buNone/>
            </a:pPr>
            <a:r>
              <a:rPr lang="en-GB" altLang="en-US" sz="1600" b="1">
                <a:latin typeface="Arial" panose="020B0604020202020204" pitchFamily="34" charset="0"/>
              </a:rPr>
              <a:t>  </a:t>
            </a:r>
            <a:r>
              <a:rPr lang="en-GB" altLang="en-US" sz="2000" b="1">
                <a:latin typeface="Arial" panose="020B0604020202020204" pitchFamily="34" charset="0"/>
              </a:rPr>
              <a:t>    </a:t>
            </a:r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B9089862-A635-9448-B685-D80F411996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6600" y="279400"/>
            <a:ext cx="7772400" cy="838200"/>
          </a:xfrm>
        </p:spPr>
        <p:txBody>
          <a:bodyPr anchor="t"/>
          <a:lstStyle/>
          <a:p>
            <a:r>
              <a:rPr lang="en-GB" altLang="en-US" sz="3200" b="1">
                <a:ea typeface="ＭＳ Ｐゴシック" panose="020B0600070205080204" pitchFamily="34" charset="-128"/>
              </a:rPr>
              <a:t>Companies like brands because?</a:t>
            </a:r>
            <a:endParaRPr lang="en-GB" altLang="en-US" sz="32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43012" name="Picture 5">
            <a:extLst>
              <a:ext uri="{FF2B5EF4-FFF2-40B4-BE49-F238E27FC236}">
                <a16:creationId xmlns:a16="http://schemas.microsoft.com/office/drawing/2014/main" id="{5F3E0498-3F47-4E46-BDB1-E127B0A6E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713" y="2201863"/>
            <a:ext cx="3375025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 Box 3">
            <a:extLst>
              <a:ext uri="{FF2B5EF4-FFF2-40B4-BE49-F238E27FC236}">
                <a16:creationId xmlns:a16="http://schemas.microsoft.com/office/drawing/2014/main" id="{5BAE606E-6C6E-9A48-B45A-59392D95E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2895600"/>
            <a:ext cx="327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24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47106" name="Text Box 4">
            <a:extLst>
              <a:ext uri="{FF2B5EF4-FFF2-40B4-BE49-F238E27FC236}">
                <a16:creationId xmlns:a16="http://schemas.microsoft.com/office/drawing/2014/main" id="{038932B4-CA2B-4F48-9EB6-4FD0A018D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905000"/>
            <a:ext cx="7162800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GB" altLang="en-US" sz="1600" b="1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n-GB" altLang="en-US" sz="1600" b="1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n-GB" altLang="en-US" sz="2000" b="1">
              <a:latin typeface="Arial" panose="020B0604020202020204" pitchFamily="34" charset="0"/>
            </a:endParaRPr>
          </a:p>
          <a:p>
            <a:pPr algn="just">
              <a:spcBef>
                <a:spcPct val="50000"/>
              </a:spcBef>
              <a:buFontTx/>
              <a:buNone/>
            </a:pPr>
            <a:r>
              <a:rPr lang="en-GB" altLang="en-US" sz="1600" b="1">
                <a:latin typeface="Arial" panose="020B0604020202020204" pitchFamily="34" charset="0"/>
              </a:rPr>
              <a:t> </a:t>
            </a:r>
          </a:p>
          <a:p>
            <a:pPr algn="just">
              <a:spcBef>
                <a:spcPct val="50000"/>
              </a:spcBef>
              <a:buFontTx/>
              <a:buNone/>
            </a:pPr>
            <a:r>
              <a:rPr lang="en-GB" altLang="en-US" sz="1600" b="1">
                <a:latin typeface="Arial" panose="020B0604020202020204" pitchFamily="34" charset="0"/>
              </a:rPr>
              <a:t>  </a:t>
            </a:r>
            <a:r>
              <a:rPr lang="en-GB" altLang="en-US" sz="2000" b="1">
                <a:latin typeface="Arial" panose="020B0604020202020204" pitchFamily="34" charset="0"/>
              </a:rPr>
              <a:t>    </a:t>
            </a:r>
          </a:p>
        </p:txBody>
      </p:sp>
      <p:sp>
        <p:nvSpPr>
          <p:cNvPr id="47107" name="Text Box 5">
            <a:extLst>
              <a:ext uri="{FF2B5EF4-FFF2-40B4-BE49-F238E27FC236}">
                <a16:creationId xmlns:a16="http://schemas.microsoft.com/office/drawing/2014/main" id="{AEF9D276-A6E8-E443-B971-2A8EBEDC0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449388"/>
            <a:ext cx="8450263" cy="339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7800" indent="-1778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40000"/>
              </a:lnSpc>
              <a:spcBef>
                <a:spcPct val="50000"/>
              </a:spcBef>
              <a:buFontTx/>
              <a:buChar char="•"/>
            </a:pPr>
            <a:r>
              <a:rPr lang="en-GB" alt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Assists the development and use of integrated marketing communications.</a:t>
            </a:r>
          </a:p>
          <a:p>
            <a:pPr>
              <a:lnSpc>
                <a:spcPct val="140000"/>
              </a:lnSpc>
              <a:spcBef>
                <a:spcPct val="50000"/>
              </a:spcBef>
              <a:buFontTx/>
              <a:buChar char="•"/>
            </a:pPr>
            <a:r>
              <a:rPr lang="en-GB" altLang="en-US" sz="2800">
                <a:solidFill>
                  <a:srgbClr val="000000"/>
                </a:solidFill>
                <a:latin typeface="Arial" panose="020B0604020202020204" pitchFamily="34" charset="0"/>
              </a:rPr>
              <a:t>Can </a:t>
            </a:r>
            <a:r>
              <a:rPr lang="en-GB" alt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deter competitors </a:t>
            </a:r>
            <a:r>
              <a:rPr lang="en-GB" altLang="en-US" sz="2800">
                <a:solidFill>
                  <a:srgbClr val="000000"/>
                </a:solidFill>
                <a:latin typeface="Arial" panose="020B0604020202020204" pitchFamily="34" charset="0"/>
              </a:rPr>
              <a:t>from entering the market</a:t>
            </a:r>
          </a:p>
          <a:p>
            <a:pPr>
              <a:lnSpc>
                <a:spcPct val="140000"/>
              </a:lnSpc>
              <a:spcBef>
                <a:spcPct val="50000"/>
              </a:spcBef>
              <a:buFontTx/>
              <a:buChar char="•"/>
            </a:pPr>
            <a:r>
              <a:rPr lang="en-GB" altLang="en-US" sz="2800">
                <a:solidFill>
                  <a:srgbClr val="000000"/>
                </a:solidFill>
                <a:latin typeface="Arial" panose="020B0604020202020204" pitchFamily="34" charset="0"/>
              </a:rPr>
              <a:t>Provides some </a:t>
            </a:r>
            <a:r>
              <a:rPr lang="en-GB" alt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legal protection</a:t>
            </a:r>
            <a:r>
              <a:rPr lang="en-GB" altLang="en-US" sz="280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  <a:p>
            <a:pPr algn="just">
              <a:spcBef>
                <a:spcPct val="50000"/>
              </a:spcBef>
              <a:buFontTx/>
              <a:buNone/>
            </a:pPr>
            <a:endParaRPr lang="en-GB" altLang="en-US" sz="2000" b="1">
              <a:latin typeface="Arial" panose="020B0604020202020204" pitchFamily="34" charset="0"/>
            </a:endParaRPr>
          </a:p>
        </p:txBody>
      </p:sp>
      <p:sp>
        <p:nvSpPr>
          <p:cNvPr id="43012" name="Rectangle 2">
            <a:extLst>
              <a:ext uri="{FF2B5EF4-FFF2-40B4-BE49-F238E27FC236}">
                <a16:creationId xmlns:a16="http://schemas.microsoft.com/office/drawing/2014/main" id="{FCABBF3C-C75C-B348-B4FA-973F4C3AEE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92163" y="188913"/>
            <a:ext cx="7239000" cy="838200"/>
          </a:xfrm>
        </p:spPr>
        <p:txBody>
          <a:bodyPr anchor="t">
            <a:normAutofit fontScale="90000"/>
          </a:bodyPr>
          <a:lstStyle/>
          <a:p>
            <a:pPr>
              <a:defRPr/>
            </a:pPr>
            <a:r>
              <a:rPr lang="en-GB" altLang="en-US" sz="2800" b="1">
                <a:ea typeface="ＭＳ Ｐゴシック" panose="020B0600070205080204" pitchFamily="34" charset="-128"/>
              </a:rPr>
              <a:t>Manufacturers and Retailers enjoy brands because it…</a:t>
            </a:r>
          </a:p>
        </p:txBody>
      </p:sp>
      <p:pic>
        <p:nvPicPr>
          <p:cNvPr id="47109" name="Picture 3">
            <a:extLst>
              <a:ext uri="{FF2B5EF4-FFF2-40B4-BE49-F238E27FC236}">
                <a16:creationId xmlns:a16="http://schemas.microsoft.com/office/drawing/2014/main" id="{9BFE73F3-8D93-C140-95E7-E1D4EC51AB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5268913"/>
            <a:ext cx="4446588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>
            <a:extLst>
              <a:ext uri="{FF2B5EF4-FFF2-40B4-BE49-F238E27FC236}">
                <a16:creationId xmlns:a16="http://schemas.microsoft.com/office/drawing/2014/main" id="{B0C0201B-18EB-404B-BCCF-8EF4A975D0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60375"/>
            <a:ext cx="8229600" cy="987425"/>
          </a:xfrm>
        </p:spPr>
        <p:txBody>
          <a:bodyPr anchor="t"/>
          <a:lstStyle/>
          <a:p>
            <a:r>
              <a:rPr lang="en-US" altLang="en-US" sz="3200">
                <a:ea typeface="ＭＳ Ｐゴシック" panose="020B0600070205080204" pitchFamily="34" charset="-128"/>
              </a:rPr>
              <a:t>John Lewis Christmas 2016: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B90D54-875A-8843-B11F-D46F6F21B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68413"/>
            <a:ext cx="8758238" cy="5267325"/>
          </a:xfrm>
        </p:spPr>
        <p:txBody>
          <a:bodyPr>
            <a:normAutofit/>
          </a:bodyPr>
          <a:lstStyle/>
          <a:p>
            <a:pPr marL="114300" indent="0">
              <a:buFontTx/>
              <a:buNone/>
              <a:defRPr/>
            </a:pPr>
            <a:r>
              <a:rPr lang="en-US" sz="1400" dirty="0">
                <a:hlinkClick r:id="rId2"/>
              </a:rPr>
              <a:t>https://www.youtube.com/watch?time_continue=1&amp;v=mNbSgMEZ_Tw</a:t>
            </a:r>
            <a:endParaRPr lang="en-US" sz="2400" b="1" dirty="0"/>
          </a:p>
          <a:p>
            <a:pPr marL="114300" indent="0">
              <a:lnSpc>
                <a:spcPct val="150000"/>
              </a:lnSpc>
              <a:buFontTx/>
              <a:buNone/>
              <a:defRPr/>
            </a:pPr>
            <a:r>
              <a:rPr lang="en-GB" sz="2400" b="1" dirty="0"/>
              <a:t>Exercise in pairs/groups:</a:t>
            </a:r>
          </a:p>
          <a:p>
            <a:pPr>
              <a:lnSpc>
                <a:spcPct val="150000"/>
              </a:lnSpc>
              <a:spcBef>
                <a:spcPct val="50000"/>
              </a:spcBef>
              <a:defRPr/>
            </a:pPr>
            <a:r>
              <a:rPr lang="en-GB" sz="2400" dirty="0"/>
              <a:t>What is the message communicated?</a:t>
            </a:r>
          </a:p>
          <a:p>
            <a:pPr lvl="1">
              <a:lnSpc>
                <a:spcPct val="150000"/>
              </a:lnSpc>
              <a:spcBef>
                <a:spcPct val="50000"/>
              </a:spcBef>
              <a:defRPr/>
            </a:pPr>
            <a:r>
              <a:rPr lang="en-GB" sz="2000" dirty="0"/>
              <a:t>Functional benefit?</a:t>
            </a:r>
          </a:p>
          <a:p>
            <a:pPr lvl="1">
              <a:lnSpc>
                <a:spcPct val="150000"/>
              </a:lnSpc>
              <a:spcBef>
                <a:spcPct val="50000"/>
              </a:spcBef>
              <a:defRPr/>
            </a:pPr>
            <a:r>
              <a:rPr lang="en-GB" sz="2000" dirty="0"/>
              <a:t>Emotional benefit?</a:t>
            </a:r>
          </a:p>
          <a:p>
            <a:pPr>
              <a:lnSpc>
                <a:spcPct val="150000"/>
              </a:lnSpc>
              <a:spcBef>
                <a:spcPct val="50000"/>
              </a:spcBef>
              <a:defRPr/>
            </a:pPr>
            <a:r>
              <a:rPr lang="en-GB" sz="2400" dirty="0"/>
              <a:t>Who is the target audience?</a:t>
            </a:r>
          </a:p>
          <a:p>
            <a:pPr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cs typeface="Arial"/>
              </a:rPr>
              <a:t>Does it DRIP?</a:t>
            </a:r>
          </a:p>
          <a:p>
            <a:pPr>
              <a:spcBef>
                <a:spcPct val="50000"/>
              </a:spcBef>
              <a:defRPr/>
            </a:pPr>
            <a:endParaRPr lang="en-GB" dirty="0"/>
          </a:p>
        </p:txBody>
      </p:sp>
      <p:pic>
        <p:nvPicPr>
          <p:cNvPr id="49155" name="Picture 3">
            <a:extLst>
              <a:ext uri="{FF2B5EF4-FFF2-40B4-BE49-F238E27FC236}">
                <a16:creationId xmlns:a16="http://schemas.microsoft.com/office/drawing/2014/main" id="{5EB3B2C6-69B9-1144-B2FE-59E523C26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00"/>
            <a:ext cx="1062038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6">
            <a:extLst>
              <a:ext uri="{FF2B5EF4-FFF2-40B4-BE49-F238E27FC236}">
                <a16:creationId xmlns:a16="http://schemas.microsoft.com/office/drawing/2014/main" id="{66A94AD6-0089-BC46-B7C0-3B0C2BFB30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013" y="0"/>
            <a:ext cx="5265737" cy="111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3">
            <a:extLst>
              <a:ext uri="{FF2B5EF4-FFF2-40B4-BE49-F238E27FC236}">
                <a16:creationId xmlns:a16="http://schemas.microsoft.com/office/drawing/2014/main" id="{A19E2B5E-59A9-0D45-8B1C-6D398885B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838" y="1908175"/>
            <a:ext cx="2495550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5">
            <a:extLst>
              <a:ext uri="{FF2B5EF4-FFF2-40B4-BE49-F238E27FC236}">
                <a16:creationId xmlns:a16="http://schemas.microsoft.com/office/drawing/2014/main" id="{15C79540-83A8-244F-AD54-E84138A09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238" y="4084638"/>
            <a:ext cx="3689350" cy="245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0665F61C-1A1C-4B44-B8BD-FB88719F95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225" y="244475"/>
            <a:ext cx="6751638" cy="987425"/>
          </a:xfrm>
        </p:spPr>
        <p:txBody>
          <a:bodyPr anchor="t"/>
          <a:lstStyle/>
          <a:p>
            <a:pPr algn="l"/>
            <a:r>
              <a:rPr lang="en-US" altLang="en-US" sz="2800" b="1">
                <a:ea typeface="ＭＳ Ｐゴシック" panose="020B0600070205080204" pitchFamily="34" charset="-128"/>
              </a:rPr>
              <a:t>Impact and some nice touches: </a:t>
            </a:r>
          </a:p>
        </p:txBody>
      </p:sp>
      <p:pic>
        <p:nvPicPr>
          <p:cNvPr id="50178" name="Picture 6">
            <a:extLst>
              <a:ext uri="{FF2B5EF4-FFF2-40B4-BE49-F238E27FC236}">
                <a16:creationId xmlns:a16="http://schemas.microsoft.com/office/drawing/2014/main" id="{315031EA-0FDC-004C-9789-386D5FD692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173038"/>
            <a:ext cx="3222625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7">
            <a:extLst>
              <a:ext uri="{FF2B5EF4-FFF2-40B4-BE49-F238E27FC236}">
                <a16:creationId xmlns:a16="http://schemas.microsoft.com/office/drawing/2014/main" id="{805FAAB7-8943-3A4E-A9C8-68096A65A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413" y="4959350"/>
            <a:ext cx="2732087" cy="166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11">
            <a:extLst>
              <a:ext uri="{FF2B5EF4-FFF2-40B4-BE49-F238E27FC236}">
                <a16:creationId xmlns:a16="http://schemas.microsoft.com/office/drawing/2014/main" id="{B986DBF9-11B6-2248-A635-54901039C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775" y="1635125"/>
            <a:ext cx="2687638" cy="297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TextBox 14">
            <a:extLst>
              <a:ext uri="{FF2B5EF4-FFF2-40B4-BE49-F238E27FC236}">
                <a16:creationId xmlns:a16="http://schemas.microsoft.com/office/drawing/2014/main" id="{D6D7112E-C7A0-0C4A-BCC5-79CF187821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1775" y="4570413"/>
            <a:ext cx="12112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2060"/>
                </a:solidFill>
                <a:latin typeface="Arial" panose="020B0604020202020204" pitchFamily="34" charset="0"/>
              </a:rPr>
              <a:t>1.00 p.m. </a:t>
            </a:r>
          </a:p>
        </p:txBody>
      </p:sp>
      <p:sp>
        <p:nvSpPr>
          <p:cNvPr id="50182" name="TextBox 19">
            <a:extLst>
              <a:ext uri="{FF2B5EF4-FFF2-40B4-BE49-F238E27FC236}">
                <a16:creationId xmlns:a16="http://schemas.microsoft.com/office/drawing/2014/main" id="{474ABF40-C74D-8E47-81A2-7F7EC3BFA9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0663" y="1265238"/>
            <a:ext cx="12747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2060"/>
                </a:solidFill>
                <a:latin typeface="Arial" panose="020B0604020202020204" pitchFamily="34" charset="0"/>
              </a:rPr>
              <a:t>9.,30 a.m. </a:t>
            </a:r>
          </a:p>
        </p:txBody>
      </p:sp>
      <p:pic>
        <p:nvPicPr>
          <p:cNvPr id="50183" name="Picture 17">
            <a:extLst>
              <a:ext uri="{FF2B5EF4-FFF2-40B4-BE49-F238E27FC236}">
                <a16:creationId xmlns:a16="http://schemas.microsoft.com/office/drawing/2014/main" id="{876E2933-5C8B-FE48-9974-AE352B332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5925"/>
            <a:ext cx="6475413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Picture 20">
            <a:extLst>
              <a:ext uri="{FF2B5EF4-FFF2-40B4-BE49-F238E27FC236}">
                <a16:creationId xmlns:a16="http://schemas.microsoft.com/office/drawing/2014/main" id="{97A62750-185C-2C48-8A95-A7EC7A2D4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146175"/>
            <a:ext cx="21717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5" name="Picture 22">
            <a:extLst>
              <a:ext uri="{FF2B5EF4-FFF2-40B4-BE49-F238E27FC236}">
                <a16:creationId xmlns:a16="http://schemas.microsoft.com/office/drawing/2014/main" id="{1E2A7178-E385-DD47-B846-AA571311B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825" y="4462463"/>
            <a:ext cx="3603625" cy="239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6" name="Picture 13">
            <a:extLst>
              <a:ext uri="{FF2B5EF4-FFF2-40B4-BE49-F238E27FC236}">
                <a16:creationId xmlns:a16="http://schemas.microsoft.com/office/drawing/2014/main" id="{BEDA8BBA-A667-0F41-BC78-3A664A4CC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1075"/>
            <a:ext cx="3116263" cy="208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7" name="Picture 24">
            <a:extLst>
              <a:ext uri="{FF2B5EF4-FFF2-40B4-BE49-F238E27FC236}">
                <a16:creationId xmlns:a16="http://schemas.microsoft.com/office/drawing/2014/main" id="{2D336C09-DB7D-884A-ADB9-C53D956CF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2763838"/>
            <a:ext cx="578802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3">
            <a:extLst>
              <a:ext uri="{FF2B5EF4-FFF2-40B4-BE49-F238E27FC236}">
                <a16:creationId xmlns:a16="http://schemas.microsoft.com/office/drawing/2014/main" id="{D641232F-DAE7-2744-A149-0A4C9416A7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588" y="1584325"/>
            <a:ext cx="8305800" cy="437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GB" altLang="en-US" sz="2400" dirty="0">
                <a:solidFill>
                  <a:srgbClr val="000000"/>
                </a:solidFill>
                <a:latin typeface="+mn-lt"/>
              </a:rPr>
              <a:t>A brand is:</a:t>
            </a:r>
            <a:endParaRPr lang="en-GB" altLang="en-US" sz="2400" b="1" dirty="0">
              <a:solidFill>
                <a:srgbClr val="000000"/>
              </a:solidFill>
              <a:latin typeface="+mn-lt"/>
            </a:endParaRPr>
          </a:p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GB" altLang="en-US" sz="2800" b="1" i="1" dirty="0">
                <a:solidFill>
                  <a:srgbClr val="000000"/>
                </a:solidFill>
                <a:latin typeface="+mn-lt"/>
              </a:rPr>
              <a:t>“a name, term, sign, symbol or design or a combination, intended to identify the goods, or services of one seller or group of sellers, and to differentiate them from those of competitors”.</a:t>
            </a:r>
          </a:p>
          <a:p>
            <a:pPr algn="just">
              <a:spcBef>
                <a:spcPct val="50000"/>
              </a:spcBef>
              <a:defRPr/>
            </a:pPr>
            <a:endParaRPr lang="en-GB" altLang="en-US" sz="2400" b="1" dirty="0">
              <a:solidFill>
                <a:srgbClr val="000000"/>
              </a:solidFill>
              <a:latin typeface="+mn-lt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GB" altLang="en-US" sz="2400" b="1" dirty="0">
                <a:solidFill>
                  <a:srgbClr val="000000"/>
                </a:solidFill>
                <a:latin typeface="+mn-lt"/>
              </a:rPr>
              <a:t>Kotler and Keller (2006)</a:t>
            </a:r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2B0E84B9-337D-964D-9B32-335414F2A4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14625" y="233363"/>
            <a:ext cx="5973763" cy="838200"/>
          </a:xfrm>
        </p:spPr>
        <p:txBody>
          <a:bodyPr anchor="t"/>
          <a:lstStyle/>
          <a:p>
            <a:r>
              <a:rPr lang="en-GB" altLang="en-US">
                <a:ea typeface="ＭＳ Ｐゴシック" panose="020B0600070205080204" pitchFamily="34" charset="-128"/>
              </a:rPr>
              <a:t>What is a Brand</a:t>
            </a:r>
            <a:r>
              <a:rPr lang="en-GB" altLang="en-US" sz="2800" b="1">
                <a:ea typeface="ＭＳ Ｐゴシック" panose="020B0600070205080204" pitchFamily="34" charset="-128"/>
              </a:rPr>
              <a:t>	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>
            <a:extLst>
              <a:ext uri="{FF2B5EF4-FFF2-40B4-BE49-F238E27FC236}">
                <a16:creationId xmlns:a16="http://schemas.microsoft.com/office/drawing/2014/main" id="{5BAA9024-73F3-FD43-BC34-F63F284178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7638" y="314325"/>
            <a:ext cx="6751637" cy="987425"/>
          </a:xfrm>
        </p:spPr>
        <p:txBody>
          <a:bodyPr anchor="t"/>
          <a:lstStyle/>
          <a:p>
            <a:pPr algn="l"/>
            <a:r>
              <a:rPr lang="en-US" altLang="en-US" sz="2400" b="1">
                <a:ea typeface="ＭＳ Ｐゴシック" panose="020B0600070205080204" pitchFamily="34" charset="-128"/>
              </a:rPr>
              <a:t>More to come &amp; Why the change?</a:t>
            </a:r>
          </a:p>
        </p:txBody>
      </p:sp>
      <p:pic>
        <p:nvPicPr>
          <p:cNvPr id="51202" name="Picture 6">
            <a:extLst>
              <a:ext uri="{FF2B5EF4-FFF2-40B4-BE49-F238E27FC236}">
                <a16:creationId xmlns:a16="http://schemas.microsoft.com/office/drawing/2014/main" id="{46665E06-4655-7E4E-8FA4-762C93376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173038"/>
            <a:ext cx="3222625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20">
            <a:extLst>
              <a:ext uri="{FF2B5EF4-FFF2-40B4-BE49-F238E27FC236}">
                <a16:creationId xmlns:a16="http://schemas.microsoft.com/office/drawing/2014/main" id="{6AD0608F-5753-AA4F-9431-8442CE24A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1089025"/>
            <a:ext cx="21717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22">
            <a:extLst>
              <a:ext uri="{FF2B5EF4-FFF2-40B4-BE49-F238E27FC236}">
                <a16:creationId xmlns:a16="http://schemas.microsoft.com/office/drawing/2014/main" id="{13023F44-9345-3840-81FE-AEE49ED5F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063" y="1301750"/>
            <a:ext cx="2873375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13">
            <a:extLst>
              <a:ext uri="{FF2B5EF4-FFF2-40B4-BE49-F238E27FC236}">
                <a16:creationId xmlns:a16="http://schemas.microsoft.com/office/drawing/2014/main" id="{5F5977DE-2E12-1A4D-907C-78EA533FC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063" y="3878263"/>
            <a:ext cx="3117850" cy="208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2">
            <a:extLst>
              <a:ext uri="{FF2B5EF4-FFF2-40B4-BE49-F238E27FC236}">
                <a16:creationId xmlns:a16="http://schemas.microsoft.com/office/drawing/2014/main" id="{E9A3FD8B-4C7D-A647-AFC3-778808ECD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29113"/>
            <a:ext cx="5786438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5">
            <a:extLst>
              <a:ext uri="{FF2B5EF4-FFF2-40B4-BE49-F238E27FC236}">
                <a16:creationId xmlns:a16="http://schemas.microsoft.com/office/drawing/2014/main" id="{004B41D5-736F-5D42-98F7-68B53C66D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4825"/>
            <a:ext cx="5607050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8" name="TextBox 6">
            <a:extLst>
              <a:ext uri="{FF2B5EF4-FFF2-40B4-BE49-F238E27FC236}">
                <a16:creationId xmlns:a16="http://schemas.microsoft.com/office/drawing/2014/main" id="{84EC3D87-734C-DA48-BB43-719610EB0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959225"/>
            <a:ext cx="4429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2060"/>
                </a:solidFill>
                <a:latin typeface="Arial" panose="020B0604020202020204" pitchFamily="34" charset="0"/>
              </a:rPr>
              <a:t>Why change? Needed to improve on Moz</a:t>
            </a:r>
          </a:p>
        </p:txBody>
      </p:sp>
      <p:pic>
        <p:nvPicPr>
          <p:cNvPr id="51209" name="Picture 9">
            <a:extLst>
              <a:ext uri="{FF2B5EF4-FFF2-40B4-BE49-F238E27FC236}">
                <a16:creationId xmlns:a16="http://schemas.microsoft.com/office/drawing/2014/main" id="{03B1F73B-0100-6B48-AC74-19410DE23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95463"/>
            <a:ext cx="5970588" cy="124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3">
            <a:extLst>
              <a:ext uri="{FF2B5EF4-FFF2-40B4-BE49-F238E27FC236}">
                <a16:creationId xmlns:a16="http://schemas.microsoft.com/office/drawing/2014/main" id="{68343116-67A9-2647-9131-649E7D157A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0" y="1628775"/>
            <a:ext cx="8305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2000" b="1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id="{12AF14E8-1993-0D41-9A34-68E3E8B377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6738" y="98425"/>
            <a:ext cx="4635500" cy="838200"/>
          </a:xfrm>
        </p:spPr>
        <p:txBody>
          <a:bodyPr anchor="t">
            <a:normAutofit fontScale="90000"/>
          </a:bodyPr>
          <a:lstStyle/>
          <a:p>
            <a:pPr>
              <a:defRPr/>
            </a:pPr>
            <a:r>
              <a:rPr lang="en-GB" altLang="en-US" sz="2400" b="1">
                <a:ea typeface="ＭＳ Ｐゴシック" panose="020B0600070205080204" pitchFamily="34" charset="-128"/>
              </a:rPr>
              <a:t>How to Build a Brand – Keller’s Customer Based Brand Equity Model </a:t>
            </a:r>
          </a:p>
        </p:txBody>
      </p:sp>
      <p:pic>
        <p:nvPicPr>
          <p:cNvPr id="52227" name="Picture 2">
            <a:extLst>
              <a:ext uri="{FF2B5EF4-FFF2-40B4-BE49-F238E27FC236}">
                <a16:creationId xmlns:a16="http://schemas.microsoft.com/office/drawing/2014/main" id="{EF7C3E5E-48F5-594B-9DFB-A571C92CD4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268413"/>
            <a:ext cx="9296400" cy="55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1">
            <a:extLst>
              <a:ext uri="{FF2B5EF4-FFF2-40B4-BE49-F238E27FC236}">
                <a16:creationId xmlns:a16="http://schemas.microsoft.com/office/drawing/2014/main" id="{51576261-933C-B542-8AC6-6EB4A75CD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413" y="3175"/>
            <a:ext cx="2519362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3">
            <a:extLst>
              <a:ext uri="{FF2B5EF4-FFF2-40B4-BE49-F238E27FC236}">
                <a16:creationId xmlns:a16="http://schemas.microsoft.com/office/drawing/2014/main" id="{5D2C367D-D66F-234F-9A13-3C1CEF00A1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863" y="1358900"/>
            <a:ext cx="8640762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1800">
                <a:solidFill>
                  <a:srgbClr val="000000"/>
                </a:solidFill>
                <a:latin typeface="Arial" panose="020B0604020202020204" pitchFamily="34" charset="0"/>
              </a:rPr>
              <a:t>  </a:t>
            </a:r>
            <a:r>
              <a:rPr lang="en-GB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Brand salience </a:t>
            </a:r>
            <a:r>
              <a:rPr lang="en-GB" altLang="en-US" sz="1800">
                <a:solidFill>
                  <a:srgbClr val="000000"/>
                </a:solidFill>
                <a:latin typeface="Arial" panose="020B0604020202020204" pitchFamily="34" charset="0"/>
              </a:rPr>
              <a:t>- how easily and often do customers think of a particular brand?  </a:t>
            </a:r>
          </a:p>
          <a:p>
            <a:pPr>
              <a:spcBef>
                <a:spcPct val="0"/>
              </a:spcBef>
            </a:pPr>
            <a:endParaRPr lang="en-GB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GB" altLang="en-US" sz="1800">
                <a:solidFill>
                  <a:srgbClr val="000000"/>
                </a:solidFill>
                <a:latin typeface="Arial" panose="020B0604020202020204" pitchFamily="34" charset="0"/>
              </a:rPr>
              <a:t>  </a:t>
            </a:r>
            <a:r>
              <a:rPr lang="en-GB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Brand performance </a:t>
            </a:r>
            <a:r>
              <a:rPr lang="en-GB" altLang="en-US" sz="1800">
                <a:solidFill>
                  <a:srgbClr val="000000"/>
                </a:solidFill>
                <a:latin typeface="Arial" panose="020B0604020202020204" pitchFamily="34" charset="0"/>
              </a:rPr>
              <a:t>- how well do customers believe a particular brand performs?</a:t>
            </a:r>
          </a:p>
          <a:p>
            <a:pPr>
              <a:spcBef>
                <a:spcPct val="0"/>
              </a:spcBef>
            </a:pPr>
            <a:endParaRPr lang="en-GB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GB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  Brand imagery </a:t>
            </a:r>
            <a:r>
              <a:rPr lang="en-GB" altLang="en-US" sz="1800">
                <a:solidFill>
                  <a:srgbClr val="000000"/>
                </a:solidFill>
                <a:latin typeface="Arial" panose="020B0604020202020204" pitchFamily="34" charset="0"/>
              </a:rPr>
              <a:t>- describes the extrinsic properties of a brand (the colour, the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rgbClr val="000000"/>
                </a:solidFill>
                <a:latin typeface="Arial" panose="020B0604020202020204" pitchFamily="34" charset="0"/>
              </a:rPr>
              <a:t>   packaging, the product consistency, associations) and level to which these satisfy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rgbClr val="000000"/>
                </a:solidFill>
                <a:latin typeface="Arial" panose="020B0604020202020204" pitchFamily="34" charset="0"/>
              </a:rPr>
              <a:t>   customers’ psychological or social needs.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GB" altLang="en-US" sz="1800">
                <a:solidFill>
                  <a:srgbClr val="000000"/>
                </a:solidFill>
                <a:latin typeface="Arial" panose="020B0604020202020204" pitchFamily="34" charset="0"/>
              </a:rPr>
              <a:t>  </a:t>
            </a:r>
            <a:r>
              <a:rPr lang="en-GB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Brand judgements </a:t>
            </a:r>
            <a:r>
              <a:rPr lang="en-GB" altLang="en-US" sz="1800">
                <a:solidFill>
                  <a:srgbClr val="000000"/>
                </a:solidFill>
                <a:latin typeface="Arial" panose="020B0604020202020204" pitchFamily="34" charset="0"/>
              </a:rPr>
              <a:t>– a customers’ own personal opinions and evaluations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rgbClr val="000000"/>
                </a:solidFill>
                <a:latin typeface="Arial" panose="020B0604020202020204" pitchFamily="34" charset="0"/>
              </a:rPr>
              <a:t>   about a brand.</a:t>
            </a:r>
          </a:p>
          <a:p>
            <a:pPr>
              <a:spcBef>
                <a:spcPct val="0"/>
              </a:spcBef>
            </a:pPr>
            <a:endParaRPr lang="en-GB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GB" altLang="en-US" sz="1800">
                <a:solidFill>
                  <a:srgbClr val="000000"/>
                </a:solidFill>
                <a:latin typeface="Arial" panose="020B0604020202020204" pitchFamily="34" charset="0"/>
              </a:rPr>
              <a:t>  </a:t>
            </a:r>
            <a:r>
              <a:rPr lang="en-GB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Brand feelings </a:t>
            </a:r>
            <a:r>
              <a:rPr lang="en-GB" altLang="en-US" sz="1800">
                <a:solidFill>
                  <a:srgbClr val="000000"/>
                </a:solidFill>
                <a:latin typeface="Arial" panose="020B0604020202020204" pitchFamily="34" charset="0"/>
              </a:rPr>
              <a:t>- customers’ emotional responses and reactions with respect to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rgbClr val="000000"/>
                </a:solidFill>
                <a:latin typeface="Arial" panose="020B0604020202020204" pitchFamily="34" charset="0"/>
              </a:rPr>
              <a:t>   the brand when prompted by communications or by friends.  </a:t>
            </a:r>
          </a:p>
          <a:p>
            <a:pPr>
              <a:spcBef>
                <a:spcPct val="0"/>
              </a:spcBef>
            </a:pPr>
            <a:endParaRPr lang="en-GB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GB" altLang="en-US" sz="1800">
                <a:solidFill>
                  <a:srgbClr val="000000"/>
                </a:solidFill>
                <a:latin typeface="Arial" panose="020B0604020202020204" pitchFamily="34" charset="0"/>
              </a:rPr>
              <a:t>  </a:t>
            </a:r>
            <a:r>
              <a:rPr lang="en-GB" altLang="en-US" sz="1800" b="1">
                <a:solidFill>
                  <a:srgbClr val="000000"/>
                </a:solidFill>
                <a:latin typeface="Arial" panose="020B0604020202020204" pitchFamily="34" charset="0"/>
              </a:rPr>
              <a:t>Brand resonance </a:t>
            </a:r>
            <a:r>
              <a:rPr lang="en-GB" altLang="en-US" sz="1800">
                <a:solidFill>
                  <a:srgbClr val="000000"/>
                </a:solidFill>
                <a:latin typeface="Arial" panose="020B0604020202020204" pitchFamily="34" charset="0"/>
              </a:rPr>
              <a:t>- the nature of the relationship customers have with the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rgbClr val="000000"/>
                </a:solidFill>
                <a:latin typeface="Arial" panose="020B0604020202020204" pitchFamily="34" charset="0"/>
              </a:rPr>
              <a:t>   brand and the extent to which they feel loyal to the brand.</a:t>
            </a:r>
          </a:p>
        </p:txBody>
      </p:sp>
      <p:sp>
        <p:nvSpPr>
          <p:cNvPr id="54274" name="TextBox 4">
            <a:extLst>
              <a:ext uri="{FF2B5EF4-FFF2-40B4-BE49-F238E27FC236}">
                <a16:creationId xmlns:a16="http://schemas.microsoft.com/office/drawing/2014/main" id="{0FC6AB58-82D5-6C44-899A-2231C13D77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75" y="323850"/>
            <a:ext cx="7740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2"/>
                </a:solidFill>
                <a:latin typeface="Arial" panose="020B0604020202020204" pitchFamily="34" charset="0"/>
              </a:rPr>
              <a:t>Elements of Keller’s Brand Pyramid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3">
            <a:extLst>
              <a:ext uri="{FF2B5EF4-FFF2-40B4-BE49-F238E27FC236}">
                <a16:creationId xmlns:a16="http://schemas.microsoft.com/office/drawing/2014/main" id="{F7E81E71-0F6C-C942-9740-3A7B709A0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524000"/>
            <a:ext cx="7772400" cy="55403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>
              <a:lnSpc>
                <a:spcPct val="150000"/>
              </a:lnSpc>
              <a:spcBef>
                <a:spcPct val="50000"/>
              </a:spcBef>
              <a:buFont typeface="Arial"/>
              <a:buChar char="•"/>
              <a:defRPr/>
            </a:pPr>
            <a:r>
              <a:rPr lang="en-GB" dirty="0">
                <a:solidFill>
                  <a:srgbClr val="000000"/>
                </a:solidFill>
                <a:cs typeface="Arial" charset="0"/>
              </a:rPr>
              <a:t>Brands can be used to </a:t>
            </a:r>
            <a:r>
              <a:rPr lang="en-GB" b="1" dirty="0">
                <a:solidFill>
                  <a:srgbClr val="000000"/>
                </a:solidFill>
                <a:cs typeface="Arial" charset="0"/>
              </a:rPr>
              <a:t>trigger associations in the minds of customers. </a:t>
            </a:r>
            <a:r>
              <a:rPr lang="en-GB" dirty="0">
                <a:solidFill>
                  <a:srgbClr val="000000"/>
                </a:solidFill>
                <a:cs typeface="Arial" charset="0"/>
              </a:rPr>
              <a:t>These associations may enable customers to construe a psychosocial meaning which they learn to associate with a particular brand. </a:t>
            </a:r>
            <a:endParaRPr lang="en-GB" b="1" dirty="0">
              <a:solidFill>
                <a:srgbClr val="000000"/>
              </a:solidFill>
              <a:cs typeface="Arial" charset="0"/>
            </a:endParaRPr>
          </a:p>
          <a:p>
            <a:pPr marL="342900" indent="-342900">
              <a:lnSpc>
                <a:spcPct val="150000"/>
              </a:lnSpc>
              <a:spcBef>
                <a:spcPct val="50000"/>
              </a:spcBef>
              <a:buFont typeface="Arial"/>
              <a:buChar char="•"/>
              <a:defRPr/>
            </a:pPr>
            <a:r>
              <a:rPr lang="en-GB" b="1" dirty="0" err="1">
                <a:solidFill>
                  <a:srgbClr val="000000"/>
                </a:solidFill>
                <a:cs typeface="Arial" charset="0"/>
              </a:rPr>
              <a:t>Aaker</a:t>
            </a:r>
            <a:r>
              <a:rPr lang="en-GB" b="1" dirty="0">
                <a:solidFill>
                  <a:srgbClr val="000000"/>
                </a:solidFill>
                <a:cs typeface="Arial" charset="0"/>
              </a:rPr>
              <a:t> (1997)</a:t>
            </a:r>
            <a:r>
              <a:rPr lang="en-GB" dirty="0">
                <a:solidFill>
                  <a:srgbClr val="000000"/>
                </a:solidFill>
                <a:cs typeface="Arial" charset="0"/>
              </a:rPr>
              <a:t> developed a </a:t>
            </a:r>
            <a:r>
              <a:rPr lang="en-GB" b="1" dirty="0">
                <a:solidFill>
                  <a:srgbClr val="000000"/>
                </a:solidFill>
                <a:cs typeface="Arial" charset="0"/>
              </a:rPr>
              <a:t>Brand Personality Scale </a:t>
            </a:r>
            <a:r>
              <a:rPr lang="en-GB" dirty="0">
                <a:solidFill>
                  <a:srgbClr val="000000"/>
                </a:solidFill>
                <a:cs typeface="Arial" charset="0"/>
              </a:rPr>
              <a:t>to reflect the main human characteristics that she found people associate with brands. </a:t>
            </a:r>
          </a:p>
          <a:p>
            <a:pPr algn="ctr">
              <a:spcBef>
                <a:spcPct val="50000"/>
              </a:spcBef>
              <a:defRPr/>
            </a:pPr>
            <a:endParaRPr lang="en-GB" sz="2000" b="1" dirty="0">
              <a:solidFill>
                <a:srgbClr val="000000"/>
              </a:solidFill>
              <a:cs typeface="Arial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GB" sz="1600" b="1" dirty="0">
              <a:cs typeface="Times New Roman" charset="0"/>
            </a:endParaRPr>
          </a:p>
        </p:txBody>
      </p:sp>
      <p:sp>
        <p:nvSpPr>
          <p:cNvPr id="56322" name="Rectangle 2">
            <a:extLst>
              <a:ext uri="{FF2B5EF4-FFF2-40B4-BE49-F238E27FC236}">
                <a16:creationId xmlns:a16="http://schemas.microsoft.com/office/drawing/2014/main" id="{97930C8D-644F-E146-AAD1-1DF195F287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79400"/>
            <a:ext cx="8077200" cy="838200"/>
          </a:xfrm>
        </p:spPr>
        <p:txBody>
          <a:bodyPr anchor="t"/>
          <a:lstStyle/>
          <a:p>
            <a:r>
              <a:rPr lang="en-GB" altLang="en-US" sz="3200" b="1">
                <a:ea typeface="ＭＳ Ｐゴシック" panose="020B0600070205080204" pitchFamily="34" charset="-128"/>
              </a:rPr>
              <a:t>Brand Associations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>
            <a:extLst>
              <a:ext uri="{FF2B5EF4-FFF2-40B4-BE49-F238E27FC236}">
                <a16:creationId xmlns:a16="http://schemas.microsoft.com/office/drawing/2014/main" id="{5ECE68B6-6BE0-B54B-827E-A0653D31DD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6250" y="188913"/>
            <a:ext cx="8229600" cy="1030287"/>
          </a:xfrm>
        </p:spPr>
        <p:txBody>
          <a:bodyPr anchor="t"/>
          <a:lstStyle/>
          <a:p>
            <a:pPr eaLnBrk="1" hangingPunct="1"/>
            <a:r>
              <a:rPr lang="en-US" altLang="en-US">
                <a:latin typeface="Trebuchet MS" panose="020B0703020202090204" pitchFamily="34" charset="0"/>
                <a:ea typeface="ＭＳ Ｐゴシック" panose="020B0600070205080204" pitchFamily="34" charset="-128"/>
              </a:rPr>
              <a:t>Brand building exercise</a:t>
            </a:r>
          </a:p>
        </p:txBody>
      </p:sp>
      <p:sp>
        <p:nvSpPr>
          <p:cNvPr id="60418" name="Content Placeholder 2">
            <a:extLst>
              <a:ext uri="{FF2B5EF4-FFF2-40B4-BE49-F238E27FC236}">
                <a16:creationId xmlns:a16="http://schemas.microsoft.com/office/drawing/2014/main" id="{C589C8E1-9CD1-0240-9482-820E4E781E6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5763" y="1538288"/>
            <a:ext cx="8229600" cy="4081462"/>
          </a:xfrm>
        </p:spPr>
        <p:txBody>
          <a:bodyPr/>
          <a:lstStyle/>
          <a:p>
            <a:pPr eaLnBrk="1" hangingPunct="1">
              <a:spcAft>
                <a:spcPts val="1800"/>
              </a:spcAft>
            </a:pPr>
            <a:r>
              <a:rPr lang="en-US" altLang="en-US">
                <a:latin typeface="Trebuchet MS" panose="020B0703020202090204" pitchFamily="34" charset="0"/>
                <a:ea typeface="ＭＳ Ｐゴシック" panose="020B0600070205080204" pitchFamily="34" charset="-128"/>
              </a:rPr>
              <a:t>In groups, pairs or individually </a:t>
            </a:r>
          </a:p>
          <a:p>
            <a:pPr eaLnBrk="1" hangingPunct="1">
              <a:spcAft>
                <a:spcPts val="1800"/>
              </a:spcAft>
            </a:pPr>
            <a:r>
              <a:rPr lang="en-US" altLang="en-US">
                <a:latin typeface="Trebuchet MS" panose="020B0703020202090204" pitchFamily="34" charset="0"/>
                <a:ea typeface="ＭＳ Ｐゴシック" panose="020B0600070205080204" pitchFamily="34" charset="-128"/>
              </a:rPr>
              <a:t>List meanings of your favourite brand</a:t>
            </a:r>
          </a:p>
          <a:p>
            <a:pPr eaLnBrk="1" hangingPunct="1">
              <a:spcAft>
                <a:spcPts val="1800"/>
              </a:spcAft>
            </a:pPr>
            <a:r>
              <a:rPr lang="en-US" altLang="en-US">
                <a:latin typeface="Trebuchet MS" panose="020B0703020202090204" pitchFamily="34" charset="0"/>
                <a:ea typeface="ＭＳ Ｐゴシック" panose="020B0600070205080204" pitchFamily="34" charset="-128"/>
              </a:rPr>
              <a:t>Repeat the exercise with your least favourite brand</a:t>
            </a:r>
          </a:p>
        </p:txBody>
      </p:sp>
      <p:pic>
        <p:nvPicPr>
          <p:cNvPr id="60419" name="Picture 1">
            <a:extLst>
              <a:ext uri="{FF2B5EF4-FFF2-40B4-BE49-F238E27FC236}">
                <a16:creationId xmlns:a16="http://schemas.microsoft.com/office/drawing/2014/main" id="{C95BBD0D-DD37-DB4D-8DFC-B19D8D5C1C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00" y="3654425"/>
            <a:ext cx="6284913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1">
            <a:extLst>
              <a:ext uri="{FF2B5EF4-FFF2-40B4-BE49-F238E27FC236}">
                <a16:creationId xmlns:a16="http://schemas.microsoft.com/office/drawing/2014/main" id="{187A489D-F725-954F-9B38-DF0D63B27D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200" y="3175"/>
            <a:ext cx="157480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>
            <a:extLst>
              <a:ext uri="{FF2B5EF4-FFF2-40B4-BE49-F238E27FC236}">
                <a16:creationId xmlns:a16="http://schemas.microsoft.com/office/drawing/2014/main" id="{964A7217-55EC-A542-9560-F298790213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6250" y="279400"/>
            <a:ext cx="8229600" cy="1030288"/>
          </a:xfrm>
        </p:spPr>
        <p:txBody>
          <a:bodyPr anchor="t"/>
          <a:lstStyle/>
          <a:p>
            <a:pPr eaLnBrk="1" hangingPunct="1"/>
            <a:r>
              <a:rPr lang="en-US" altLang="en-US">
                <a:latin typeface="Trebuchet MS" panose="020B0703020202090204" pitchFamily="34" charset="0"/>
                <a:ea typeface="ＭＳ Ｐゴシック" panose="020B0600070205080204" pitchFamily="34" charset="-128"/>
              </a:rPr>
              <a:t>Example</a:t>
            </a:r>
          </a:p>
        </p:txBody>
      </p:sp>
      <p:sp>
        <p:nvSpPr>
          <p:cNvPr id="61442" name="Content Placeholder 2">
            <a:extLst>
              <a:ext uri="{FF2B5EF4-FFF2-40B4-BE49-F238E27FC236}">
                <a16:creationId xmlns:a16="http://schemas.microsoft.com/office/drawing/2014/main" id="{328F5DCD-CBE8-F845-BFD5-CCDC26E96CB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06375" y="1584325"/>
            <a:ext cx="4770438" cy="4081463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Apple ($302 billion)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>
                <a:ea typeface="ＭＳ Ｐゴシック" panose="020B0600070205080204" pitchFamily="34" charset="-128"/>
              </a:rPr>
              <a:t>Innovative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>
                <a:ea typeface="ＭＳ Ｐゴシック" panose="020B0600070205080204" pitchFamily="34" charset="-128"/>
              </a:rPr>
              <a:t>Reliable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>
                <a:ea typeface="ＭＳ Ｐゴシック" panose="020B0600070205080204" pitchFamily="34" charset="-128"/>
              </a:rPr>
              <a:t>Supportive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>
                <a:ea typeface="ＭＳ Ｐゴシック" panose="020B0600070205080204" pitchFamily="34" charset="-128"/>
              </a:rPr>
              <a:t>Easy to Use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>
                <a:ea typeface="ＭＳ Ｐゴシック" panose="020B0600070205080204" pitchFamily="34" charset="-128"/>
              </a:rPr>
              <a:t>Generous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>
                <a:ea typeface="ＭＳ Ｐゴシック" panose="020B0600070205080204" pitchFamily="34" charset="-128"/>
              </a:rPr>
              <a:t>Happy to be part of the family.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>
                <a:ea typeface="ＭＳ Ｐゴシック" panose="020B0600070205080204" pitchFamily="34" charset="-128"/>
              </a:rPr>
              <a:t>Solid</a:t>
            </a:r>
          </a:p>
          <a:p>
            <a:pPr eaLnBrk="1" hangingPunct="1"/>
            <a:endParaRPr lang="en-US" altLang="en-US">
              <a:latin typeface="Trebuchet MS" panose="020B070302020209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61443" name="Picture 4">
            <a:extLst>
              <a:ext uri="{FF2B5EF4-FFF2-40B4-BE49-F238E27FC236}">
                <a16:creationId xmlns:a16="http://schemas.microsoft.com/office/drawing/2014/main" id="{CC6B683C-C269-5241-8344-4A9E17FA9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200" y="2214563"/>
            <a:ext cx="13208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TextBox 1">
            <a:extLst>
              <a:ext uri="{FF2B5EF4-FFF2-40B4-BE49-F238E27FC236}">
                <a16:creationId xmlns:a16="http://schemas.microsoft.com/office/drawing/2014/main" id="{1CD15623-E902-084A-A07D-DBB2EDAF55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6325" y="1538288"/>
            <a:ext cx="3960813" cy="361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EE</a:t>
            </a:r>
          </a:p>
          <a:p>
            <a:pPr lvl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</a:rPr>
              <a:t>Nags</a:t>
            </a:r>
          </a:p>
          <a:p>
            <a:pPr lvl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</a:rPr>
              <a:t>Unhelpful</a:t>
            </a:r>
          </a:p>
          <a:p>
            <a:pPr lvl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</a:rPr>
              <a:t>Annoying</a:t>
            </a:r>
          </a:p>
          <a:p>
            <a:pPr lvl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</a:rPr>
              <a:t>Unreliable</a:t>
            </a:r>
          </a:p>
          <a:p>
            <a:pPr lvl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</a:rPr>
              <a:t>A hassle to pronounce</a:t>
            </a:r>
          </a:p>
          <a:p>
            <a:pPr lvl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</a:rPr>
              <a:t>Website is poor poor poor</a:t>
            </a:r>
          </a:p>
        </p:txBody>
      </p:sp>
      <p:pic>
        <p:nvPicPr>
          <p:cNvPr id="61445" name="Picture 2">
            <a:extLst>
              <a:ext uri="{FF2B5EF4-FFF2-40B4-BE49-F238E27FC236}">
                <a16:creationId xmlns:a16="http://schemas.microsoft.com/office/drawing/2014/main" id="{0E2B8C50-DA2E-8549-90A7-F5C085D19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1268413"/>
            <a:ext cx="1755775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Picture 6">
            <a:extLst>
              <a:ext uri="{FF2B5EF4-FFF2-40B4-BE49-F238E27FC236}">
                <a16:creationId xmlns:a16="http://schemas.microsoft.com/office/drawing/2014/main" id="{B1E87011-B1CF-D649-89F1-1C5CC15A27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-19050"/>
            <a:ext cx="1311275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 Box 3">
            <a:extLst>
              <a:ext uri="{FF2B5EF4-FFF2-40B4-BE49-F238E27FC236}">
                <a16:creationId xmlns:a16="http://schemas.microsoft.com/office/drawing/2014/main" id="{807DBA1C-6298-5640-AB28-32FD3C753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2895600"/>
            <a:ext cx="327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24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6562" name="Text Box 4">
            <a:extLst>
              <a:ext uri="{FF2B5EF4-FFF2-40B4-BE49-F238E27FC236}">
                <a16:creationId xmlns:a16="http://schemas.microsoft.com/office/drawing/2014/main" id="{676EF86E-C04B-164E-B1CA-2A684A50E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1358900"/>
            <a:ext cx="8116887" cy="618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10858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GB" altLang="en-US" sz="2400" b="1">
                <a:solidFill>
                  <a:srgbClr val="000000"/>
                </a:solidFill>
                <a:latin typeface="Arial" panose="020B0604020202020204" pitchFamily="34" charset="0"/>
              </a:rPr>
              <a:t>Individual Branding </a:t>
            </a:r>
            <a:r>
              <a:rPr lang="en-GB" altLang="en-US" sz="2400">
                <a:solidFill>
                  <a:srgbClr val="000000"/>
                </a:solidFill>
                <a:latin typeface="Arial" panose="020B0604020202020204" pitchFamily="34" charset="0"/>
              </a:rPr>
              <a:t>– requires that each product offered by an organization is branded independently of all the others. </a:t>
            </a:r>
          </a:p>
          <a:p>
            <a:pPr lvl="1" algn="just"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GB" altLang="en-US" sz="2400" b="1">
                <a:solidFill>
                  <a:srgbClr val="000000"/>
                </a:solidFill>
                <a:latin typeface="Arial" panose="020B0604020202020204" pitchFamily="34" charset="0"/>
              </a:rPr>
              <a:t>Unilever (e.g. Knorr, CiF and Dove) </a:t>
            </a:r>
          </a:p>
          <a:p>
            <a:pPr lvl="1" algn="just"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GB" altLang="en-US" sz="2400" b="1">
                <a:solidFill>
                  <a:srgbClr val="000000"/>
                </a:solidFill>
                <a:latin typeface="Arial" panose="020B0604020202020204" pitchFamily="34" charset="0"/>
              </a:rPr>
              <a:t>Procter and Gamble (e.g. Pampers, Head and Shoulders)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GB" altLang="en-US" sz="2400">
                <a:solidFill>
                  <a:srgbClr val="000000"/>
                </a:solidFill>
                <a:latin typeface="Arial" panose="020B0604020202020204" pitchFamily="34" charset="0"/>
              </a:rPr>
              <a:t>‘Used to’ typify this approach, but both are cutting back on their brand portfolio.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GB" altLang="en-US" sz="1600" b="1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n-GB" altLang="en-US" sz="1600" b="1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n-GB" altLang="en-US" sz="1600" b="1">
              <a:latin typeface="Arial" panose="020B0604020202020204" pitchFamily="34" charset="0"/>
            </a:endParaRPr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4AFF5B0B-63B8-704E-BC49-FFC3FD5948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96900" y="279400"/>
            <a:ext cx="7772400" cy="838200"/>
          </a:xfrm>
        </p:spPr>
        <p:txBody>
          <a:bodyPr anchor="t"/>
          <a:lstStyle/>
          <a:p>
            <a:r>
              <a:rPr lang="en-GB" altLang="en-US" sz="3200" b="1">
                <a:ea typeface="ＭＳ Ｐゴシック" panose="020B0600070205080204" pitchFamily="34" charset="-128"/>
              </a:rPr>
              <a:t>Brand Policies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ext Box 3">
            <a:extLst>
              <a:ext uri="{FF2B5EF4-FFF2-40B4-BE49-F238E27FC236}">
                <a16:creationId xmlns:a16="http://schemas.microsoft.com/office/drawing/2014/main" id="{DED07893-CFAC-0B47-B255-00DDC7519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2895600"/>
            <a:ext cx="327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24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8610" name="Text Box 4">
            <a:extLst>
              <a:ext uri="{FF2B5EF4-FFF2-40B4-BE49-F238E27FC236}">
                <a16:creationId xmlns:a16="http://schemas.microsoft.com/office/drawing/2014/main" id="{EC6B035D-348B-5841-9AE2-0CB0F4ED4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13" y="1371600"/>
            <a:ext cx="811688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lvl="1" algn="just">
              <a:lnSpc>
                <a:spcPct val="130000"/>
              </a:lnSpc>
              <a:spcBef>
                <a:spcPct val="50000"/>
              </a:spcBef>
              <a:buFontTx/>
              <a:buNone/>
            </a:pPr>
            <a:endParaRPr lang="en-GB" altLang="en-US" sz="20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n-GB" altLang="en-US" sz="1600" b="1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n-GB" altLang="en-US" sz="1600" b="1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n-GB" altLang="en-US" sz="1600" b="1">
              <a:latin typeface="Arial" panose="020B0604020202020204" pitchFamily="34" charset="0"/>
            </a:endParaRPr>
          </a:p>
        </p:txBody>
      </p:sp>
      <p:sp>
        <p:nvSpPr>
          <p:cNvPr id="68611" name="Rectangle 2">
            <a:extLst>
              <a:ext uri="{FF2B5EF4-FFF2-40B4-BE49-F238E27FC236}">
                <a16:creationId xmlns:a16="http://schemas.microsoft.com/office/drawing/2014/main" id="{C932A375-CFD9-374B-B7A9-4967935494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96900" y="279400"/>
            <a:ext cx="7772400" cy="838200"/>
          </a:xfrm>
        </p:spPr>
        <p:txBody>
          <a:bodyPr anchor="t"/>
          <a:lstStyle/>
          <a:p>
            <a:r>
              <a:rPr lang="en-GB" altLang="en-US" sz="3200" b="1">
                <a:ea typeface="ＭＳ Ｐゴシック" panose="020B0600070205080204" pitchFamily="34" charset="-128"/>
              </a:rPr>
              <a:t>Brand Policies</a:t>
            </a:r>
          </a:p>
        </p:txBody>
      </p:sp>
      <p:pic>
        <p:nvPicPr>
          <p:cNvPr id="68612" name="Picture 1">
            <a:hlinkClick r:id="rId3"/>
            <a:extLst>
              <a:ext uri="{FF2B5EF4-FFF2-40B4-BE49-F238E27FC236}">
                <a16:creationId xmlns:a16="http://schemas.microsoft.com/office/drawing/2014/main" id="{ED6BDF67-863B-CC4F-8FBF-71ED436C65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8" y="1763713"/>
            <a:ext cx="3514725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3" name="TextBox 2">
            <a:extLst>
              <a:ext uri="{FF2B5EF4-FFF2-40B4-BE49-F238E27FC236}">
                <a16:creationId xmlns:a16="http://schemas.microsoft.com/office/drawing/2014/main" id="{5F0423F7-7B83-B248-B78D-E8262B837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75" y="3654425"/>
            <a:ext cx="3524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Moving towards ‘family branding</a:t>
            </a:r>
            <a:r>
              <a:rPr lang="en-US" altLang="en-US" sz="1800">
                <a:latin typeface="Arial" panose="020B0604020202020204" pitchFamily="34" charset="0"/>
              </a:rPr>
              <a:t>’</a:t>
            </a:r>
          </a:p>
        </p:txBody>
      </p:sp>
      <p:sp>
        <p:nvSpPr>
          <p:cNvPr id="68614" name="TextBox 4">
            <a:extLst>
              <a:ext uri="{FF2B5EF4-FFF2-40B4-BE49-F238E27FC236}">
                <a16:creationId xmlns:a16="http://schemas.microsoft.com/office/drawing/2014/main" id="{5B7F847E-AAAE-8B41-AF58-0D18ACAE4E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788" y="4554538"/>
            <a:ext cx="40719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Corporate branding for CSR purposes</a:t>
            </a:r>
          </a:p>
        </p:txBody>
      </p:sp>
      <p:pic>
        <p:nvPicPr>
          <p:cNvPr id="68615" name="Picture 1">
            <a:extLst>
              <a:ext uri="{FF2B5EF4-FFF2-40B4-BE49-F238E27FC236}">
                <a16:creationId xmlns:a16="http://schemas.microsoft.com/office/drawing/2014/main" id="{78014DC6-D95F-4A45-ABFA-9360C33CB7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8" y="2438400"/>
            <a:ext cx="42672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ext Box 3">
            <a:extLst>
              <a:ext uri="{FF2B5EF4-FFF2-40B4-BE49-F238E27FC236}">
                <a16:creationId xmlns:a16="http://schemas.microsoft.com/office/drawing/2014/main" id="{0811C1A1-6D2E-5D4F-8D57-834F845F82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2895600"/>
            <a:ext cx="327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24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70658" name="Text Box 4">
            <a:extLst>
              <a:ext uri="{FF2B5EF4-FFF2-40B4-BE49-F238E27FC236}">
                <a16:creationId xmlns:a16="http://schemas.microsoft.com/office/drawing/2014/main" id="{6513EEA1-BA9F-974F-B23B-3DB88025D5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0" y="1358900"/>
            <a:ext cx="666115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GB" altLang="en-US" sz="2000" b="1">
                <a:solidFill>
                  <a:srgbClr val="000000"/>
                </a:solidFill>
                <a:latin typeface="Arial" panose="020B0604020202020204" pitchFamily="34" charset="0"/>
              </a:rPr>
              <a:t>Family Branding </a:t>
            </a:r>
            <a:endParaRPr lang="en-GB" altLang="en-US" sz="20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>
              <a:spcBef>
                <a:spcPct val="50000"/>
              </a:spcBef>
            </a:pPr>
            <a:r>
              <a:rPr lang="en-GB" altLang="en-US" sz="2000">
                <a:solidFill>
                  <a:srgbClr val="000000"/>
                </a:solidFill>
                <a:latin typeface="Arial" panose="020B0604020202020204" pitchFamily="34" charset="0"/>
              </a:rPr>
              <a:t>Products use the organisation’s name, either entirely or in part. </a:t>
            </a:r>
          </a:p>
          <a:p>
            <a:pPr algn="just">
              <a:spcBef>
                <a:spcPct val="50000"/>
              </a:spcBef>
            </a:pPr>
            <a:r>
              <a:rPr lang="en-GB" altLang="en-US" sz="2000">
                <a:solidFill>
                  <a:srgbClr val="000000"/>
                </a:solidFill>
                <a:latin typeface="Arial" panose="020B0604020202020204" pitchFamily="34" charset="0"/>
              </a:rPr>
              <a:t>Microsoft, Heinz and Kellogg’s all incorporate the company name as it is hoped that customer trust will develop across all brands.  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en-US" sz="2000" b="1">
                <a:solidFill>
                  <a:srgbClr val="000000"/>
                </a:solidFill>
                <a:latin typeface="Arial" panose="020B0604020202020204" pitchFamily="34" charset="0"/>
              </a:rPr>
              <a:t>Corporate Brands </a:t>
            </a:r>
            <a:endParaRPr lang="en-GB" altLang="en-US" sz="20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GB" altLang="en-US" sz="2000">
                <a:solidFill>
                  <a:srgbClr val="000000"/>
                </a:solidFill>
                <a:latin typeface="Arial" panose="020B0604020202020204" pitchFamily="34" charset="0"/>
              </a:rPr>
              <a:t>Single umbrella brand, based on the name of the organization. </a:t>
            </a:r>
          </a:p>
          <a:p>
            <a:pPr>
              <a:spcBef>
                <a:spcPct val="50000"/>
              </a:spcBef>
            </a:pPr>
            <a:r>
              <a:rPr lang="en-GB" altLang="en-US" sz="2000">
                <a:solidFill>
                  <a:srgbClr val="000000"/>
                </a:solidFill>
                <a:latin typeface="Arial" panose="020B0604020202020204" pitchFamily="34" charset="0"/>
              </a:rPr>
              <a:t>Brand name used at all locations and is a way of identifying the brand and providing a form consistent differentiation, whether on the high street or online. For example, Tesco, IBM and Caterpillar.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GB" altLang="en-US" sz="1600" b="1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n-GB" altLang="en-US" sz="1600" b="1">
              <a:latin typeface="Arial" panose="020B0604020202020204" pitchFamily="34" charset="0"/>
            </a:endParaRPr>
          </a:p>
        </p:txBody>
      </p:sp>
      <p:sp>
        <p:nvSpPr>
          <p:cNvPr id="70659" name="Rectangle 2">
            <a:extLst>
              <a:ext uri="{FF2B5EF4-FFF2-40B4-BE49-F238E27FC236}">
                <a16:creationId xmlns:a16="http://schemas.microsoft.com/office/drawing/2014/main" id="{D2A9185C-E15A-BC48-BBD3-D0A840FBD8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96900" y="279400"/>
            <a:ext cx="7772400" cy="838200"/>
          </a:xfrm>
        </p:spPr>
        <p:txBody>
          <a:bodyPr anchor="t"/>
          <a:lstStyle/>
          <a:p>
            <a:r>
              <a:rPr lang="en-GB" altLang="en-US" sz="3200" b="1">
                <a:ea typeface="ＭＳ Ｐゴシック" panose="020B0600070205080204" pitchFamily="34" charset="-128"/>
              </a:rPr>
              <a:t>Brand Policies</a:t>
            </a:r>
          </a:p>
        </p:txBody>
      </p:sp>
      <p:pic>
        <p:nvPicPr>
          <p:cNvPr id="70660" name="Picture 1">
            <a:extLst>
              <a:ext uri="{FF2B5EF4-FFF2-40B4-BE49-F238E27FC236}">
                <a16:creationId xmlns:a16="http://schemas.microsoft.com/office/drawing/2014/main" id="{FB179CD6-3A3B-BE49-BB93-637C7F357B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2393950"/>
            <a:ext cx="176212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2">
            <a:extLst>
              <a:ext uri="{FF2B5EF4-FFF2-40B4-BE49-F238E27FC236}">
                <a16:creationId xmlns:a16="http://schemas.microsoft.com/office/drawing/2014/main" id="{31CE8062-5516-5A4B-87AD-82F93F0037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5" y="5003800"/>
            <a:ext cx="208915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ext Box 3">
            <a:extLst>
              <a:ext uri="{FF2B5EF4-FFF2-40B4-BE49-F238E27FC236}">
                <a16:creationId xmlns:a16="http://schemas.microsoft.com/office/drawing/2014/main" id="{E6D97829-63C1-A943-8E43-2EA2C7683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63" y="1358900"/>
            <a:ext cx="832485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Cadbury brand is a good example of: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Arial" panose="020B0604020202020204" pitchFamily="34" charset="0"/>
              </a:rPr>
              <a:t>a) distributor brand.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Arial" panose="020B0604020202020204" pitchFamily="34" charset="0"/>
              </a:rPr>
              <a:t>b) manufacturer brand.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Arial" panose="020B0604020202020204" pitchFamily="34" charset="0"/>
              </a:rPr>
              <a:t>c) generic brand.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Arial" panose="020B0604020202020204" pitchFamily="34" charset="0"/>
              </a:rPr>
              <a:t>d) niche brand.</a:t>
            </a:r>
            <a:endParaRPr lang="en-GB" altLang="en-US" sz="2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BB5E2136-B01F-F54B-AD6F-034A79DB65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6250" y="279400"/>
            <a:ext cx="7772400" cy="628650"/>
          </a:xfrm>
        </p:spPr>
        <p:txBody>
          <a:bodyPr anchor="t"/>
          <a:lstStyle/>
          <a:p>
            <a:r>
              <a:rPr lang="en-GB" altLang="en-US" sz="3200" b="1">
                <a:ea typeface="ＭＳ Ｐゴシック" panose="020B0600070205080204" pitchFamily="34" charset="-128"/>
              </a:rPr>
              <a:t>Question 1</a:t>
            </a:r>
          </a:p>
        </p:txBody>
      </p:sp>
      <p:pic>
        <p:nvPicPr>
          <p:cNvPr id="72707" name="Picture 3">
            <a:extLst>
              <a:ext uri="{FF2B5EF4-FFF2-40B4-BE49-F238E27FC236}">
                <a16:creationId xmlns:a16="http://schemas.microsoft.com/office/drawing/2014/main" id="{646A7667-699D-9246-93B2-0D2A95C339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-19050"/>
            <a:ext cx="1311275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Title 1">
            <a:extLst>
              <a:ext uri="{FF2B5EF4-FFF2-40B4-BE49-F238E27FC236}">
                <a16:creationId xmlns:a16="http://schemas.microsoft.com/office/drawing/2014/main" id="{2EC8D93D-94A1-E240-9F9C-CE13B15384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21013" y="274638"/>
            <a:ext cx="5665787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History of Brands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DD007-6F9C-CE46-91EF-0AC2B6AF205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2700 BC – Egypt, owners ”branded” cattle</a:t>
            </a:r>
          </a:p>
          <a:p>
            <a:pPr lvl="1"/>
            <a:r>
              <a:rPr lang="en-US" altLang="en-US" sz="2400" dirty="0">
                <a:ea typeface="ＭＳ Ｐゴシック" panose="020B0600070205080204" pitchFamily="34" charset="-128"/>
              </a:rPr>
              <a:t>The brand outlined the owner – theft happened regularly in those days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A result of a fundamental need to identify property if it is traded – remember most were illiterate thus “symbols” were used rather than words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Large urban environments (towns) (2500 BC) needed brands to distinguish provenance of commodities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Since then, and particularly in the previous 30 years the sophistication of brands has matured to include broadly the following realms of influence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C2A422C-F308-9546-B9C3-C316ED7BFC3A}"/>
              </a:ext>
            </a:extLst>
          </p:cNvPr>
          <p:cNvGraphicFramePr>
            <a:graphicFrameLocks/>
          </p:cNvGraphicFramePr>
          <p:nvPr/>
        </p:nvGraphicFramePr>
        <p:xfrm>
          <a:off x="1954213" y="7016750"/>
          <a:ext cx="4903787" cy="396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3787">
                  <a:extLst>
                    <a:ext uri="{9D8B030D-6E8A-4147-A177-3AD203B41FA5}">
                      <a16:colId xmlns:a16="http://schemas.microsoft.com/office/drawing/2014/main" val="1878218972"/>
                    </a:ext>
                  </a:extLst>
                </a:gridCol>
              </a:tblGrid>
              <a:tr h="368509">
                <a:tc>
                  <a:txBody>
                    <a:bodyPr/>
                    <a:lstStyle/>
                    <a:p>
                      <a:r>
                        <a:rPr lang="en-US" sz="3200" dirty="0"/>
                        <a:t>Components</a:t>
                      </a:r>
                    </a:p>
                  </a:txBody>
                  <a:tcPr marL="91427" marR="91427"/>
                </a:tc>
                <a:extLst>
                  <a:ext uri="{0D108BD9-81ED-4DB2-BD59-A6C34878D82A}">
                    <a16:rowId xmlns:a16="http://schemas.microsoft.com/office/drawing/2014/main" val="3317198485"/>
                  </a:ext>
                </a:extLst>
              </a:tr>
              <a:tr h="368509">
                <a:tc>
                  <a:txBody>
                    <a:bodyPr/>
                    <a:lstStyle/>
                    <a:p>
                      <a:r>
                        <a:rPr lang="en-US" sz="3200" dirty="0"/>
                        <a:t>Brand Identity</a:t>
                      </a:r>
                    </a:p>
                  </a:txBody>
                  <a:tcPr marL="91427" marR="91427"/>
                </a:tc>
                <a:extLst>
                  <a:ext uri="{0D108BD9-81ED-4DB2-BD59-A6C34878D82A}">
                    <a16:rowId xmlns:a16="http://schemas.microsoft.com/office/drawing/2014/main" val="3975652104"/>
                  </a:ext>
                </a:extLst>
              </a:tr>
              <a:tr h="368509">
                <a:tc>
                  <a:txBody>
                    <a:bodyPr/>
                    <a:lstStyle/>
                    <a:p>
                      <a:r>
                        <a:rPr lang="en-US" sz="3200" dirty="0"/>
                        <a:t>Brand Communication</a:t>
                      </a:r>
                    </a:p>
                  </a:txBody>
                  <a:tcPr marL="91427" marR="91427"/>
                </a:tc>
                <a:extLst>
                  <a:ext uri="{0D108BD9-81ED-4DB2-BD59-A6C34878D82A}">
                    <a16:rowId xmlns:a16="http://schemas.microsoft.com/office/drawing/2014/main" val="789063597"/>
                  </a:ext>
                </a:extLst>
              </a:tr>
              <a:tr h="368509">
                <a:tc>
                  <a:txBody>
                    <a:bodyPr/>
                    <a:lstStyle/>
                    <a:p>
                      <a:r>
                        <a:rPr lang="en-US" sz="3200" dirty="0"/>
                        <a:t>Brand Awareness</a:t>
                      </a:r>
                    </a:p>
                  </a:txBody>
                  <a:tcPr marL="91427" marR="91427"/>
                </a:tc>
                <a:extLst>
                  <a:ext uri="{0D108BD9-81ED-4DB2-BD59-A6C34878D82A}">
                    <a16:rowId xmlns:a16="http://schemas.microsoft.com/office/drawing/2014/main" val="34894317"/>
                  </a:ext>
                </a:extLst>
              </a:tr>
              <a:tr h="368509">
                <a:tc>
                  <a:txBody>
                    <a:bodyPr/>
                    <a:lstStyle/>
                    <a:p>
                      <a:r>
                        <a:rPr lang="en-US" sz="3200" dirty="0"/>
                        <a:t>Brand Loyalty</a:t>
                      </a:r>
                    </a:p>
                  </a:txBody>
                  <a:tcPr marL="91427" marR="91427"/>
                </a:tc>
                <a:extLst>
                  <a:ext uri="{0D108BD9-81ED-4DB2-BD59-A6C34878D82A}">
                    <a16:rowId xmlns:a16="http://schemas.microsoft.com/office/drawing/2014/main" val="1705197384"/>
                  </a:ext>
                </a:extLst>
              </a:tr>
              <a:tr h="636056">
                <a:tc>
                  <a:txBody>
                    <a:bodyPr/>
                    <a:lstStyle/>
                    <a:p>
                      <a:r>
                        <a:rPr lang="en-US" sz="3200" dirty="0"/>
                        <a:t>Brand Management Strategy</a:t>
                      </a:r>
                    </a:p>
                  </a:txBody>
                  <a:tcPr marL="91427" marR="91427"/>
                </a:tc>
                <a:extLst>
                  <a:ext uri="{0D108BD9-81ED-4DB2-BD59-A6C34878D82A}">
                    <a16:rowId xmlns:a16="http://schemas.microsoft.com/office/drawing/2014/main" val="208539039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1 0.00254 L -0.01337 -0.8120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-4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ext Box 3">
            <a:extLst>
              <a:ext uri="{FF2B5EF4-FFF2-40B4-BE49-F238E27FC236}">
                <a16:creationId xmlns:a16="http://schemas.microsoft.com/office/drawing/2014/main" id="{EDB246E0-F154-D845-92B7-D6E0660BD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63" y="1358900"/>
            <a:ext cx="8324850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_________ is a strategic activity and is used to differentiate and distinguish a brand, so that a consumer understands the brand, not just remembers it.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Arial" panose="020B0604020202020204" pitchFamily="34" charset="0"/>
              </a:rPr>
              <a:t>a) Brand heritage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Arial" panose="020B0604020202020204" pitchFamily="34" charset="0"/>
              </a:rPr>
              <a:t>b) Brand anatomy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Arial" panose="020B0604020202020204" pitchFamily="34" charset="0"/>
              </a:rPr>
              <a:t>c) Brand positioning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Arial" panose="020B0604020202020204" pitchFamily="34" charset="0"/>
              </a:rPr>
              <a:t>d) Brand extension</a:t>
            </a:r>
            <a:endParaRPr lang="en-GB" altLang="en-US" sz="2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A702AB46-BD00-364F-9AD6-B58ED61D63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6250" y="279400"/>
            <a:ext cx="7772400" cy="628650"/>
          </a:xfrm>
        </p:spPr>
        <p:txBody>
          <a:bodyPr anchor="t"/>
          <a:lstStyle/>
          <a:p>
            <a:r>
              <a:rPr lang="en-GB" altLang="en-US" sz="3200" b="1">
                <a:ea typeface="ＭＳ Ｐゴシック" panose="020B0600070205080204" pitchFamily="34" charset="-128"/>
              </a:rPr>
              <a:t>Question 2</a:t>
            </a:r>
          </a:p>
        </p:txBody>
      </p:sp>
      <p:pic>
        <p:nvPicPr>
          <p:cNvPr id="74755" name="Picture 3">
            <a:extLst>
              <a:ext uri="{FF2B5EF4-FFF2-40B4-BE49-F238E27FC236}">
                <a16:creationId xmlns:a16="http://schemas.microsoft.com/office/drawing/2014/main" id="{40AD2C63-107E-9648-B43D-17823EE59C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-19050"/>
            <a:ext cx="1311275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ext Box 3">
            <a:extLst>
              <a:ext uri="{FF2B5EF4-FFF2-40B4-BE49-F238E27FC236}">
                <a16:creationId xmlns:a16="http://schemas.microsoft.com/office/drawing/2014/main" id="{EE5F6132-25A1-9747-B8C4-E8EB8FCBBF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2895600"/>
            <a:ext cx="327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24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76802" name="Text Box 4">
            <a:extLst>
              <a:ext uri="{FF2B5EF4-FFF2-40B4-BE49-F238E27FC236}">
                <a16:creationId xmlns:a16="http://schemas.microsoft.com/office/drawing/2014/main" id="{F19019A2-E4A9-C942-A942-D352FFB0D9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63" y="1449388"/>
            <a:ext cx="7848600" cy="738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GB" altLang="en-US" sz="2000">
                <a:solidFill>
                  <a:srgbClr val="000000"/>
                </a:solidFill>
                <a:latin typeface="Arial" panose="020B0604020202020204" pitchFamily="34" charset="0"/>
              </a:rPr>
              <a:t>   Fournier (1998) stresses the importance of understanding how </a:t>
            </a:r>
            <a:r>
              <a:rPr lang="en-GB" altLang="en-US" sz="2000" b="1">
                <a:solidFill>
                  <a:srgbClr val="000000"/>
                </a:solidFill>
                <a:latin typeface="Arial" panose="020B0604020202020204" pitchFamily="34" charset="0"/>
              </a:rPr>
              <a:t>brands add value to peoples</a:t>
            </a:r>
            <a:r>
              <a:rPr lang="en-GB" altLang="en-US" sz="2000">
                <a:solidFill>
                  <a:srgbClr val="000000"/>
                </a:solidFill>
                <a:latin typeface="Arial" panose="020B0604020202020204" pitchFamily="34" charset="0"/>
              </a:rPr>
              <a:t>’ lives, including the personification of brands.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GB" altLang="en-US" sz="20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GB" altLang="en-US" sz="2000">
                <a:solidFill>
                  <a:srgbClr val="000000"/>
                </a:solidFill>
                <a:latin typeface="Arial" panose="020B0604020202020204" pitchFamily="34" charset="0"/>
              </a:rPr>
              <a:t>  Increased use of </a:t>
            </a:r>
            <a:r>
              <a:rPr lang="en-GB" altLang="en-US" sz="2000" b="1">
                <a:solidFill>
                  <a:srgbClr val="000000"/>
                </a:solidFill>
                <a:latin typeface="Arial" panose="020B0604020202020204" pitchFamily="34" charset="0"/>
              </a:rPr>
              <a:t>user generated content </a:t>
            </a:r>
            <a:r>
              <a:rPr lang="en-GB" altLang="en-US" sz="2000">
                <a:solidFill>
                  <a:srgbClr val="000000"/>
                </a:solidFill>
                <a:latin typeface="Arial" panose="020B0604020202020204" pitchFamily="34" charset="0"/>
              </a:rPr>
              <a:t>enables consumers to redefine what brands mean to them.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GB" altLang="en-US" sz="20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GB" altLang="en-US" sz="2000">
                <a:solidFill>
                  <a:srgbClr val="000000"/>
                </a:solidFill>
                <a:latin typeface="Arial" panose="020B0604020202020204" pitchFamily="34" charset="0"/>
              </a:rPr>
              <a:t> Customers attach a name, term, or other feature that enables them to identify one seller’s good or service as distinct from those of other sellers ( AMA 2012 ). This is  commonly referred to as </a:t>
            </a:r>
            <a:r>
              <a:rPr lang="en-GB" altLang="en-US" sz="2000" b="1">
                <a:solidFill>
                  <a:srgbClr val="000000"/>
                </a:solidFill>
                <a:latin typeface="Arial" panose="020B0604020202020204" pitchFamily="34" charset="0"/>
              </a:rPr>
              <a:t>co-creation. 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GB" altLang="en-US" sz="20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GB" altLang="en-US" sz="20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GB" altLang="en-US" sz="20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GB" altLang="en-US" sz="20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GB" altLang="en-US" sz="1600" b="1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n-GB" altLang="en-US" sz="1600" b="1">
              <a:latin typeface="Arial" panose="020B0604020202020204" pitchFamily="34" charset="0"/>
            </a:endParaRPr>
          </a:p>
        </p:txBody>
      </p:sp>
      <p:sp>
        <p:nvSpPr>
          <p:cNvPr id="22532" name="Rectangle 2">
            <a:extLst>
              <a:ext uri="{FF2B5EF4-FFF2-40B4-BE49-F238E27FC236}">
                <a16:creationId xmlns:a16="http://schemas.microsoft.com/office/drawing/2014/main" id="{02945FEC-F276-5441-BE66-40FABB2641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7700" y="233363"/>
            <a:ext cx="7772400" cy="838200"/>
          </a:xfrm>
        </p:spPr>
        <p:txBody>
          <a:bodyPr/>
          <a:lstStyle/>
          <a:p>
            <a:pPr>
              <a:defRPr/>
            </a:pPr>
            <a:r>
              <a:rPr lang="en-GB" sz="3200" b="1" dirty="0">
                <a:latin typeface="+mn-lt"/>
              </a:rPr>
              <a:t>Brand Relationships &amp; Co-Creation</a:t>
            </a:r>
            <a:endParaRPr lang="en-GB" sz="3200" b="1" dirty="0">
              <a:latin typeface="+mn-lt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3">
            <a:extLst>
              <a:ext uri="{FF2B5EF4-FFF2-40B4-BE49-F238E27FC236}">
                <a16:creationId xmlns:a16="http://schemas.microsoft.com/office/drawing/2014/main" id="{175ECCD9-F112-2649-AB62-C8CF13F1E6BE}"/>
              </a:ext>
            </a:extLst>
          </p:cNvPr>
          <p:cNvSpPr>
            <a:spLocks/>
          </p:cNvSpPr>
          <p:nvPr/>
        </p:nvSpPr>
        <p:spPr bwMode="auto">
          <a:xfrm>
            <a:off x="250825" y="1412875"/>
            <a:ext cx="4365625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110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  <a:t>User generated content allows for greater consumer contribution to creation of brand associations. </a:t>
            </a:r>
          </a:p>
          <a:p>
            <a:pPr>
              <a:spcBef>
                <a:spcPts val="1100"/>
              </a:spcBef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  <a:t>Paddy Power ‘mischief makers’ .Random items shared across the internet.</a:t>
            </a:r>
          </a:p>
        </p:txBody>
      </p:sp>
      <p:sp>
        <p:nvSpPr>
          <p:cNvPr id="78850" name="Rectangle 5">
            <a:extLst>
              <a:ext uri="{FF2B5EF4-FFF2-40B4-BE49-F238E27FC236}">
                <a16:creationId xmlns:a16="http://schemas.microsoft.com/office/drawing/2014/main" id="{7272C8D0-8FB7-3E48-9BAE-EC0B7D4CA8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591425" cy="1543050"/>
          </a:xfrm>
        </p:spPr>
        <p:txBody>
          <a:bodyPr rIns="81279" anchor="t"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Brand co-creation through UGC</a:t>
            </a:r>
            <a:endParaRPr lang="en-US" altLang="en-US" b="1">
              <a:ea typeface="ヒラギノ角ゴ ProN W6" panose="020B0300000000000000" pitchFamily="34" charset="-128"/>
            </a:endParaRPr>
          </a:p>
        </p:txBody>
      </p:sp>
      <p:sp>
        <p:nvSpPr>
          <p:cNvPr id="78851" name="Rectangle 6">
            <a:extLst>
              <a:ext uri="{FF2B5EF4-FFF2-40B4-BE49-F238E27FC236}">
                <a16:creationId xmlns:a16="http://schemas.microsoft.com/office/drawing/2014/main" id="{6FD88214-DA74-3C42-80BD-9084449844F9}"/>
              </a:ext>
            </a:extLst>
          </p:cNvPr>
          <p:cNvSpPr>
            <a:spLocks/>
          </p:cNvSpPr>
          <p:nvPr/>
        </p:nvSpPr>
        <p:spPr bwMode="auto">
          <a:xfrm>
            <a:off x="4799013" y="6488113"/>
            <a:ext cx="12382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333333"/>
                </a:solidFill>
                <a:latin typeface="Lucida Grande" panose="020B0600040502020204" pitchFamily="34" charset="0"/>
                <a:sym typeface="Lucida Grande" panose="020B0600040502020204" pitchFamily="34" charset="0"/>
              </a:rPr>
              <a:t> </a:t>
            </a:r>
          </a:p>
        </p:txBody>
      </p:sp>
      <p:pic>
        <p:nvPicPr>
          <p:cNvPr id="78852" name="Picture 1">
            <a:extLst>
              <a:ext uri="{FF2B5EF4-FFF2-40B4-BE49-F238E27FC236}">
                <a16:creationId xmlns:a16="http://schemas.microsoft.com/office/drawing/2014/main" id="{C90783A3-5D7C-8C48-B0AF-62160B69DE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263" y="503238"/>
            <a:ext cx="3960812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Picture 1">
            <a:hlinkClick r:id="rId3"/>
            <a:extLst>
              <a:ext uri="{FF2B5EF4-FFF2-40B4-BE49-F238E27FC236}">
                <a16:creationId xmlns:a16="http://schemas.microsoft.com/office/drawing/2014/main" id="{444F8FE8-1336-8746-9FC1-C671A6A66B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3363913"/>
            <a:ext cx="2947988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>
            <a:extLst>
              <a:ext uri="{FF2B5EF4-FFF2-40B4-BE49-F238E27FC236}">
                <a16:creationId xmlns:a16="http://schemas.microsoft.com/office/drawing/2014/main" id="{2B60245D-910E-2C42-9238-2985AA0CE8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700213"/>
            <a:ext cx="8001000" cy="990600"/>
          </a:xfrm>
        </p:spPr>
        <p:txBody>
          <a:bodyPr anchor="t">
            <a:normAutofit fontScale="90000"/>
          </a:bodyPr>
          <a:lstStyle/>
          <a:p>
            <a:pPr>
              <a:defRPr/>
            </a:pPr>
            <a:br>
              <a:rPr lang="en-GB" altLang="en-US" sz="3200">
                <a:latin typeface="Tahoma" charset="0"/>
                <a:ea typeface="ＭＳ Ｐゴシック" charset="-128"/>
              </a:rPr>
            </a:br>
            <a:br>
              <a:rPr lang="en-GB" altLang="en-US" sz="3200">
                <a:latin typeface="Tahoma" charset="0"/>
                <a:ea typeface="ＭＳ Ｐゴシック" charset="-128"/>
              </a:rPr>
            </a:br>
            <a:endParaRPr lang="en-GB" altLang="en-US" sz="3200">
              <a:latin typeface="Tahoma" charset="0"/>
              <a:ea typeface="ＭＳ Ｐゴシック" charset="-128"/>
            </a:endParaRPr>
          </a:p>
        </p:txBody>
      </p:sp>
      <p:sp>
        <p:nvSpPr>
          <p:cNvPr id="79874" name="Rectangle 3">
            <a:extLst>
              <a:ext uri="{FF2B5EF4-FFF2-40B4-BE49-F238E27FC236}">
                <a16:creationId xmlns:a16="http://schemas.microsoft.com/office/drawing/2014/main" id="{1A8A72EE-22F3-B548-8A49-0A30073E74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1925" y="1314450"/>
            <a:ext cx="8191500" cy="3632200"/>
          </a:xfrm>
        </p:spPr>
        <p:txBody>
          <a:bodyPr/>
          <a:lstStyle/>
          <a:p>
            <a:pPr marL="0" indent="0">
              <a:buFontTx/>
              <a:buNone/>
            </a:pPr>
            <a:endParaRPr lang="en-US" altLang="en-US" sz="2000">
              <a:ea typeface="ＭＳ Ｐゴシック" panose="020B0600070205080204" pitchFamily="34" charset="-128"/>
            </a:endParaRPr>
          </a:p>
          <a:p>
            <a:pPr marL="0" indent="0">
              <a:buFontTx/>
              <a:buNone/>
            </a:pPr>
            <a:endParaRPr lang="en-US" altLang="en-US" sz="2000">
              <a:ea typeface="ＭＳ Ｐゴシック" panose="020B0600070205080204" pitchFamily="34" charset="-128"/>
            </a:endParaRPr>
          </a:p>
          <a:p>
            <a:pPr marL="0" indent="0">
              <a:buFontTx/>
              <a:buNone/>
            </a:pPr>
            <a:endParaRPr lang="en-US" altLang="en-US" sz="2000">
              <a:ea typeface="ＭＳ Ｐゴシック" panose="020B0600070205080204" pitchFamily="34" charset="-128"/>
            </a:endParaRPr>
          </a:p>
          <a:p>
            <a:pPr marL="0" indent="0">
              <a:buFontTx/>
              <a:buNone/>
            </a:pPr>
            <a:endParaRPr lang="en-US" altLang="en-US" sz="2000">
              <a:ea typeface="ＭＳ Ｐゴシック" panose="020B0600070205080204" pitchFamily="34" charset="-128"/>
            </a:endParaRPr>
          </a:p>
          <a:p>
            <a:pPr marL="0" indent="0">
              <a:buFontTx/>
              <a:buNone/>
            </a:pPr>
            <a:endParaRPr lang="en-US" altLang="en-US" sz="2000">
              <a:ea typeface="ＭＳ Ｐゴシック" panose="020B0600070205080204" pitchFamily="34" charset="-128"/>
            </a:endParaRPr>
          </a:p>
          <a:p>
            <a:pPr marL="0" indent="0">
              <a:buFontTx/>
              <a:buNone/>
            </a:pPr>
            <a:endParaRPr lang="en-US" altLang="en-US" sz="2000">
              <a:ea typeface="ＭＳ Ｐゴシック" panose="020B0600070205080204" pitchFamily="34" charset="-128"/>
            </a:endParaRPr>
          </a:p>
        </p:txBody>
      </p:sp>
      <p:sp>
        <p:nvSpPr>
          <p:cNvPr id="79875" name="TextBox 2">
            <a:extLst>
              <a:ext uri="{FF2B5EF4-FFF2-40B4-BE49-F238E27FC236}">
                <a16:creationId xmlns:a16="http://schemas.microsoft.com/office/drawing/2014/main" id="{E6933AA3-9BFB-854C-83C8-04B5C5E15E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05038"/>
            <a:ext cx="9036050" cy="427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40000"/>
              </a:lnSpc>
              <a:spcBef>
                <a:spcPct val="0"/>
              </a:spcBef>
            </a:pPr>
            <a:r>
              <a:rPr lang="en-US" altLang="en-US" sz="2000">
                <a:solidFill>
                  <a:srgbClr val="000F2B"/>
                </a:solidFill>
                <a:latin typeface="Arial" panose="020B0604020202020204" pitchFamily="34" charset="0"/>
              </a:rPr>
              <a:t>Groups of socially savvy 16-19-year-old football content creators  in 15 key cities</a:t>
            </a:r>
          </a:p>
          <a:p>
            <a:pPr>
              <a:lnSpc>
                <a:spcPct val="140000"/>
              </a:lnSpc>
              <a:spcBef>
                <a:spcPct val="0"/>
              </a:spcBef>
            </a:pPr>
            <a:r>
              <a:rPr lang="en-US" altLang="en-US" sz="2000">
                <a:solidFill>
                  <a:srgbClr val="000F2B"/>
                </a:solidFill>
                <a:latin typeface="Arial" panose="020B0604020202020204" pitchFamily="34" charset="0"/>
              </a:rPr>
              <a:t>Each group is managed by an Adidas in-house team, </a:t>
            </a:r>
          </a:p>
          <a:p>
            <a:pPr>
              <a:lnSpc>
                <a:spcPct val="140000"/>
              </a:lnSpc>
              <a:spcBef>
                <a:spcPct val="0"/>
              </a:spcBef>
            </a:pPr>
            <a:r>
              <a:rPr lang="en-US" altLang="en-US" sz="2000">
                <a:solidFill>
                  <a:srgbClr val="000F2B"/>
                </a:solidFill>
                <a:latin typeface="Arial" panose="020B0604020202020204" pitchFamily="34" charset="0"/>
              </a:rPr>
              <a:t>All content is mobile optimised and shot in portrait selfie-style to add to the authenticity. </a:t>
            </a:r>
          </a:p>
          <a:p>
            <a:pPr>
              <a:lnSpc>
                <a:spcPct val="140000"/>
              </a:lnSpc>
              <a:spcBef>
                <a:spcPct val="0"/>
              </a:spcBef>
            </a:pPr>
            <a:r>
              <a:rPr lang="en-US" altLang="en-US" sz="2000">
                <a:solidFill>
                  <a:srgbClr val="000F2B"/>
                </a:solidFill>
                <a:latin typeface="Arial" panose="020B0604020202020204" pitchFamily="34" charset="0"/>
              </a:rPr>
              <a:t>squad members are invited to to take part in experiences like meeting players. </a:t>
            </a:r>
          </a:p>
          <a:p>
            <a:pPr>
              <a:lnSpc>
                <a:spcPct val="140000"/>
              </a:lnSpc>
              <a:spcBef>
                <a:spcPct val="0"/>
              </a:spcBef>
            </a:pPr>
            <a:r>
              <a:rPr lang="en-US" altLang="en-US" sz="2000">
                <a:solidFill>
                  <a:srgbClr val="000F2B"/>
                </a:solidFill>
                <a:latin typeface="Arial" panose="020B0604020202020204" pitchFamily="34" charset="0"/>
              </a:rPr>
              <a:t>Currently 70% of global brand referrals happen on dark social not via Twitter or Facebook.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79876" name="TextBox 8">
            <a:extLst>
              <a:ext uri="{FF2B5EF4-FFF2-40B4-BE49-F238E27FC236}">
                <a16:creationId xmlns:a16="http://schemas.microsoft.com/office/drawing/2014/main" id="{598F5CF6-D73A-C74D-89B0-47232AA28C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525" y="25400"/>
            <a:ext cx="309562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  <a:hlinkClick r:id="rId2"/>
              </a:rPr>
              <a:t>https://www.marketingweek.com/2016/10/06/adidas-on-redefining-influencer-marketing-through-dark-social/</a:t>
            </a:r>
            <a:endParaRPr lang="en-US" altLang="en-US" sz="1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79877" name="Picture 7">
            <a:extLst>
              <a:ext uri="{FF2B5EF4-FFF2-40B4-BE49-F238E27FC236}">
                <a16:creationId xmlns:a16="http://schemas.microsoft.com/office/drawing/2014/main" id="{A59ADD56-1D22-2D4E-A86B-F3174B8950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3330575" cy="221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>
            <a:extLst>
              <a:ext uri="{FF2B5EF4-FFF2-40B4-BE49-F238E27FC236}">
                <a16:creationId xmlns:a16="http://schemas.microsoft.com/office/drawing/2014/main" id="{6DB602D6-FC4B-324B-AF34-D2A5E4BEC8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700213"/>
            <a:ext cx="8001000" cy="990600"/>
          </a:xfrm>
        </p:spPr>
        <p:txBody>
          <a:bodyPr anchor="t">
            <a:normAutofit fontScale="90000"/>
          </a:bodyPr>
          <a:lstStyle/>
          <a:p>
            <a:pPr>
              <a:defRPr/>
            </a:pPr>
            <a:br>
              <a:rPr lang="en-GB" altLang="en-US" sz="3200">
                <a:latin typeface="Tahoma" charset="0"/>
                <a:ea typeface="ＭＳ Ｐゴシック" charset="-128"/>
              </a:rPr>
            </a:br>
            <a:br>
              <a:rPr lang="en-GB" altLang="en-US" sz="3200">
                <a:latin typeface="Tahoma" charset="0"/>
                <a:ea typeface="ＭＳ Ｐゴシック" charset="-128"/>
              </a:rPr>
            </a:br>
            <a:endParaRPr lang="en-GB" altLang="en-US" sz="3200">
              <a:latin typeface="Tahoma" charset="0"/>
              <a:ea typeface="ＭＳ Ｐゴシック" charset="-128"/>
            </a:endParaRPr>
          </a:p>
        </p:txBody>
      </p:sp>
      <p:sp>
        <p:nvSpPr>
          <p:cNvPr id="80898" name="Rectangle 3">
            <a:extLst>
              <a:ext uri="{FF2B5EF4-FFF2-40B4-BE49-F238E27FC236}">
                <a16:creationId xmlns:a16="http://schemas.microsoft.com/office/drawing/2014/main" id="{94F26421-B2E5-B34B-80DC-F822461521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26988"/>
            <a:ext cx="5867400" cy="2033587"/>
          </a:xfrm>
        </p:spPr>
        <p:txBody>
          <a:bodyPr/>
          <a:lstStyle/>
          <a:p>
            <a:pPr marL="0" indent="0">
              <a:buFontTx/>
              <a:buNone/>
            </a:pPr>
            <a:endParaRPr lang="en-US" altLang="en-US" sz="2000">
              <a:ea typeface="ＭＳ Ｐゴシック" panose="020B0600070205080204" pitchFamily="34" charset="-128"/>
            </a:endParaRPr>
          </a:p>
          <a:p>
            <a:pPr marL="0" indent="0">
              <a:buFontTx/>
              <a:buNone/>
            </a:pPr>
            <a:endParaRPr lang="en-US" altLang="en-US" sz="2000">
              <a:ea typeface="ＭＳ Ｐゴシック" panose="020B0600070205080204" pitchFamily="34" charset="-128"/>
            </a:endParaRPr>
          </a:p>
          <a:p>
            <a:pPr marL="0" indent="0">
              <a:buFontTx/>
              <a:buNone/>
            </a:pPr>
            <a:endParaRPr lang="en-US" altLang="en-US" sz="2000">
              <a:ea typeface="ＭＳ Ｐゴシック" panose="020B0600070205080204" pitchFamily="34" charset="-128"/>
            </a:endParaRPr>
          </a:p>
          <a:p>
            <a:pPr marL="0" indent="0">
              <a:buFontTx/>
              <a:buNone/>
            </a:pPr>
            <a:endParaRPr lang="en-US" altLang="en-US" sz="2000">
              <a:ea typeface="ＭＳ Ｐゴシック" panose="020B0600070205080204" pitchFamily="34" charset="-128"/>
            </a:endParaRPr>
          </a:p>
          <a:p>
            <a:pPr marL="0" indent="0">
              <a:buFontTx/>
              <a:buNone/>
            </a:pPr>
            <a:endParaRPr lang="en-US" altLang="en-US" sz="2000">
              <a:ea typeface="ＭＳ Ｐゴシック" panose="020B0600070205080204" pitchFamily="34" charset="-128"/>
            </a:endParaRPr>
          </a:p>
          <a:p>
            <a:pPr marL="0" indent="0">
              <a:buFontTx/>
              <a:buNone/>
            </a:pPr>
            <a:endParaRPr lang="en-US" altLang="en-US" sz="2000">
              <a:ea typeface="ＭＳ Ｐゴシック" panose="020B0600070205080204" pitchFamily="34" charset="-128"/>
            </a:endParaRPr>
          </a:p>
        </p:txBody>
      </p:sp>
      <p:sp>
        <p:nvSpPr>
          <p:cNvPr id="80899" name="Text Box 4">
            <a:extLst>
              <a:ext uri="{FF2B5EF4-FFF2-40B4-BE49-F238E27FC236}">
                <a16:creationId xmlns:a16="http://schemas.microsoft.com/office/drawing/2014/main" id="{EE6A3A08-2B16-FC41-A157-BD92262E21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8575"/>
            <a:ext cx="87915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tx2"/>
                </a:solidFill>
                <a:latin typeface="Arial" panose="020B0604020202020204" pitchFamily="34" charset="0"/>
              </a:rPr>
              <a:t>Brand Community: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tx2"/>
                </a:solidFill>
                <a:latin typeface="Arial" panose="020B0604020202020204" pitchFamily="34" charset="0"/>
              </a:rPr>
              <a:t> Adidas Tango Squad</a:t>
            </a:r>
          </a:p>
        </p:txBody>
      </p:sp>
      <p:sp>
        <p:nvSpPr>
          <p:cNvPr id="80900" name="TextBox 8">
            <a:extLst>
              <a:ext uri="{FF2B5EF4-FFF2-40B4-BE49-F238E27FC236}">
                <a16:creationId xmlns:a16="http://schemas.microsoft.com/office/drawing/2014/main" id="{A304420A-0DDD-F34D-B37C-6F8171445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" y="4076700"/>
            <a:ext cx="41084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  <a:hlinkClick r:id="rId2"/>
              </a:rPr>
              <a:t>https://www.youtube.com/watch?v=STUbsydO0Ik</a:t>
            </a:r>
            <a:endParaRPr lang="en-US" altLang="en-US" sz="1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80901" name="Picture 1">
            <a:hlinkClick r:id="rId3"/>
            <a:extLst>
              <a:ext uri="{FF2B5EF4-FFF2-40B4-BE49-F238E27FC236}">
                <a16:creationId xmlns:a16="http://schemas.microsoft.com/office/drawing/2014/main" id="{D9BA2DCC-B5CB-874C-A846-17157346CD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41438"/>
            <a:ext cx="84582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2" name="Picture 2">
            <a:hlinkClick r:id="rId2"/>
            <a:extLst>
              <a:ext uri="{FF2B5EF4-FFF2-40B4-BE49-F238E27FC236}">
                <a16:creationId xmlns:a16="http://schemas.microsoft.com/office/drawing/2014/main" id="{93A8FEF0-0EA7-4A4B-9D0C-E27E7AD255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0" y="3513138"/>
            <a:ext cx="4297363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3" name="TextBox 1">
            <a:extLst>
              <a:ext uri="{FF2B5EF4-FFF2-40B4-BE49-F238E27FC236}">
                <a16:creationId xmlns:a16="http://schemas.microsoft.com/office/drawing/2014/main" id="{1EC113AA-08DF-4041-8778-0BDE23958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863" y="5000625"/>
            <a:ext cx="39703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F2B"/>
                </a:solidFill>
                <a:latin typeface="Arial" panose="020B0604020202020204" pitchFamily="34" charset="0"/>
              </a:rPr>
              <a:t>Currently 70% of global brand referrals happen on dark social not via Twitter or Facebook.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>
            <a:extLst>
              <a:ext uri="{FF2B5EF4-FFF2-40B4-BE49-F238E27FC236}">
                <a16:creationId xmlns:a16="http://schemas.microsoft.com/office/drawing/2014/main" id="{865E297C-B000-0646-97A5-87D715ED6C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42875"/>
            <a:ext cx="7772400" cy="838200"/>
          </a:xfrm>
        </p:spPr>
        <p:txBody>
          <a:bodyPr anchor="t"/>
          <a:lstStyle/>
          <a:p>
            <a:r>
              <a:rPr lang="en-GB" altLang="en-US" b="1">
                <a:ea typeface="ＭＳ Ｐゴシック" panose="020B0600070205080204" pitchFamily="34" charset="-128"/>
              </a:rPr>
              <a:t>Sector Branding  </a:t>
            </a:r>
          </a:p>
        </p:txBody>
      </p:sp>
      <p:sp>
        <p:nvSpPr>
          <p:cNvPr id="81922" name="Rectangle 5">
            <a:extLst>
              <a:ext uri="{FF2B5EF4-FFF2-40B4-BE49-F238E27FC236}">
                <a16:creationId xmlns:a16="http://schemas.microsoft.com/office/drawing/2014/main" id="{D3645D4F-E234-FE42-964B-ADCD4C898A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9013" y="6488113"/>
            <a:ext cx="2492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i="1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81923" name="Oval 6">
            <a:extLst>
              <a:ext uri="{FF2B5EF4-FFF2-40B4-BE49-F238E27FC236}">
                <a16:creationId xmlns:a16="http://schemas.microsoft.com/office/drawing/2014/main" id="{C75FF045-3945-194B-8AFB-D1AF010473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1175" y="1763713"/>
            <a:ext cx="1800225" cy="1755775"/>
          </a:xfrm>
          <a:prstGeom prst="ellipse">
            <a:avLst/>
          </a:prstGeom>
          <a:solidFill>
            <a:srgbClr val="FBFBC7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1924" name="TextBox 7">
            <a:extLst>
              <a:ext uri="{FF2B5EF4-FFF2-40B4-BE49-F238E27FC236}">
                <a16:creationId xmlns:a16="http://schemas.microsoft.com/office/drawing/2014/main" id="{041EC7F4-935C-144A-99A2-FB641BBE8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6113" y="2303463"/>
            <a:ext cx="14859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800" b="1">
                <a:latin typeface="Arial" panose="020B0604020202020204" pitchFamily="34" charset="0"/>
              </a:rPr>
              <a:t>Service Brands  </a:t>
            </a:r>
          </a:p>
        </p:txBody>
      </p:sp>
      <p:sp>
        <p:nvSpPr>
          <p:cNvPr id="81925" name="Oval 8">
            <a:extLst>
              <a:ext uri="{FF2B5EF4-FFF2-40B4-BE49-F238E27FC236}">
                <a16:creationId xmlns:a16="http://schemas.microsoft.com/office/drawing/2014/main" id="{F5D4CDA6-6FD8-054F-924E-53CC0402DF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1175" y="4059238"/>
            <a:ext cx="1755775" cy="1665287"/>
          </a:xfrm>
          <a:prstGeom prst="ellipse">
            <a:avLst/>
          </a:prstGeom>
          <a:solidFill>
            <a:srgbClr val="FBFBC7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1926" name="TextBox 9">
            <a:extLst>
              <a:ext uri="{FF2B5EF4-FFF2-40B4-BE49-F238E27FC236}">
                <a16:creationId xmlns:a16="http://schemas.microsoft.com/office/drawing/2014/main" id="{5CEB4089-F5A5-AF4F-A7D4-52568FB18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6113" y="4598988"/>
            <a:ext cx="14859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800" b="1">
                <a:latin typeface="Arial" panose="020B0604020202020204" pitchFamily="34" charset="0"/>
              </a:rPr>
              <a:t>B2B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800" b="1">
                <a:latin typeface="Arial" panose="020B0604020202020204" pitchFamily="34" charset="0"/>
              </a:rPr>
              <a:t>Brands  </a:t>
            </a:r>
          </a:p>
        </p:txBody>
      </p:sp>
      <p:sp>
        <p:nvSpPr>
          <p:cNvPr id="81927" name="Oval 14">
            <a:extLst>
              <a:ext uri="{FF2B5EF4-FFF2-40B4-BE49-F238E27FC236}">
                <a16:creationId xmlns:a16="http://schemas.microsoft.com/office/drawing/2014/main" id="{48FDA10D-A706-524E-8515-83A3EBA7A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1375" y="4059238"/>
            <a:ext cx="1711325" cy="1665287"/>
          </a:xfrm>
          <a:prstGeom prst="ellipse">
            <a:avLst/>
          </a:prstGeom>
          <a:solidFill>
            <a:srgbClr val="FBFBC7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1928" name="TextBox 15">
            <a:extLst>
              <a:ext uri="{FF2B5EF4-FFF2-40B4-BE49-F238E27FC236}">
                <a16:creationId xmlns:a16="http://schemas.microsoft.com/office/drawing/2014/main" id="{174FA274-D9BC-B34A-B0ED-0BF948B60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2350" y="4598988"/>
            <a:ext cx="13954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800" b="1">
                <a:latin typeface="Arial" panose="020B0604020202020204" pitchFamily="34" charset="0"/>
              </a:rPr>
              <a:t>Internal Brands  </a:t>
            </a:r>
          </a:p>
        </p:txBody>
      </p:sp>
      <p:sp>
        <p:nvSpPr>
          <p:cNvPr id="81929" name="Oval 16">
            <a:extLst>
              <a:ext uri="{FF2B5EF4-FFF2-40B4-BE49-F238E27FC236}">
                <a16:creationId xmlns:a16="http://schemas.microsoft.com/office/drawing/2014/main" id="{AFDF8435-5238-1242-B4F3-1DA21F837E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2475" y="1763713"/>
            <a:ext cx="1800225" cy="1709737"/>
          </a:xfrm>
          <a:prstGeom prst="ellipse">
            <a:avLst/>
          </a:prstGeom>
          <a:solidFill>
            <a:srgbClr val="FBFBC7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1930" name="TextBox 17">
            <a:extLst>
              <a:ext uri="{FF2B5EF4-FFF2-40B4-BE49-F238E27FC236}">
                <a16:creationId xmlns:a16="http://schemas.microsoft.com/office/drawing/2014/main" id="{AD300F60-79FA-8144-98C2-B8D055885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7900" y="2303463"/>
            <a:ext cx="13938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800" b="1">
                <a:latin typeface="Arial" panose="020B0604020202020204" pitchFamily="34" charset="0"/>
              </a:rPr>
              <a:t>Global Brands  </a:t>
            </a:r>
          </a:p>
        </p:txBody>
      </p:sp>
      <p:cxnSp>
        <p:nvCxnSpPr>
          <p:cNvPr id="81931" name="Straight Connector 21">
            <a:extLst>
              <a:ext uri="{FF2B5EF4-FFF2-40B4-BE49-F238E27FC236}">
                <a16:creationId xmlns:a16="http://schemas.microsoft.com/office/drawing/2014/main" id="{2AC8483D-23F1-B247-9C96-0E204CCAF4E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536950" y="3024188"/>
            <a:ext cx="2339975" cy="17541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1932" name="Straight Connector 23">
            <a:extLst>
              <a:ext uri="{FF2B5EF4-FFF2-40B4-BE49-F238E27FC236}">
                <a16:creationId xmlns:a16="http://schemas.microsoft.com/office/drawing/2014/main" id="{C487B53F-B43E-4449-A402-DAEBF333AF6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536950" y="2933700"/>
            <a:ext cx="2339975" cy="18002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1933" name="Oval 33">
            <a:extLst>
              <a:ext uri="{FF2B5EF4-FFF2-40B4-BE49-F238E27FC236}">
                <a16:creationId xmlns:a16="http://schemas.microsoft.com/office/drawing/2014/main" id="{9317D18D-51FC-544F-AD93-CF4FAD6E07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3563938"/>
            <a:ext cx="809625" cy="720725"/>
          </a:xfrm>
          <a:prstGeom prst="ellipse">
            <a:avLst/>
          </a:prstGeom>
          <a:solidFill>
            <a:srgbClr val="FBFBC7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81934" name="Picture 1">
            <a:extLst>
              <a:ext uri="{FF2B5EF4-FFF2-40B4-BE49-F238E27FC236}">
                <a16:creationId xmlns:a16="http://schemas.microsoft.com/office/drawing/2014/main" id="{E64A7FD3-24B2-4D4E-93B9-1707A720A5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1912938"/>
            <a:ext cx="1306512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5" name="Picture 2">
            <a:extLst>
              <a:ext uri="{FF2B5EF4-FFF2-40B4-BE49-F238E27FC236}">
                <a16:creationId xmlns:a16="http://schemas.microsoft.com/office/drawing/2014/main" id="{B2197D86-D197-B140-A1BC-790B86A786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5543550"/>
            <a:ext cx="1871662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6" name="Picture 4">
            <a:extLst>
              <a:ext uri="{FF2B5EF4-FFF2-40B4-BE49-F238E27FC236}">
                <a16:creationId xmlns:a16="http://schemas.microsoft.com/office/drawing/2014/main" id="{6907D2CA-A47C-424A-837B-E9D31195D9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3429000"/>
            <a:ext cx="1751012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7" name="Picture 6">
            <a:extLst>
              <a:ext uri="{FF2B5EF4-FFF2-40B4-BE49-F238E27FC236}">
                <a16:creationId xmlns:a16="http://schemas.microsoft.com/office/drawing/2014/main" id="{6E59B3F2-A717-E14A-A82B-F7E6886E0E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538" y="6035675"/>
            <a:ext cx="26003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>
            <a:extLst>
              <a:ext uri="{FF2B5EF4-FFF2-40B4-BE49-F238E27FC236}">
                <a16:creationId xmlns:a16="http://schemas.microsoft.com/office/drawing/2014/main" id="{0BBBE3DC-B5A7-5942-A90C-40C8535C8E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2813" y="203200"/>
            <a:ext cx="7772400" cy="838200"/>
          </a:xfrm>
        </p:spPr>
        <p:txBody>
          <a:bodyPr anchor="t"/>
          <a:lstStyle/>
          <a:p>
            <a:r>
              <a:rPr lang="en-GB" altLang="en-US" b="1">
                <a:ea typeface="ＭＳ Ｐゴシック" panose="020B0600070205080204" pitchFamily="34" charset="-128"/>
              </a:rPr>
              <a:t>Brand Strategies</a:t>
            </a:r>
          </a:p>
        </p:txBody>
      </p:sp>
      <p:sp>
        <p:nvSpPr>
          <p:cNvPr id="83970" name="Rectangle 5">
            <a:extLst>
              <a:ext uri="{FF2B5EF4-FFF2-40B4-BE49-F238E27FC236}">
                <a16:creationId xmlns:a16="http://schemas.microsoft.com/office/drawing/2014/main" id="{CD8D2CAD-E315-3F45-87C4-F01BF5F911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9013" y="6488113"/>
            <a:ext cx="44211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i="1">
                <a:solidFill>
                  <a:srgbClr val="333333"/>
                </a:solidFill>
                <a:latin typeface="Arial" panose="020B0604020202020204" pitchFamily="34" charset="0"/>
              </a:rPr>
              <a:t>Hem, de Chernatony and Iversen, (2003)</a:t>
            </a:r>
            <a:r>
              <a:rPr lang="en-GB" altLang="en-US" sz="1200" i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05FD8C7-46B8-2847-85EE-83DA3C354668}"/>
              </a:ext>
            </a:extLst>
          </p:cNvPr>
          <p:cNvSpPr/>
          <p:nvPr/>
        </p:nvSpPr>
        <p:spPr bwMode="auto">
          <a:xfrm>
            <a:off x="4167188" y="1403350"/>
            <a:ext cx="1933575" cy="163988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GB" dirty="0">
              <a:latin typeface="Arial" charset="0"/>
            </a:endParaRPr>
          </a:p>
        </p:txBody>
      </p:sp>
      <p:sp>
        <p:nvSpPr>
          <p:cNvPr id="83972" name="TextBox 11">
            <a:extLst>
              <a:ext uri="{FF2B5EF4-FFF2-40B4-BE49-F238E27FC236}">
                <a16:creationId xmlns:a16="http://schemas.microsoft.com/office/drawing/2014/main" id="{424DAB88-1A13-9749-8F41-9C7DC94B94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6575" y="1854200"/>
            <a:ext cx="1530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800" b="1">
                <a:latin typeface="Arial" panose="020B0604020202020204" pitchFamily="34" charset="0"/>
              </a:rPr>
              <a:t>Rebranding  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909A634-0562-B448-B672-19F43DEC80D4}"/>
              </a:ext>
            </a:extLst>
          </p:cNvPr>
          <p:cNvSpPr/>
          <p:nvPr/>
        </p:nvSpPr>
        <p:spPr bwMode="auto">
          <a:xfrm>
            <a:off x="5381625" y="4981575"/>
            <a:ext cx="1981200" cy="150653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GB" dirty="0">
              <a:latin typeface="Arial" charset="0"/>
            </a:endParaRPr>
          </a:p>
        </p:txBody>
      </p:sp>
      <p:sp>
        <p:nvSpPr>
          <p:cNvPr id="83974" name="TextBox 13">
            <a:extLst>
              <a:ext uri="{FF2B5EF4-FFF2-40B4-BE49-F238E27FC236}">
                <a16:creationId xmlns:a16="http://schemas.microsoft.com/office/drawing/2014/main" id="{B91C10F5-56A8-8D48-BFB9-0E7973BB55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9888" y="5524500"/>
            <a:ext cx="17557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800" b="1">
                <a:latin typeface="Arial" panose="020B0604020202020204" pitchFamily="34" charset="0"/>
              </a:rPr>
              <a:t> Co-branding</a:t>
            </a:r>
            <a:r>
              <a:rPr lang="en-GB" altLang="en-US" sz="1800"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4C9849F-C805-374F-80ED-8D1151E38928}"/>
              </a:ext>
            </a:extLst>
          </p:cNvPr>
          <p:cNvSpPr/>
          <p:nvPr/>
        </p:nvSpPr>
        <p:spPr bwMode="auto">
          <a:xfrm>
            <a:off x="3581400" y="3203575"/>
            <a:ext cx="1868488" cy="16176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GB" dirty="0">
              <a:latin typeface="Arial" charset="0"/>
            </a:endParaRPr>
          </a:p>
        </p:txBody>
      </p:sp>
      <p:sp>
        <p:nvSpPr>
          <p:cNvPr id="83976" name="TextBox 17">
            <a:extLst>
              <a:ext uri="{FF2B5EF4-FFF2-40B4-BE49-F238E27FC236}">
                <a16:creationId xmlns:a16="http://schemas.microsoft.com/office/drawing/2014/main" id="{D4655AF5-E28D-C047-B7F0-5B1078809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7938" y="3671888"/>
            <a:ext cx="13954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800" b="1">
                <a:latin typeface="Arial" panose="020B0604020202020204" pitchFamily="34" charset="0"/>
              </a:rPr>
              <a:t>Brand extensions</a:t>
            </a:r>
          </a:p>
        </p:txBody>
      </p:sp>
      <p:pic>
        <p:nvPicPr>
          <p:cNvPr id="83977" name="Picture 8">
            <a:extLst>
              <a:ext uri="{FF2B5EF4-FFF2-40B4-BE49-F238E27FC236}">
                <a16:creationId xmlns:a16="http://schemas.microsoft.com/office/drawing/2014/main" id="{33730FAA-5344-A846-8D4B-CB14175387C7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4210050"/>
            <a:ext cx="278447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3978" name="Picture 7">
            <a:extLst>
              <a:ext uri="{FF2B5EF4-FFF2-40B4-BE49-F238E27FC236}">
                <a16:creationId xmlns:a16="http://schemas.microsoft.com/office/drawing/2014/main" id="{84818FF6-1FF8-ED49-8E3B-FF229FD818EC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5437188"/>
            <a:ext cx="241617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3979" name="Picture 1">
            <a:extLst>
              <a:ext uri="{FF2B5EF4-FFF2-40B4-BE49-F238E27FC236}">
                <a16:creationId xmlns:a16="http://schemas.microsoft.com/office/drawing/2014/main" id="{3BC56C6A-92F4-154F-8449-5D995BB7A6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1695450"/>
            <a:ext cx="2474912" cy="12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80" name="Picture 2">
            <a:extLst>
              <a:ext uri="{FF2B5EF4-FFF2-40B4-BE49-F238E27FC236}">
                <a16:creationId xmlns:a16="http://schemas.microsoft.com/office/drawing/2014/main" id="{1FD3A9C4-D2A0-734B-915B-32BD73549E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713" y="2876550"/>
            <a:ext cx="2206625" cy="165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3">
            <a:extLst>
              <a:ext uri="{FF2B5EF4-FFF2-40B4-BE49-F238E27FC236}">
                <a16:creationId xmlns:a16="http://schemas.microsoft.com/office/drawing/2014/main" id="{C999BE14-222E-5041-8F3E-7FB03B50285B}"/>
              </a:ext>
            </a:extLst>
          </p:cNvPr>
          <p:cNvSpPr>
            <a:spLocks/>
          </p:cNvSpPr>
          <p:nvPr/>
        </p:nvSpPr>
        <p:spPr bwMode="auto">
          <a:xfrm>
            <a:off x="385763" y="2838450"/>
            <a:ext cx="80264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1200"/>
              </a:spcBef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  <a:t>Feldwick suggests there are three elements associated with brand equity:</a:t>
            </a:r>
          </a:p>
          <a:p>
            <a:pPr>
              <a:spcBef>
                <a:spcPts val="1100"/>
              </a:spcBef>
            </a:pPr>
            <a:r>
              <a:rPr lang="en-US" altLang="en-US" sz="2000" b="1">
                <a:solidFill>
                  <a:srgbClr val="000000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  <a:t>Brand Value </a:t>
            </a:r>
            <a:r>
              <a:rPr lang="en-US" altLang="en-US" sz="2000">
                <a:solidFill>
                  <a:srgbClr val="000000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  <a:t>– a financial base</a:t>
            </a:r>
          </a:p>
          <a:p>
            <a:pPr>
              <a:spcBef>
                <a:spcPts val="1100"/>
              </a:spcBef>
            </a:pPr>
            <a:r>
              <a:rPr lang="en-US" altLang="en-US" sz="2000" b="1">
                <a:solidFill>
                  <a:srgbClr val="000000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  <a:t>Brand Strength </a:t>
            </a:r>
            <a:r>
              <a:rPr lang="en-US" altLang="en-US" sz="2000">
                <a:solidFill>
                  <a:srgbClr val="000000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  <a:t>– a consumer</a:t>
            </a:r>
            <a:r>
              <a:rPr lang="ja-JP" altLang="en-US" sz="2000">
                <a:solidFill>
                  <a:srgbClr val="000000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  <a:t>’</a:t>
            </a:r>
            <a:r>
              <a:rPr lang="en-US" altLang="ja-JP" sz="2000">
                <a:solidFill>
                  <a:srgbClr val="000000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  <a:t>s attachment to a brand</a:t>
            </a:r>
          </a:p>
          <a:p>
            <a:pPr>
              <a:spcBef>
                <a:spcPts val="1100"/>
              </a:spcBef>
            </a:pPr>
            <a:r>
              <a:rPr lang="en-US" altLang="en-US" sz="2000" b="1">
                <a:solidFill>
                  <a:srgbClr val="000000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  <a:t>Brand Description </a:t>
            </a:r>
            <a:r>
              <a:rPr lang="en-US" altLang="en-US" sz="2000">
                <a:solidFill>
                  <a:srgbClr val="000000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  <a:t>– specific attitudes consumers have towards a brand.</a:t>
            </a:r>
          </a:p>
        </p:txBody>
      </p:sp>
      <p:sp>
        <p:nvSpPr>
          <p:cNvPr id="86018" name="Rectangle 5">
            <a:extLst>
              <a:ext uri="{FF2B5EF4-FFF2-40B4-BE49-F238E27FC236}">
                <a16:creationId xmlns:a16="http://schemas.microsoft.com/office/drawing/2014/main" id="{FC94212D-E946-A549-8607-D82550FB6B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591425" cy="1543050"/>
          </a:xfrm>
        </p:spPr>
        <p:txBody>
          <a:bodyPr rIns="81279" anchor="t"/>
          <a:lstStyle/>
          <a:p>
            <a:pPr eaLnBrk="1" hangingPunct="1"/>
            <a:r>
              <a:rPr lang="en-US" altLang="en-US" sz="4000" b="1">
                <a:ea typeface="ＭＳ Ｐゴシック" panose="020B0600070205080204" pitchFamily="34" charset="-128"/>
              </a:rPr>
              <a:t>Brand Equity</a:t>
            </a:r>
            <a:endParaRPr lang="en-US" altLang="en-US" sz="4000" b="1">
              <a:ea typeface="ヒラギノ角ゴ ProN W6" panose="020B0300000000000000" pitchFamily="34" charset="-128"/>
            </a:endParaRPr>
          </a:p>
        </p:txBody>
      </p:sp>
      <p:sp>
        <p:nvSpPr>
          <p:cNvPr id="86019" name="Rectangle 6">
            <a:extLst>
              <a:ext uri="{FF2B5EF4-FFF2-40B4-BE49-F238E27FC236}">
                <a16:creationId xmlns:a16="http://schemas.microsoft.com/office/drawing/2014/main" id="{01BCB67C-1261-8C42-8CF5-C585E35909A9}"/>
              </a:ext>
            </a:extLst>
          </p:cNvPr>
          <p:cNvSpPr>
            <a:spLocks/>
          </p:cNvSpPr>
          <p:nvPr/>
        </p:nvSpPr>
        <p:spPr bwMode="auto">
          <a:xfrm>
            <a:off x="4799013" y="6488113"/>
            <a:ext cx="12382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333333"/>
                </a:solidFill>
                <a:latin typeface="Lucida Grande" panose="020B0600040502020204" pitchFamily="34" charset="0"/>
                <a:sym typeface="Lucida Grande" panose="020B0600040502020204" pitchFamily="34" charset="0"/>
              </a:rPr>
              <a:t> </a:t>
            </a:r>
          </a:p>
        </p:txBody>
      </p:sp>
      <p:pic>
        <p:nvPicPr>
          <p:cNvPr id="86020" name="Picture 3">
            <a:extLst>
              <a:ext uri="{FF2B5EF4-FFF2-40B4-BE49-F238E27FC236}">
                <a16:creationId xmlns:a16="http://schemas.microsoft.com/office/drawing/2014/main" id="{C3764676-13CC-C746-8F94-9BA4C43A0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513" y="5564188"/>
            <a:ext cx="1373187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1">
            <a:extLst>
              <a:ext uri="{FF2B5EF4-FFF2-40B4-BE49-F238E27FC236}">
                <a16:creationId xmlns:a16="http://schemas.microsoft.com/office/drawing/2014/main" id="{CE697483-74E9-A846-9A50-FF0D1E28A4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772150"/>
            <a:ext cx="2919413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2" name="Rectangle 1">
            <a:extLst>
              <a:ext uri="{FF2B5EF4-FFF2-40B4-BE49-F238E27FC236}">
                <a16:creationId xmlns:a16="http://schemas.microsoft.com/office/drawing/2014/main" id="{1CBBFFF3-9644-B640-95FA-ED9A241845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763" y="1366838"/>
            <a:ext cx="7921625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1200"/>
              </a:spcBef>
              <a:buFontTx/>
              <a:buNone/>
            </a:pPr>
            <a:r>
              <a:rPr lang="en-GB" alt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A brand with a strong equity is more likely to preserve its customer loyalty and fend off competitors </a:t>
            </a:r>
          </a:p>
        </p:txBody>
      </p:sp>
    </p:spTree>
  </p:cSld>
  <p:clrMapOvr>
    <a:masterClrMapping/>
  </p:clrMapOvr>
  <p:transition spd="slow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>
            <a:extLst>
              <a:ext uri="{FF2B5EF4-FFF2-40B4-BE49-F238E27FC236}">
                <a16:creationId xmlns:a16="http://schemas.microsoft.com/office/drawing/2014/main" id="{0AD58D22-BB81-1947-BF10-6E8A770F88B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404813"/>
            <a:ext cx="7772400" cy="50323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en-US" b="1">
                <a:ea typeface="ＭＳ Ｐゴシック" panose="020B0600070205080204" pitchFamily="34" charset="-128"/>
              </a:rPr>
              <a:t>Brand Values</a:t>
            </a:r>
            <a:br>
              <a:rPr lang="en-US" altLang="en-US" sz="3200">
                <a:ea typeface="ＭＳ Ｐゴシック" panose="020B0600070205080204" pitchFamily="34" charset="-128"/>
              </a:rPr>
            </a:br>
            <a:endParaRPr lang="en-US" altLang="en-US" sz="3200">
              <a:ea typeface="ＭＳ Ｐゴシック" panose="020B0600070205080204" pitchFamily="34" charset="-128"/>
            </a:endParaRPr>
          </a:p>
        </p:txBody>
      </p:sp>
      <p:sp>
        <p:nvSpPr>
          <p:cNvPr id="87042" name="Rectangle 1">
            <a:extLst>
              <a:ext uri="{FF2B5EF4-FFF2-40B4-BE49-F238E27FC236}">
                <a16:creationId xmlns:a16="http://schemas.microsoft.com/office/drawing/2014/main" id="{24639C1C-0F45-7549-8846-3DF0BC0B0F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692150"/>
            <a:ext cx="8686800" cy="39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</a:rPr>
              <a:t>Best brands in the world built on distinctive but solid values.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</a:rPr>
              <a:t>Values guide our decisions and behaviour – fundamental to business.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</a:rPr>
              <a:t>A combination of distinctiveness, authenticity and a compelling story.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en-US" sz="2400" b="1">
                <a:solidFill>
                  <a:srgbClr val="000000"/>
                </a:solidFill>
                <a:latin typeface="Arial" panose="020B0604020202020204" pitchFamily="34" charset="0"/>
              </a:rPr>
              <a:t>Don’t be too obvious or bland e.g. honest, innovative.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u="sng">
                <a:solidFill>
                  <a:srgbClr val="000000"/>
                </a:solidFill>
                <a:latin typeface="Arial" panose="020B0604020202020204" pitchFamily="34" charset="0"/>
              </a:rPr>
              <a:t>(source: Simon Middleton, Build a Brand in 30 days)</a:t>
            </a:r>
          </a:p>
        </p:txBody>
      </p:sp>
      <p:pic>
        <p:nvPicPr>
          <p:cNvPr id="87043" name="Picture 1">
            <a:extLst>
              <a:ext uri="{FF2B5EF4-FFF2-40B4-BE49-F238E27FC236}">
                <a16:creationId xmlns:a16="http://schemas.microsoft.com/office/drawing/2014/main" id="{F42C3C19-90DE-0147-BFC4-43D2D04027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868863"/>
            <a:ext cx="1858963" cy="177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4" name="Picture 2">
            <a:extLst>
              <a:ext uri="{FF2B5EF4-FFF2-40B4-BE49-F238E27FC236}">
                <a16:creationId xmlns:a16="http://schemas.microsoft.com/office/drawing/2014/main" id="{DD7A581D-5006-D04D-8CF2-F5F5BFC119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4859338"/>
            <a:ext cx="1681162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5" name="Picture 3">
            <a:extLst>
              <a:ext uri="{FF2B5EF4-FFF2-40B4-BE49-F238E27FC236}">
                <a16:creationId xmlns:a16="http://schemas.microsoft.com/office/drawing/2014/main" id="{4744C502-C671-F74A-849D-A847377FA4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084763"/>
            <a:ext cx="235267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6" name="Picture 4">
            <a:hlinkClick r:id="rId6"/>
            <a:extLst>
              <a:ext uri="{FF2B5EF4-FFF2-40B4-BE49-F238E27FC236}">
                <a16:creationId xmlns:a16="http://schemas.microsoft.com/office/drawing/2014/main" id="{88373EF2-DB5D-134A-A409-AB1925460A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388" y="5013325"/>
            <a:ext cx="2452687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extBox 1">
            <a:extLst>
              <a:ext uri="{FF2B5EF4-FFF2-40B4-BE49-F238E27FC236}">
                <a16:creationId xmlns:a16="http://schemas.microsoft.com/office/drawing/2014/main" id="{264B3392-CFB9-EE45-937B-8795E0664B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138" y="6399213"/>
            <a:ext cx="8804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  <a:hlinkClick r:id="rId2"/>
              </a:rPr>
              <a:t>https://www.youtube.com/watch?v=qYktaaEPXXo&amp;list=PL25FB0FCD42ED3E91</a:t>
            </a:r>
            <a:endParaRPr lang="en-US" altLang="en-US" sz="1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9090" name="TextBox 3">
            <a:extLst>
              <a:ext uri="{FF2B5EF4-FFF2-40B4-BE49-F238E27FC236}">
                <a16:creationId xmlns:a16="http://schemas.microsoft.com/office/drawing/2014/main" id="{3F377B2A-4B69-4E46-ABB9-2707BACFF0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" y="2741613"/>
            <a:ext cx="69056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  <a:hlinkClick r:id="rId3"/>
              </a:rPr>
              <a:t>https://www.youtube.com/watch?time_continue=1&amp;v=JdpspllWI2o</a:t>
            </a:r>
            <a:endParaRPr lang="en-US" altLang="en-US" sz="1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89091" name="Picture 9">
            <a:hlinkClick r:id="rId4"/>
            <a:extLst>
              <a:ext uri="{FF2B5EF4-FFF2-40B4-BE49-F238E27FC236}">
                <a16:creationId xmlns:a16="http://schemas.microsoft.com/office/drawing/2014/main" id="{E91F47C3-2FA5-6F44-ACA6-F97A605B5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828675"/>
            <a:ext cx="6342063" cy="193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2" name="TextBox 10">
            <a:extLst>
              <a:ext uri="{FF2B5EF4-FFF2-40B4-BE49-F238E27FC236}">
                <a16:creationId xmlns:a16="http://schemas.microsoft.com/office/drawing/2014/main" id="{98216025-6008-4348-8FC8-01FE7A1A8A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" y="342900"/>
            <a:ext cx="40274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" panose="020B0604020202020204" pitchFamily="34" charset="0"/>
                <a:hlinkClick r:id="rId4"/>
              </a:rPr>
              <a:t>Marketing Week 13 November 2018</a:t>
            </a:r>
            <a:endParaRPr lang="en-US" altLang="en-US" sz="18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89093" name="Picture 2">
            <a:extLst>
              <a:ext uri="{FF2B5EF4-FFF2-40B4-BE49-F238E27FC236}">
                <a16:creationId xmlns:a16="http://schemas.microsoft.com/office/drawing/2014/main" id="{C571C318-45D9-C043-8EFC-C2AFD597F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538" y="3698875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4" name="Picture 4">
            <a:extLst>
              <a:ext uri="{FF2B5EF4-FFF2-40B4-BE49-F238E27FC236}">
                <a16:creationId xmlns:a16="http://schemas.microsoft.com/office/drawing/2014/main" id="{1B83EE99-B3FF-0640-8505-0E0BF985A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3249613"/>
            <a:ext cx="5457825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5" name="Picture 6">
            <a:extLst>
              <a:ext uri="{FF2B5EF4-FFF2-40B4-BE49-F238E27FC236}">
                <a16:creationId xmlns:a16="http://schemas.microsoft.com/office/drawing/2014/main" id="{C8AEB094-6219-4545-8E85-1497EE265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838" y="11113"/>
            <a:ext cx="26924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Title 1">
            <a:extLst>
              <a:ext uri="{FF2B5EF4-FFF2-40B4-BE49-F238E27FC236}">
                <a16:creationId xmlns:a16="http://schemas.microsoft.com/office/drawing/2014/main" id="{07EFE250-0683-664E-BA77-BC256689A9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28210" y="274638"/>
            <a:ext cx="5558589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Why do Marketers Love Brands?</a:t>
            </a:r>
          </a:p>
        </p:txBody>
      </p:sp>
      <p:sp>
        <p:nvSpPr>
          <p:cNvPr id="134146" name="Content Placeholder 4">
            <a:extLst>
              <a:ext uri="{FF2B5EF4-FFF2-40B4-BE49-F238E27FC236}">
                <a16:creationId xmlns:a16="http://schemas.microsoft.com/office/drawing/2014/main" id="{2444445C-463D-364B-AE57-963A31F095F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There are many advantages to having a strong brand: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Competitive edge in marketplace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Allows simple line extensions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Promotes customer loyalty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Improves customer recognition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Enhances credibility and ease of purchase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10B893-9604-C849-B65F-3151F32A8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9260" y="7106652"/>
            <a:ext cx="602753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51 0.00996 L -0.12031 -0.9912 " pathEditMode="relative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ext Box 3">
            <a:extLst>
              <a:ext uri="{FF2B5EF4-FFF2-40B4-BE49-F238E27FC236}">
                <a16:creationId xmlns:a16="http://schemas.microsoft.com/office/drawing/2014/main" id="{63990BBF-40EA-3B4A-88A0-F669152EE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63" y="1358900"/>
            <a:ext cx="8324850" cy="477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A measure of the value and strength of a brand, including an assessment of a brand's wealth is known as: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Arial" panose="020B0604020202020204" pitchFamily="34" charset="0"/>
              </a:rPr>
              <a:t>a) brand stretching.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Arial" panose="020B0604020202020204" pitchFamily="34" charset="0"/>
              </a:rPr>
              <a:t>b) brand heritage.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Arial" panose="020B0604020202020204" pitchFamily="34" charset="0"/>
              </a:rPr>
              <a:t>c) brand name.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Arial" panose="020B0604020202020204" pitchFamily="34" charset="0"/>
              </a:rPr>
              <a:t>d) brand equity.</a:t>
            </a:r>
            <a:endParaRPr lang="en-GB" altLang="en-US" sz="2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0114" name="Rectangle 2">
            <a:extLst>
              <a:ext uri="{FF2B5EF4-FFF2-40B4-BE49-F238E27FC236}">
                <a16:creationId xmlns:a16="http://schemas.microsoft.com/office/drawing/2014/main" id="{423A1F15-D29C-7D47-A2CA-F83BB3357C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6250" y="279400"/>
            <a:ext cx="7772400" cy="628650"/>
          </a:xfrm>
        </p:spPr>
        <p:txBody>
          <a:bodyPr anchor="t"/>
          <a:lstStyle/>
          <a:p>
            <a:r>
              <a:rPr lang="en-GB" altLang="en-US" sz="3200" b="1">
                <a:ea typeface="ＭＳ Ｐゴシック" panose="020B0600070205080204" pitchFamily="34" charset="-128"/>
              </a:rPr>
              <a:t>Question 3</a:t>
            </a:r>
          </a:p>
        </p:txBody>
      </p:sp>
      <p:pic>
        <p:nvPicPr>
          <p:cNvPr id="90115" name="Picture 3">
            <a:extLst>
              <a:ext uri="{FF2B5EF4-FFF2-40B4-BE49-F238E27FC236}">
                <a16:creationId xmlns:a16="http://schemas.microsoft.com/office/drawing/2014/main" id="{27394694-8691-8640-911F-216CFB5F76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-19050"/>
            <a:ext cx="1311275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64269F-5314-0040-933A-5F4D8829BCAE}"/>
              </a:ext>
            </a:extLst>
          </p:cNvPr>
          <p:cNvSpPr txBox="1"/>
          <p:nvPr/>
        </p:nvSpPr>
        <p:spPr>
          <a:xfrm>
            <a:off x="971550" y="1498600"/>
            <a:ext cx="6049963" cy="69215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eaLnBrk="1" hangingPunct="1">
              <a:defRPr/>
            </a:pPr>
            <a:r>
              <a:rPr lang="en-US" sz="4500" b="1" dirty="0" err="1">
                <a:solidFill>
                  <a:schemeClr val="accent4"/>
                </a:solidFill>
                <a:latin typeface="HK Grotesk" pitchFamily="2" charset="77"/>
                <a:ea typeface="ＭＳ Ｐゴシック" charset="0"/>
                <a:cs typeface="Plantin Std"/>
              </a:rPr>
              <a:t>Diolch</a:t>
            </a:r>
            <a:r>
              <a:rPr lang="en-US" sz="4500" dirty="0">
                <a:solidFill>
                  <a:schemeClr val="accent4"/>
                </a:solidFill>
                <a:latin typeface="HK Grotesk Light" pitchFamily="2" charset="77"/>
                <a:ea typeface="ＭＳ Ｐゴシック" charset="0"/>
                <a:cs typeface="Plantin Std"/>
              </a:rPr>
              <a:t> </a:t>
            </a:r>
            <a:r>
              <a:rPr lang="en-US" sz="4500" dirty="0">
                <a:solidFill>
                  <a:srgbClr val="FFFFFF"/>
                </a:solidFill>
                <a:latin typeface="HK Grotesk Light" pitchFamily="2" charset="77"/>
                <a:ea typeface="ＭＳ Ｐゴシック" charset="0"/>
                <a:cs typeface="Plantin Std"/>
              </a:rPr>
              <a:t>| </a:t>
            </a:r>
            <a:r>
              <a:rPr lang="en-US" sz="4500" b="1" dirty="0">
                <a:solidFill>
                  <a:schemeClr val="accent4"/>
                </a:solidFill>
                <a:latin typeface="HK Grotesk" pitchFamily="2" charset="77"/>
                <a:ea typeface="ＭＳ Ｐゴシック" charset="0"/>
                <a:cs typeface="Plantin Std"/>
              </a:rPr>
              <a:t>Thank you</a:t>
            </a:r>
          </a:p>
        </p:txBody>
      </p:sp>
      <p:pic>
        <p:nvPicPr>
          <p:cNvPr id="92162" name="Picture 5">
            <a:extLst>
              <a:ext uri="{FF2B5EF4-FFF2-40B4-BE49-F238E27FC236}">
                <a16:creationId xmlns:a16="http://schemas.microsoft.com/office/drawing/2014/main" id="{1AA08A41-9488-B449-83BE-C56E08463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0" y="5260975"/>
            <a:ext cx="981075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Picture 6">
            <a:extLst>
              <a:ext uri="{FF2B5EF4-FFF2-40B4-BE49-F238E27FC236}">
                <a16:creationId xmlns:a16="http://schemas.microsoft.com/office/drawing/2014/main" id="{ED4FDE9F-B0E0-4540-B303-28AA0B08B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038" y="5260975"/>
            <a:ext cx="981075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le 1">
            <a:extLst>
              <a:ext uri="{FF2B5EF4-FFF2-40B4-BE49-F238E27FC236}">
                <a16:creationId xmlns:a16="http://schemas.microsoft.com/office/drawing/2014/main" id="{45C0C345-9D40-C541-9B8E-DEC85C229B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61975"/>
            <a:ext cx="8229600" cy="1143000"/>
          </a:xfrm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94210" name="Content Placeholder 2">
            <a:extLst>
              <a:ext uri="{FF2B5EF4-FFF2-40B4-BE49-F238E27FC236}">
                <a16:creationId xmlns:a16="http://schemas.microsoft.com/office/drawing/2014/main" id="{69859EEE-A331-434D-86BF-D9E74F7DD51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2057400"/>
            <a:ext cx="8229600" cy="4525963"/>
          </a:xfrm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3">
            <a:extLst>
              <a:ext uri="{FF2B5EF4-FFF2-40B4-BE49-F238E27FC236}">
                <a16:creationId xmlns:a16="http://schemas.microsoft.com/office/drawing/2014/main" id="{2B38ACA7-F1FC-D04C-B7C8-B628A91BA2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888" y="1268413"/>
            <a:ext cx="8777287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10858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2400" b="1">
                <a:solidFill>
                  <a:srgbClr val="000000"/>
                </a:solidFill>
                <a:latin typeface="Arial" panose="020B0604020202020204" pitchFamily="34" charset="0"/>
              </a:rPr>
              <a:t>Successful brands </a:t>
            </a:r>
            <a:r>
              <a:rPr lang="en-GB" altLang="en-US" sz="2400">
                <a:solidFill>
                  <a:srgbClr val="000000"/>
                </a:solidFill>
                <a:latin typeface="Arial" panose="020B0604020202020204" pitchFamily="34" charset="0"/>
              </a:rPr>
              <a:t>create strong, positive and lasting impressions:</a:t>
            </a:r>
          </a:p>
          <a:p>
            <a:pPr lvl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GB" altLang="en-US" sz="2400">
                <a:solidFill>
                  <a:srgbClr val="000000"/>
                </a:solidFill>
                <a:latin typeface="Arial" panose="020B0604020202020204" pitchFamily="34" charset="0"/>
              </a:rPr>
              <a:t>through their communications and associated psychological feelings and emotions, </a:t>
            </a:r>
          </a:p>
          <a:p>
            <a:pPr lvl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GB" altLang="en-US" sz="2400">
                <a:solidFill>
                  <a:srgbClr val="000000"/>
                </a:solidFill>
                <a:latin typeface="Arial" panose="020B0604020202020204" pitchFamily="34" charset="0"/>
              </a:rPr>
              <a:t>not just their functionality through use.</a:t>
            </a:r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6F0E1AC2-B978-A642-86E9-7B727AB739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2925" y="279400"/>
            <a:ext cx="8077200" cy="838200"/>
          </a:xfrm>
        </p:spPr>
        <p:txBody>
          <a:bodyPr anchor="t"/>
          <a:lstStyle/>
          <a:p>
            <a:r>
              <a:rPr lang="en-GB" altLang="en-US" b="1">
                <a:ea typeface="ＭＳ Ｐゴシック" panose="020B0600070205080204" pitchFamily="34" charset="-128"/>
              </a:rPr>
              <a:t>Branding</a:t>
            </a:r>
            <a:r>
              <a:rPr lang="en-GB" altLang="en-US" sz="2800" b="1">
                <a:ea typeface="ＭＳ Ｐゴシック" panose="020B0600070205080204" pitchFamily="34" charset="-128"/>
              </a:rPr>
              <a:t>	</a:t>
            </a:r>
          </a:p>
        </p:txBody>
      </p:sp>
      <p:pic>
        <p:nvPicPr>
          <p:cNvPr id="28675" name="Picture 9">
            <a:extLst>
              <a:ext uri="{FF2B5EF4-FFF2-40B4-BE49-F238E27FC236}">
                <a16:creationId xmlns:a16="http://schemas.microsoft.com/office/drawing/2014/main" id="{056614AF-581D-C64D-BE15-FF921B05BEFA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5340350"/>
            <a:ext cx="1166812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676" name="Picture 1">
            <a:extLst>
              <a:ext uri="{FF2B5EF4-FFF2-40B4-BE49-F238E27FC236}">
                <a16:creationId xmlns:a16="http://schemas.microsoft.com/office/drawing/2014/main" id="{174722E2-151F-4A4F-B588-EBAE5FC873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3998913"/>
            <a:ext cx="1182688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8">
            <a:extLst>
              <a:ext uri="{FF2B5EF4-FFF2-40B4-BE49-F238E27FC236}">
                <a16:creationId xmlns:a16="http://schemas.microsoft.com/office/drawing/2014/main" id="{083007A5-B59F-314F-9198-CE150C2EE9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450" y="5499100"/>
            <a:ext cx="2632075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1">
            <a:extLst>
              <a:ext uri="{FF2B5EF4-FFF2-40B4-BE49-F238E27FC236}">
                <a16:creationId xmlns:a16="http://schemas.microsoft.com/office/drawing/2014/main" id="{170C11CE-E2EB-7341-9AD7-BBF85CBC88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5322888"/>
            <a:ext cx="4611687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2">
            <a:extLst>
              <a:ext uri="{FF2B5EF4-FFF2-40B4-BE49-F238E27FC236}">
                <a16:creationId xmlns:a16="http://schemas.microsoft.com/office/drawing/2014/main" id="{2CF52993-2D97-D441-97E0-E4F76E11AB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263" y="3875088"/>
            <a:ext cx="1981200" cy="150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195608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>
            <a:extLst>
              <a:ext uri="{FF2B5EF4-FFF2-40B4-BE49-F238E27FC236}">
                <a16:creationId xmlns:a16="http://schemas.microsoft.com/office/drawing/2014/main" id="{C5965744-28B6-9E48-8940-31F62692A4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720" y="304800"/>
            <a:ext cx="7772400" cy="838200"/>
          </a:xfrm>
        </p:spPr>
        <p:txBody>
          <a:bodyPr anchor="t"/>
          <a:lstStyle/>
          <a:p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The Triangulation of the 3 Brand Ps</a:t>
            </a:r>
            <a:r>
              <a:rPr lang="en-GB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0722" name="Picture 1">
            <a:extLst>
              <a:ext uri="{FF2B5EF4-FFF2-40B4-BE49-F238E27FC236}">
                <a16:creationId xmlns:a16="http://schemas.microsoft.com/office/drawing/2014/main" id="{6B5C82AF-07E8-BC4B-AFAA-38C8C8B8D9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3875"/>
            <a:ext cx="8320088" cy="574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>
            <a:extLst>
              <a:ext uri="{FF2B5EF4-FFF2-40B4-BE49-F238E27FC236}">
                <a16:creationId xmlns:a16="http://schemas.microsoft.com/office/drawing/2014/main" id="{50126039-60AF-6F49-A6FB-8AFB395911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1403350"/>
            <a:ext cx="1485900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Rectangle 1">
            <a:extLst>
              <a:ext uri="{FF2B5EF4-FFF2-40B4-BE49-F238E27FC236}">
                <a16:creationId xmlns:a16="http://schemas.microsoft.com/office/drawing/2014/main" id="{9338D183-C88E-C448-940A-D1E6012526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75" y="2947988"/>
            <a:ext cx="3051175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  <a:hlinkClick r:id="rId5"/>
              </a:rPr>
              <a:t>https://www.theguardian.com/news/2017/nov/06/nike-tax-paradise-papers</a:t>
            </a:r>
            <a:endParaRPr lang="en-US" altLang="en-US" sz="1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30725" name="Picture 9">
            <a:extLst>
              <a:ext uri="{FF2B5EF4-FFF2-40B4-BE49-F238E27FC236}">
                <a16:creationId xmlns:a16="http://schemas.microsoft.com/office/drawing/2014/main" id="{4490FBFE-D6E8-014D-B54D-8023385E8088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525" y="4089400"/>
            <a:ext cx="9271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0726" name="Picture 6">
            <a:extLst>
              <a:ext uri="{FF2B5EF4-FFF2-40B4-BE49-F238E27FC236}">
                <a16:creationId xmlns:a16="http://schemas.microsoft.com/office/drawing/2014/main" id="{BC2ADEC6-50FA-6140-8974-20E8E1D341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613" y="2246313"/>
            <a:ext cx="1304925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2">
            <a:extLst>
              <a:ext uri="{FF2B5EF4-FFF2-40B4-BE49-F238E27FC236}">
                <a16:creationId xmlns:a16="http://schemas.microsoft.com/office/drawing/2014/main" id="{7E7241A2-EFBA-2748-AA68-9FE98E2856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225" y="1143000"/>
            <a:ext cx="40259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738171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3">
            <a:extLst>
              <a:ext uri="{FF2B5EF4-FFF2-40B4-BE49-F238E27FC236}">
                <a16:creationId xmlns:a16="http://schemas.microsoft.com/office/drawing/2014/main" id="{FA4060E2-DF6E-D041-BF50-44ECAD948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2895600"/>
            <a:ext cx="327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24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45058" name="Text Box 4">
            <a:extLst>
              <a:ext uri="{FF2B5EF4-FFF2-40B4-BE49-F238E27FC236}">
                <a16:creationId xmlns:a16="http://schemas.microsoft.com/office/drawing/2014/main" id="{3D2F203F-F59F-7C4C-B99D-F07A6FF0E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905000"/>
            <a:ext cx="7162800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GB" altLang="en-US" sz="1600" b="1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n-GB" altLang="en-US" sz="1600" b="1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n-GB" altLang="en-US" sz="2000" b="1">
              <a:latin typeface="Arial" panose="020B0604020202020204" pitchFamily="34" charset="0"/>
            </a:endParaRPr>
          </a:p>
          <a:p>
            <a:pPr algn="just">
              <a:spcBef>
                <a:spcPct val="50000"/>
              </a:spcBef>
              <a:buFontTx/>
              <a:buNone/>
            </a:pPr>
            <a:r>
              <a:rPr lang="en-GB" altLang="en-US" sz="1600" b="1">
                <a:latin typeface="Arial" panose="020B0604020202020204" pitchFamily="34" charset="0"/>
              </a:rPr>
              <a:t> </a:t>
            </a:r>
          </a:p>
          <a:p>
            <a:pPr algn="just">
              <a:spcBef>
                <a:spcPct val="50000"/>
              </a:spcBef>
              <a:buFontTx/>
              <a:buNone/>
            </a:pPr>
            <a:r>
              <a:rPr lang="en-GB" altLang="en-US" sz="1600" b="1">
                <a:latin typeface="Arial" panose="020B0604020202020204" pitchFamily="34" charset="0"/>
              </a:rPr>
              <a:t>  </a:t>
            </a:r>
            <a:r>
              <a:rPr lang="en-GB" altLang="en-US" sz="2000" b="1">
                <a:latin typeface="Arial" panose="020B0604020202020204" pitchFamily="34" charset="0"/>
              </a:rPr>
              <a:t>    </a:t>
            </a:r>
          </a:p>
        </p:txBody>
      </p:sp>
      <p:sp>
        <p:nvSpPr>
          <p:cNvPr id="16387" name="Text Box 5">
            <a:extLst>
              <a:ext uri="{FF2B5EF4-FFF2-40B4-BE49-F238E27FC236}">
                <a16:creationId xmlns:a16="http://schemas.microsoft.com/office/drawing/2014/main" id="{CA10F0E6-CB46-A843-BC48-C711962BEC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75" y="1784183"/>
            <a:ext cx="8001000" cy="421038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 marL="177800" indent="-1778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57200" indent="-457200">
              <a:lnSpc>
                <a:spcPct val="120000"/>
              </a:lnSpc>
              <a:spcBef>
                <a:spcPct val="50000"/>
              </a:spcBef>
              <a:buFont typeface="Arial"/>
              <a:buChar char="•"/>
              <a:defRPr/>
            </a:pPr>
            <a:r>
              <a:rPr lang="en-GB" dirty="0">
                <a:solidFill>
                  <a:srgbClr val="000000"/>
                </a:solidFill>
              </a:rPr>
              <a:t>Enables </a:t>
            </a:r>
            <a:r>
              <a:rPr lang="en-GB" b="1" dirty="0">
                <a:solidFill>
                  <a:srgbClr val="000000"/>
                </a:solidFill>
              </a:rPr>
              <a:t>premium pricing</a:t>
            </a:r>
            <a:r>
              <a:rPr lang="en-GB" dirty="0">
                <a:solidFill>
                  <a:srgbClr val="000000"/>
                </a:solidFill>
              </a:rPr>
              <a:t>.  </a:t>
            </a:r>
          </a:p>
          <a:p>
            <a:pPr marL="457200" indent="-457200">
              <a:lnSpc>
                <a:spcPct val="120000"/>
              </a:lnSpc>
              <a:spcBef>
                <a:spcPct val="50000"/>
              </a:spcBef>
              <a:buFont typeface="Arial"/>
              <a:buChar char="•"/>
              <a:defRPr/>
            </a:pPr>
            <a:r>
              <a:rPr lang="en-GB" dirty="0">
                <a:solidFill>
                  <a:srgbClr val="000000"/>
                </a:solidFill>
              </a:rPr>
              <a:t>Helps </a:t>
            </a:r>
            <a:r>
              <a:rPr lang="en-GB" b="1" dirty="0">
                <a:solidFill>
                  <a:srgbClr val="000000"/>
                </a:solidFill>
              </a:rPr>
              <a:t>differentiate the product from competitive </a:t>
            </a:r>
            <a:r>
              <a:rPr lang="en-GB" dirty="0">
                <a:solidFill>
                  <a:srgbClr val="000000"/>
                </a:solidFill>
              </a:rPr>
              <a:t>offerings. </a:t>
            </a:r>
          </a:p>
          <a:p>
            <a:pPr marL="457200" indent="-457200">
              <a:lnSpc>
                <a:spcPct val="120000"/>
              </a:lnSpc>
              <a:spcBef>
                <a:spcPct val="50000"/>
              </a:spcBef>
              <a:buFont typeface="Arial"/>
              <a:buChar char="•"/>
              <a:defRPr/>
            </a:pPr>
            <a:r>
              <a:rPr lang="en-GB" dirty="0">
                <a:solidFill>
                  <a:srgbClr val="000000"/>
                </a:solidFill>
              </a:rPr>
              <a:t>Encourages </a:t>
            </a:r>
            <a:r>
              <a:rPr lang="en-GB" b="1" dirty="0">
                <a:solidFill>
                  <a:srgbClr val="000000"/>
                </a:solidFill>
              </a:rPr>
              <a:t>cross-selling </a:t>
            </a:r>
            <a:r>
              <a:rPr lang="en-GB" dirty="0">
                <a:solidFill>
                  <a:srgbClr val="000000"/>
                </a:solidFill>
              </a:rPr>
              <a:t>to other brands owned by the manufacturer.</a:t>
            </a:r>
          </a:p>
          <a:p>
            <a:pPr marL="457200" indent="-457200">
              <a:lnSpc>
                <a:spcPct val="120000"/>
              </a:lnSpc>
              <a:spcBef>
                <a:spcPct val="50000"/>
              </a:spcBef>
              <a:buFont typeface="Arial"/>
              <a:buChar char="•"/>
              <a:defRPr/>
            </a:pPr>
            <a:r>
              <a:rPr lang="en-GB" dirty="0">
                <a:solidFill>
                  <a:srgbClr val="000000"/>
                </a:solidFill>
              </a:rPr>
              <a:t>Develops </a:t>
            </a:r>
            <a:r>
              <a:rPr lang="en-GB" b="1" dirty="0">
                <a:solidFill>
                  <a:srgbClr val="000000"/>
                </a:solidFill>
              </a:rPr>
              <a:t>customer loyalty/retention </a:t>
            </a:r>
            <a:r>
              <a:rPr lang="en-GB" dirty="0">
                <a:solidFill>
                  <a:srgbClr val="000000"/>
                </a:solidFill>
              </a:rPr>
              <a:t>and repeat-purchase buyer behaviour.</a:t>
            </a:r>
          </a:p>
          <a:p>
            <a:pPr algn="just">
              <a:spcBef>
                <a:spcPct val="50000"/>
              </a:spcBef>
              <a:defRPr/>
            </a:pPr>
            <a:endParaRPr lang="en-GB" sz="2000" b="1" dirty="0"/>
          </a:p>
        </p:txBody>
      </p:sp>
      <p:sp>
        <p:nvSpPr>
          <p:cNvPr id="40964" name="Rectangle 2">
            <a:extLst>
              <a:ext uri="{FF2B5EF4-FFF2-40B4-BE49-F238E27FC236}">
                <a16:creationId xmlns:a16="http://schemas.microsoft.com/office/drawing/2014/main" id="{1861668F-494E-6F47-8025-99C0059011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76337" y="188913"/>
            <a:ext cx="5608888" cy="838200"/>
          </a:xfrm>
        </p:spPr>
        <p:txBody>
          <a:bodyPr anchor="t">
            <a:noAutofit/>
          </a:bodyPr>
          <a:lstStyle/>
          <a:p>
            <a:pPr>
              <a:defRPr/>
            </a:pPr>
            <a:r>
              <a:rPr lang="en-GB" altLang="en-US" sz="3600" dirty="0">
                <a:ea typeface="ＭＳ Ｐゴシック" panose="020B0600070205080204" pitchFamily="34" charset="-128"/>
              </a:rPr>
              <a:t>Manufacturers and Retailers enjoy brands because it…</a:t>
            </a:r>
          </a:p>
        </p:txBody>
      </p:sp>
      <p:pic>
        <p:nvPicPr>
          <p:cNvPr id="45061" name="Picture 1">
            <a:extLst>
              <a:ext uri="{FF2B5EF4-FFF2-40B4-BE49-F238E27FC236}">
                <a16:creationId xmlns:a16="http://schemas.microsoft.com/office/drawing/2014/main" id="{A42622A6-E434-934B-A191-6BA73B1D33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626" y="5548478"/>
            <a:ext cx="1468437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2">
            <a:extLst>
              <a:ext uri="{FF2B5EF4-FFF2-40B4-BE49-F238E27FC236}">
                <a16:creationId xmlns:a16="http://schemas.microsoft.com/office/drawing/2014/main" id="{05B0D72F-9808-E543-BE6E-1F483B17B5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825" y="4014788"/>
            <a:ext cx="1489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6886108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 template for Kylie">
  <a:themeElements>
    <a:clrScheme name="Custom 3">
      <a:dk1>
        <a:sysClr val="windowText" lastClr="000000"/>
      </a:dk1>
      <a:lt1>
        <a:sysClr val="window" lastClr="FFFFFF"/>
      </a:lt1>
      <a:dk2>
        <a:srgbClr val="1E2144"/>
      </a:dk2>
      <a:lt2>
        <a:srgbClr val="EEECE1"/>
      </a:lt2>
      <a:accent1>
        <a:srgbClr val="3C6FA9"/>
      </a:accent1>
      <a:accent2>
        <a:srgbClr val="202349"/>
      </a:accent2>
      <a:accent3>
        <a:srgbClr val="F6BC1C"/>
      </a:accent3>
      <a:accent4>
        <a:srgbClr val="1F2247"/>
      </a:accent4>
      <a:accent5>
        <a:srgbClr val="6A8EBB"/>
      </a:accent5>
      <a:accent6>
        <a:srgbClr val="E47823"/>
      </a:accent6>
      <a:hlink>
        <a:srgbClr val="F6BC1C"/>
      </a:hlink>
      <a:folHlink>
        <a:srgbClr val="DA512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 for Kylie.potx</Template>
  <TotalTime>15262</TotalTime>
  <Words>3038</Words>
  <Application>Microsoft Macintosh PowerPoint</Application>
  <PresentationFormat>On-screen Show (4:3)</PresentationFormat>
  <Paragraphs>514</Paragraphs>
  <Slides>80</Slides>
  <Notes>55</Notes>
  <HiddenSlides>1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9" baseType="lpstr">
      <vt:lpstr>Arial</vt:lpstr>
      <vt:lpstr>Calibri</vt:lpstr>
      <vt:lpstr>HK Grotesk</vt:lpstr>
      <vt:lpstr>HK Grotesk Light</vt:lpstr>
      <vt:lpstr>Lucida Grande</vt:lpstr>
      <vt:lpstr>Tahoma</vt:lpstr>
      <vt:lpstr>Times New Roman</vt:lpstr>
      <vt:lpstr>Trebuchet MS</vt:lpstr>
      <vt:lpstr>PowerPoint template for Kylie</vt:lpstr>
      <vt:lpstr>PowerPoint Presentation</vt:lpstr>
      <vt:lpstr>Branding</vt:lpstr>
      <vt:lpstr>Learning Outcomes</vt:lpstr>
      <vt:lpstr>What is a Brand </vt:lpstr>
      <vt:lpstr>History of Brands</vt:lpstr>
      <vt:lpstr>Why do Marketers Love Brands?</vt:lpstr>
      <vt:lpstr>Branding </vt:lpstr>
      <vt:lpstr>The Triangulation of the 3 Brand Ps </vt:lpstr>
      <vt:lpstr>Manufacturers and Retailers enjoy brands because it…</vt:lpstr>
      <vt:lpstr>Tech Impact 2006 v 2018  </vt:lpstr>
      <vt:lpstr>Consumers help co-create brand meaning</vt:lpstr>
      <vt:lpstr>  </vt:lpstr>
      <vt:lpstr>Brand Names</vt:lpstr>
      <vt:lpstr>Brand Image</vt:lpstr>
      <vt:lpstr>Corporate Brand Identity</vt:lpstr>
      <vt:lpstr>This is content that we test in the…</vt:lpstr>
      <vt:lpstr>Brand Personality</vt:lpstr>
      <vt:lpstr>PowerPoint Presentation</vt:lpstr>
      <vt:lpstr>Brand Types </vt:lpstr>
      <vt:lpstr>Brand Types </vt:lpstr>
      <vt:lpstr>Functional Brands</vt:lpstr>
      <vt:lpstr>Symbolic Brands</vt:lpstr>
      <vt:lpstr>PowerPoint Presentation</vt:lpstr>
      <vt:lpstr>Symbolic Brands</vt:lpstr>
      <vt:lpstr>Five Dimensions of Psychosocial Meaning </vt:lpstr>
      <vt:lpstr>Unique Selling Proposition (USP)</vt:lpstr>
      <vt:lpstr>Emotional Selling Proposition (ESP)</vt:lpstr>
      <vt:lpstr>PowerPoint Presentation</vt:lpstr>
      <vt:lpstr>PowerPoint Presentation</vt:lpstr>
      <vt:lpstr>Why are brands important?</vt:lpstr>
      <vt:lpstr>Most Valuable Global brands 2018</vt:lpstr>
      <vt:lpstr>Consumers like brands because?</vt:lpstr>
      <vt:lpstr>Consumers like brands because it…</vt:lpstr>
      <vt:lpstr>Consumers like brands because it…</vt:lpstr>
      <vt:lpstr>Relationship orientated buyers</vt:lpstr>
      <vt:lpstr>Companies like brands because?</vt:lpstr>
      <vt:lpstr>Manufacturers and Retailers enjoy brands because it…</vt:lpstr>
      <vt:lpstr>John Lewis Christmas 2016: </vt:lpstr>
      <vt:lpstr>Impact and some nice touches: </vt:lpstr>
      <vt:lpstr>More to come &amp; Why the change?</vt:lpstr>
      <vt:lpstr>How to Build a Brand – Keller’s Customer Based Brand Equity Model </vt:lpstr>
      <vt:lpstr>PowerPoint Presentation</vt:lpstr>
      <vt:lpstr>Brand Associations</vt:lpstr>
      <vt:lpstr>Brand building exercise</vt:lpstr>
      <vt:lpstr>Example</vt:lpstr>
      <vt:lpstr>Brand Policies</vt:lpstr>
      <vt:lpstr>Brand Policies</vt:lpstr>
      <vt:lpstr>Brand Policies</vt:lpstr>
      <vt:lpstr>Question 1</vt:lpstr>
      <vt:lpstr>Question 2</vt:lpstr>
      <vt:lpstr>Brand Relationships &amp; Co-Creation</vt:lpstr>
      <vt:lpstr>Brand co-creation through UGC</vt:lpstr>
      <vt:lpstr>  </vt:lpstr>
      <vt:lpstr>  </vt:lpstr>
      <vt:lpstr>Sector Branding  </vt:lpstr>
      <vt:lpstr>Brand Strategies</vt:lpstr>
      <vt:lpstr>Brand Equity</vt:lpstr>
      <vt:lpstr>Brand Values </vt:lpstr>
      <vt:lpstr>PowerPoint Presentation</vt:lpstr>
      <vt:lpstr>Question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Dafydd Davies</dc:creator>
  <cp:lastModifiedBy>Ian Harris [ihh]</cp:lastModifiedBy>
  <cp:revision>156</cp:revision>
  <dcterms:created xsi:type="dcterms:W3CDTF">2014-10-24T09:38:54Z</dcterms:created>
  <dcterms:modified xsi:type="dcterms:W3CDTF">2019-10-31T13:02:09Z</dcterms:modified>
</cp:coreProperties>
</file>