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1817607186" r:id="rId2"/>
    <p:sldId id="260" r:id="rId3"/>
    <p:sldId id="258" r:id="rId4"/>
    <p:sldId id="267" r:id="rId5"/>
    <p:sldId id="103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4" orient="horz" pos="1548" userDrawn="1">
          <p15:clr>
            <a:srgbClr val="A4A3A4"/>
          </p15:clr>
        </p15:guide>
        <p15:guide id="5" orient="horz" pos="3203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3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pos="3840"/>
        <p:guide orient="horz" pos="1548"/>
        <p:guide orient="horz" pos="3203"/>
        <p:guide pos="211"/>
        <p:guide orient="horz" pos="3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BD8688-60A7-3665-28DE-0581CDCE5D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CD248C-4D98-3C63-597E-91DF357812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91774-246E-4539-AD24-FA268150EC3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87AF21-511E-8879-D338-76A0003A9C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BC1DD1-6956-C5E2-D3F7-A2858A3658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3EEC8F-FF96-40B8-8561-40760C514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1129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5B1BE-9A6F-4263-9B3E-C8F92B0CBFF3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47F2F-E5A1-474A-B707-EEC446A25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15838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75096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DAD69-EB97-993E-4A75-0C1170119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995EC4-0210-BC3E-3331-8DB060BC65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142B7-1632-2809-F1F8-BBF596442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DGI – the non-profit and academic travel experts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609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8CB0F-8A56-2918-22DE-131E3A220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27171-C5F1-207E-9C41-27D02C3E7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56AA23-96D6-F7D2-71FF-021F738AC8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253291-4421-9BDC-34BE-FEE5BD43D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DGI – the non-profit and academic travel experts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68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500D0-D0B3-C022-0B59-959228584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805E14-B413-D2BD-23C2-4AE220941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10706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8DF552-DB40-7EFD-830F-98DF9983A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91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6EDE54-D74D-83F5-AB3F-3CCFB20E9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DGI – the non-profit and academic travel experts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2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lexible content w/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08F927-198D-1B48-886C-47CCEADC2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688" y="6356350"/>
            <a:ext cx="2267107" cy="365125"/>
          </a:xfrm>
        </p:spPr>
        <p:txBody>
          <a:bodyPr/>
          <a:lstStyle/>
          <a:p>
            <a:fld id="{13D2B71A-A56A-41AA-A8A7-ADCBDC14496E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B0915F8-8860-DF4A-BB65-D9A12215A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/>
          <a:p>
            <a:r>
              <a:rPr lang="en-GB"/>
              <a:t>Diversity Travel  |  Insert presentation title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B117FAC-6D8D-C443-AA2C-E14FFAE9051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90384" y="365125"/>
            <a:ext cx="1263416" cy="4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63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DAD69-EB97-993E-4A75-0C1170119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995EC4-0210-BC3E-3331-8DB060BC65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142B7-1632-2809-F1F8-BBF596442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985" y="6310312"/>
            <a:ext cx="53896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DGI – the non-profit and academic travel experts</a:t>
            </a: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199777-9C72-6291-D08D-3C07A3F6C3D3}"/>
              </a:ext>
            </a:extLst>
          </p:cNvPr>
          <p:cNvCxnSpPr>
            <a:cxnSpLocks/>
          </p:cNvCxnSpPr>
          <p:nvPr userDrawn="1"/>
        </p:nvCxnSpPr>
        <p:spPr>
          <a:xfrm>
            <a:off x="723904" y="6169891"/>
            <a:ext cx="1076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320DD79-20BA-6430-F927-D862345A7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09" y="336865"/>
            <a:ext cx="2998029" cy="570230"/>
          </a:xfrm>
          <a:prstGeom prst="rect">
            <a:avLst/>
          </a:prstGeom>
        </p:spPr>
      </p:pic>
      <p:pic>
        <p:nvPicPr>
          <p:cNvPr id="10" name="Picture 9" descr="A black and white background with white dots&#10;&#10;AI-generated content may be incorrect.">
            <a:extLst>
              <a:ext uri="{FF2B5EF4-FFF2-40B4-BE49-F238E27FC236}">
                <a16:creationId xmlns:a16="http://schemas.microsoft.com/office/drawing/2014/main" id="{1A18BD8C-27D5-FD08-33E2-B275056FA3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>
          <a:xfrm>
            <a:off x="10159901" y="-8709"/>
            <a:ext cx="2032100" cy="618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119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DAD69-EB97-993E-4A75-0C1170119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995EC4-0210-BC3E-3331-8DB060BC65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142B7-1632-2809-F1F8-BBF596442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7187" y="6310312"/>
            <a:ext cx="546881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DGI – the non-profit and academic travel experts</a:t>
            </a: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199777-9C72-6291-D08D-3C07A3F6C3D3}"/>
              </a:ext>
            </a:extLst>
          </p:cNvPr>
          <p:cNvCxnSpPr>
            <a:cxnSpLocks/>
          </p:cNvCxnSpPr>
          <p:nvPr userDrawn="1"/>
        </p:nvCxnSpPr>
        <p:spPr>
          <a:xfrm>
            <a:off x="838200" y="6169891"/>
            <a:ext cx="113538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320DD79-20BA-6430-F927-D862345A7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03" y="336865"/>
            <a:ext cx="2998029" cy="570230"/>
          </a:xfrm>
          <a:prstGeom prst="rect">
            <a:avLst/>
          </a:prstGeom>
        </p:spPr>
      </p:pic>
      <p:pic>
        <p:nvPicPr>
          <p:cNvPr id="7" name="Picture 6" descr="A black and white image of circles&#10;&#10;AI-generated content may be incorrect.">
            <a:extLst>
              <a:ext uri="{FF2B5EF4-FFF2-40B4-BE49-F238E27FC236}">
                <a16:creationId xmlns:a16="http://schemas.microsoft.com/office/drawing/2014/main" id="{BD00FE58-7FCC-731A-53C0-E57180D2CD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>
          <a:xfrm>
            <a:off x="10125972" y="-4006"/>
            <a:ext cx="2066028" cy="617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31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6FA64-FFDA-9A51-16A5-022050B5D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397" y="365125"/>
            <a:ext cx="7485404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4811E-097D-CF5C-04F5-3A6A5C19E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8D82A-52C8-876E-1F16-F8BEC0DFA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DGI – the non-profit and academic travel experts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59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C0E28-E90F-1602-CB02-4CE09111A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04" y="1516064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7F3A8-B04E-18AD-8E8E-55655C4AC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629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70D4F-A3B9-5F10-A154-08FEDADAF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DGI – the non-profit and academic travel experts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8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F1462-9C0D-4BC4-4E17-534AA5116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2" y="365125"/>
            <a:ext cx="751958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E0457-7167-0487-FCFC-D7BFDF8194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E4A182-41F6-A13E-474D-8F50E336BB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FA0B44-0520-7352-DC3F-9C09D7B1B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DGI – the non-profit and academic travel experts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380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3BFB-DD31-280C-3389-8967ED88B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91" y="365125"/>
            <a:ext cx="814753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148136-0DCE-D9E8-29CF-CEF6B9DFC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2E2334-4C1E-B836-CAEF-4AEDC95D7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ECBF81-347A-A10B-DAC2-7482009816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7F30C1-4FE2-1274-62C7-31E2C3AA6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2BAD92-C8E7-EEEC-D184-65DF902AC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DGI – the non-profit and academic travel experts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63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3B085-4067-69AD-D11E-7AE190D8B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91" y="343556"/>
            <a:ext cx="7775961" cy="805995"/>
          </a:xfrm>
        </p:spPr>
        <p:txBody>
          <a:bodyPr/>
          <a:lstStyle/>
          <a:p>
            <a:r>
              <a:rPr lang="en-US"/>
              <a:t>Click to edit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EC407E-82B8-6F26-81EA-1E8BD7A12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7191" y="6310312"/>
            <a:ext cx="10515599" cy="365125"/>
          </a:xfrm>
        </p:spPr>
        <p:txBody>
          <a:bodyPr/>
          <a:lstStyle/>
          <a:p>
            <a:r>
              <a:rPr lang="en-GB"/>
              <a:t>DGI – the non-profit and academic travel experts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57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077ADE-C189-E3AF-070A-1240A0116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DGI – the non-profit and academic travel experts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56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8C4287-49B1-B7CE-A9F5-E1732714A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8079"/>
            <a:ext cx="10515600" cy="7369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F6FEE-8294-2A78-FFB6-55514D3DC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187" y="150910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0AE04-DC56-A9E0-C628-D89C61447C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7191" y="6327896"/>
            <a:ext cx="1051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/>
              <a:t>DGI – the non-profit and academic travel experts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9C5F86B-8839-46C3-7F6F-6C0C91607D27}"/>
              </a:ext>
            </a:extLst>
          </p:cNvPr>
          <p:cNvCxnSpPr/>
          <p:nvPr userDrawn="1"/>
        </p:nvCxnSpPr>
        <p:spPr>
          <a:xfrm>
            <a:off x="732695" y="6176963"/>
            <a:ext cx="10764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7E090416-A895-1EF5-EB9B-0718C0AF036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854" y="494331"/>
            <a:ext cx="2820187" cy="53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3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5" pos="7242" userDrawn="1">
          <p15:clr>
            <a:srgbClr val="F26B43"/>
          </p15:clr>
        </p15:guide>
        <p15:guide id="6" orient="horz" pos="572" userDrawn="1">
          <p15:clr>
            <a:srgbClr val="F26B43"/>
          </p15:clr>
        </p15:guide>
        <p15:guide id="7" orient="horz" pos="4133" userDrawn="1">
          <p15:clr>
            <a:srgbClr val="F26B43"/>
          </p15:clr>
        </p15:guide>
        <p15:guide id="8" orient="horz" pos="79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sv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7711C-5AA4-458E-31C0-501AC04CC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8886E13-3B47-7991-9BE3-604311E3E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DGI – the non-profit and academic travel experts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21FA66-A28F-11B8-E2B7-A2ED8EFF083F}"/>
              </a:ext>
            </a:extLst>
          </p:cNvPr>
          <p:cNvGrpSpPr/>
          <p:nvPr/>
        </p:nvGrpSpPr>
        <p:grpSpPr>
          <a:xfrm>
            <a:off x="1486117" y="1566575"/>
            <a:ext cx="1921268" cy="1889522"/>
            <a:chOff x="1201652" y="2243995"/>
            <a:chExt cx="1549258" cy="15236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97251AA-876D-1C1B-504C-68B1A85AFE28}"/>
                </a:ext>
              </a:extLst>
            </p:cNvPr>
            <p:cNvSpPr/>
            <p:nvPr/>
          </p:nvSpPr>
          <p:spPr>
            <a:xfrm>
              <a:off x="1227250" y="2243995"/>
              <a:ext cx="1523660" cy="15236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5" name="TextBox 17">
              <a:extLst>
                <a:ext uri="{FF2B5EF4-FFF2-40B4-BE49-F238E27FC236}">
                  <a16:creationId xmlns:a16="http://schemas.microsoft.com/office/drawing/2014/main" id="{9003DC5B-AAEE-5B38-9943-7C8F7FD7D29D}"/>
                </a:ext>
              </a:extLst>
            </p:cNvPr>
            <p:cNvSpPr txBox="1"/>
            <p:nvPr/>
          </p:nvSpPr>
          <p:spPr>
            <a:xfrm>
              <a:off x="1201652" y="2667777"/>
              <a:ext cx="1536233" cy="546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400" b="1">
                  <a:solidFill>
                    <a:srgbClr val="F2F3EC"/>
                  </a:solidFill>
                </a:rPr>
                <a:t>90% </a:t>
              </a:r>
              <a:br>
                <a:rPr lang="en-GB" sz="1400">
                  <a:solidFill>
                    <a:srgbClr val="F2F3EC"/>
                  </a:solidFill>
                </a:rPr>
              </a:br>
              <a:r>
                <a:rPr lang="en-GB" sz="1400">
                  <a:solidFill>
                    <a:srgbClr val="F2F3EC"/>
                  </a:solidFill>
                </a:rPr>
                <a:t>online adoption.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0B02445-B8C2-F016-1C90-4AFD9335BC24}"/>
              </a:ext>
            </a:extLst>
          </p:cNvPr>
          <p:cNvGrpSpPr/>
          <p:nvPr/>
        </p:nvGrpSpPr>
        <p:grpSpPr>
          <a:xfrm>
            <a:off x="1218477" y="1280171"/>
            <a:ext cx="628778" cy="628778"/>
            <a:chOff x="1424486" y="1221121"/>
            <a:chExt cx="628778" cy="62877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05349BA-6B48-CD52-6217-25041B2249EB}"/>
                </a:ext>
              </a:extLst>
            </p:cNvPr>
            <p:cNvSpPr/>
            <p:nvPr/>
          </p:nvSpPr>
          <p:spPr>
            <a:xfrm>
              <a:off x="1424486" y="1221121"/>
              <a:ext cx="628778" cy="628778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Graphic 7" descr="World with solid fill">
              <a:extLst>
                <a:ext uri="{FF2B5EF4-FFF2-40B4-BE49-F238E27FC236}">
                  <a16:creationId xmlns:a16="http://schemas.microsoft.com/office/drawing/2014/main" id="{3EE125B2-2A60-893F-5FAB-2B2BB379EAB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1497824" y="1294460"/>
              <a:ext cx="482102" cy="48210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BE2973A-6B70-A8AE-8AA5-7F35FC98E1E1}"/>
              </a:ext>
            </a:extLst>
          </p:cNvPr>
          <p:cNvGrpSpPr/>
          <p:nvPr/>
        </p:nvGrpSpPr>
        <p:grpSpPr>
          <a:xfrm>
            <a:off x="3885465" y="1566575"/>
            <a:ext cx="1905115" cy="1889522"/>
            <a:chOff x="1220963" y="2243995"/>
            <a:chExt cx="1536233" cy="1523660"/>
          </a:xfrm>
        </p:grpSpPr>
        <p:sp>
          <p:nvSpPr>
            <p:cNvPr id="10" name="Oval 24">
              <a:extLst>
                <a:ext uri="{FF2B5EF4-FFF2-40B4-BE49-F238E27FC236}">
                  <a16:creationId xmlns:a16="http://schemas.microsoft.com/office/drawing/2014/main" id="{928D01B6-B7EB-61AE-F9E8-35BDEF4D42D7}"/>
                </a:ext>
              </a:extLst>
            </p:cNvPr>
            <p:cNvSpPr/>
            <p:nvPr/>
          </p:nvSpPr>
          <p:spPr>
            <a:xfrm>
              <a:off x="1227250" y="2243995"/>
              <a:ext cx="1523660" cy="15236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1" name="TextBox 17">
              <a:extLst>
                <a:ext uri="{FF2B5EF4-FFF2-40B4-BE49-F238E27FC236}">
                  <a16:creationId xmlns:a16="http://schemas.microsoft.com/office/drawing/2014/main" id="{FEF37DA1-1F0D-6672-0F34-7682FA7A3DD7}"/>
                </a:ext>
              </a:extLst>
            </p:cNvPr>
            <p:cNvSpPr txBox="1"/>
            <p:nvPr/>
          </p:nvSpPr>
          <p:spPr>
            <a:xfrm>
              <a:off x="1220963" y="2681734"/>
              <a:ext cx="1536233" cy="421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400">
                  <a:solidFill>
                    <a:srgbClr val="F2F3EC"/>
                  </a:solidFill>
                </a:rPr>
                <a:t>High quality offline support</a:t>
              </a:r>
              <a:endParaRPr lang="en-US" sz="1400">
                <a:solidFill>
                  <a:srgbClr val="F2F3EC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8A91A3-B1AC-7F3E-11CC-9CDFECDBAA14}"/>
              </a:ext>
            </a:extLst>
          </p:cNvPr>
          <p:cNvGrpSpPr/>
          <p:nvPr/>
        </p:nvGrpSpPr>
        <p:grpSpPr>
          <a:xfrm>
            <a:off x="6268660" y="1566575"/>
            <a:ext cx="1910110" cy="1889522"/>
            <a:chOff x="1210650" y="2243995"/>
            <a:chExt cx="1540260" cy="1523660"/>
          </a:xfrm>
        </p:grpSpPr>
        <p:sp>
          <p:nvSpPr>
            <p:cNvPr id="13" name="Oval 31">
              <a:extLst>
                <a:ext uri="{FF2B5EF4-FFF2-40B4-BE49-F238E27FC236}">
                  <a16:creationId xmlns:a16="http://schemas.microsoft.com/office/drawing/2014/main" id="{3510DA83-2CF0-9C65-D6E7-EC16273FE8E7}"/>
                </a:ext>
              </a:extLst>
            </p:cNvPr>
            <p:cNvSpPr/>
            <p:nvPr/>
          </p:nvSpPr>
          <p:spPr>
            <a:xfrm>
              <a:off x="1227250" y="2243995"/>
              <a:ext cx="1523660" cy="15236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4" name="TextBox 17">
              <a:extLst>
                <a:ext uri="{FF2B5EF4-FFF2-40B4-BE49-F238E27FC236}">
                  <a16:creationId xmlns:a16="http://schemas.microsoft.com/office/drawing/2014/main" id="{5B39E6ED-A8A3-E3DB-A829-7B57C19BBAE9}"/>
                </a:ext>
              </a:extLst>
            </p:cNvPr>
            <p:cNvSpPr txBox="1"/>
            <p:nvPr/>
          </p:nvSpPr>
          <p:spPr>
            <a:xfrm>
              <a:off x="1210650" y="2667777"/>
              <a:ext cx="1536233" cy="943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>
                  <a:solidFill>
                    <a:srgbClr val="F2F3EC"/>
                  </a:solidFill>
                </a:rPr>
                <a:t>SSO, risk and finance integrations (SAP) and integrated approval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912F6F-CF6C-1A45-A478-0A6EB0F10738}"/>
              </a:ext>
            </a:extLst>
          </p:cNvPr>
          <p:cNvGrpSpPr/>
          <p:nvPr/>
        </p:nvGrpSpPr>
        <p:grpSpPr>
          <a:xfrm>
            <a:off x="8758933" y="1566575"/>
            <a:ext cx="1906747" cy="1889522"/>
            <a:chOff x="1227250" y="2243995"/>
            <a:chExt cx="1537548" cy="1523660"/>
          </a:xfrm>
        </p:grpSpPr>
        <p:sp>
          <p:nvSpPr>
            <p:cNvPr id="16" name="Oval 39">
              <a:extLst>
                <a:ext uri="{FF2B5EF4-FFF2-40B4-BE49-F238E27FC236}">
                  <a16:creationId xmlns:a16="http://schemas.microsoft.com/office/drawing/2014/main" id="{A17C8C3D-7B56-8C1B-AF6E-E92ABAE346BE}"/>
                </a:ext>
              </a:extLst>
            </p:cNvPr>
            <p:cNvSpPr/>
            <p:nvPr/>
          </p:nvSpPr>
          <p:spPr>
            <a:xfrm>
              <a:off x="1227250" y="2243995"/>
              <a:ext cx="1523660" cy="15236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EE9E067E-4E9D-EBA3-00A6-5431A062A460}"/>
                </a:ext>
              </a:extLst>
            </p:cNvPr>
            <p:cNvSpPr txBox="1"/>
            <p:nvPr/>
          </p:nvSpPr>
          <p:spPr>
            <a:xfrm>
              <a:off x="1228565" y="2685522"/>
              <a:ext cx="1536233" cy="769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>
                  <a:solidFill>
                    <a:srgbClr val="F2F3EC"/>
                  </a:solidFill>
                </a:rPr>
                <a:t>Increased savings, reduce back-office burden and deliver efficiencies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ED4BE07-314F-538D-E1E1-0A80202EDDD3}"/>
              </a:ext>
            </a:extLst>
          </p:cNvPr>
          <p:cNvGrpSpPr/>
          <p:nvPr/>
        </p:nvGrpSpPr>
        <p:grpSpPr>
          <a:xfrm>
            <a:off x="8688138" y="4138014"/>
            <a:ext cx="2018167" cy="1889524"/>
            <a:chOff x="1175381" y="2243995"/>
            <a:chExt cx="1627394" cy="1523660"/>
          </a:xfrm>
        </p:grpSpPr>
        <p:sp>
          <p:nvSpPr>
            <p:cNvPr id="19" name="Oval 46">
              <a:extLst>
                <a:ext uri="{FF2B5EF4-FFF2-40B4-BE49-F238E27FC236}">
                  <a16:creationId xmlns:a16="http://schemas.microsoft.com/office/drawing/2014/main" id="{D92A6F7A-62C4-FE19-11D2-FD3054642A2B}"/>
                </a:ext>
              </a:extLst>
            </p:cNvPr>
            <p:cNvSpPr/>
            <p:nvPr/>
          </p:nvSpPr>
          <p:spPr>
            <a:xfrm>
              <a:off x="1227250" y="2243995"/>
              <a:ext cx="1523660" cy="15236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20" name="TextBox 17">
              <a:extLst>
                <a:ext uri="{FF2B5EF4-FFF2-40B4-BE49-F238E27FC236}">
                  <a16:creationId xmlns:a16="http://schemas.microsoft.com/office/drawing/2014/main" id="{DEDB7A0F-3C0A-0A32-EA00-BD0E7CC3A422}"/>
                </a:ext>
              </a:extLst>
            </p:cNvPr>
            <p:cNvSpPr txBox="1"/>
            <p:nvPr/>
          </p:nvSpPr>
          <p:spPr>
            <a:xfrm>
              <a:off x="1175381" y="2704365"/>
              <a:ext cx="1627394" cy="769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1400">
                  <a:solidFill>
                    <a:srgbClr val="F2F3EC"/>
                  </a:solidFill>
                </a:rPr>
                <a:t>Robust implementation project management</a:t>
              </a:r>
              <a:endParaRPr lang="en-US" sz="1400">
                <a:solidFill>
                  <a:srgbClr val="F2F3EC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29A364B-77CA-D9D2-0EA2-9C17771EE995}"/>
              </a:ext>
            </a:extLst>
          </p:cNvPr>
          <p:cNvGrpSpPr/>
          <p:nvPr/>
        </p:nvGrpSpPr>
        <p:grpSpPr>
          <a:xfrm>
            <a:off x="3839549" y="4132588"/>
            <a:ext cx="2029494" cy="1889522"/>
            <a:chOff x="1183937" y="2243995"/>
            <a:chExt cx="1636528" cy="1523660"/>
          </a:xfrm>
        </p:grpSpPr>
        <p:sp>
          <p:nvSpPr>
            <p:cNvPr id="22" name="Oval 81">
              <a:extLst>
                <a:ext uri="{FF2B5EF4-FFF2-40B4-BE49-F238E27FC236}">
                  <a16:creationId xmlns:a16="http://schemas.microsoft.com/office/drawing/2014/main" id="{BC28C4EB-7619-F550-961F-D9EF8D883432}"/>
                </a:ext>
              </a:extLst>
            </p:cNvPr>
            <p:cNvSpPr/>
            <p:nvPr/>
          </p:nvSpPr>
          <p:spPr>
            <a:xfrm>
              <a:off x="1227250" y="2243995"/>
              <a:ext cx="1523660" cy="15236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23" name="TextBox 17">
              <a:extLst>
                <a:ext uri="{FF2B5EF4-FFF2-40B4-BE49-F238E27FC236}">
                  <a16:creationId xmlns:a16="http://schemas.microsoft.com/office/drawing/2014/main" id="{DA12AB87-F418-3DFF-6162-2C371ECCA29D}"/>
                </a:ext>
              </a:extLst>
            </p:cNvPr>
            <p:cNvSpPr txBox="1"/>
            <p:nvPr/>
          </p:nvSpPr>
          <p:spPr>
            <a:xfrm>
              <a:off x="1183937" y="2605343"/>
              <a:ext cx="1636528" cy="769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>
                  <a:solidFill>
                    <a:srgbClr val="F2F3EC"/>
                  </a:solidFill>
                </a:rPr>
                <a:t>Vast </a:t>
              </a:r>
              <a:br>
                <a:rPr lang="en-US" sz="1400">
                  <a:solidFill>
                    <a:srgbClr val="F2F3EC"/>
                  </a:solidFill>
                </a:rPr>
              </a:br>
              <a:r>
                <a:rPr lang="en-US" sz="1400">
                  <a:solidFill>
                    <a:srgbClr val="F2F3EC"/>
                  </a:solidFill>
                </a:rPr>
                <a:t>breadth of content, specialist academic fares &amp; LCC’s online.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E70BBC1-DBB9-301A-289B-68EC9C3F3C8C}"/>
              </a:ext>
            </a:extLst>
          </p:cNvPr>
          <p:cNvGrpSpPr/>
          <p:nvPr/>
        </p:nvGrpSpPr>
        <p:grpSpPr>
          <a:xfrm>
            <a:off x="6288081" y="4132588"/>
            <a:ext cx="1892143" cy="1889522"/>
            <a:chOff x="1225138" y="2243995"/>
            <a:chExt cx="1525772" cy="1523660"/>
          </a:xfrm>
        </p:grpSpPr>
        <p:sp>
          <p:nvSpPr>
            <p:cNvPr id="25" name="Oval 88">
              <a:extLst>
                <a:ext uri="{FF2B5EF4-FFF2-40B4-BE49-F238E27FC236}">
                  <a16:creationId xmlns:a16="http://schemas.microsoft.com/office/drawing/2014/main" id="{A6DF2691-DF93-9D8D-C850-6267A939FA7B}"/>
                </a:ext>
              </a:extLst>
            </p:cNvPr>
            <p:cNvSpPr/>
            <p:nvPr/>
          </p:nvSpPr>
          <p:spPr>
            <a:xfrm>
              <a:off x="1227250" y="2243995"/>
              <a:ext cx="1523660" cy="15236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26" name="TextBox 17">
              <a:extLst>
                <a:ext uri="{FF2B5EF4-FFF2-40B4-BE49-F238E27FC236}">
                  <a16:creationId xmlns:a16="http://schemas.microsoft.com/office/drawing/2014/main" id="{9B3FE13C-F283-DAB1-6560-6CD670843F4E}"/>
                </a:ext>
              </a:extLst>
            </p:cNvPr>
            <p:cNvSpPr txBox="1"/>
            <p:nvPr/>
          </p:nvSpPr>
          <p:spPr>
            <a:xfrm>
              <a:off x="1225138" y="2661968"/>
              <a:ext cx="1504911" cy="595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>
                  <a:solidFill>
                    <a:srgbClr val="F2F3EC"/>
                  </a:solidFill>
                </a:rPr>
                <a:t>Support your sustainability objectives.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7B64239-D7B7-61C6-E44D-5C2BF91CB7E6}"/>
              </a:ext>
            </a:extLst>
          </p:cNvPr>
          <p:cNvGrpSpPr/>
          <p:nvPr/>
        </p:nvGrpSpPr>
        <p:grpSpPr>
          <a:xfrm>
            <a:off x="1553731" y="4115561"/>
            <a:ext cx="1889524" cy="1889522"/>
            <a:chOff x="1227250" y="2236726"/>
            <a:chExt cx="1523660" cy="1523660"/>
          </a:xfrm>
        </p:grpSpPr>
        <p:sp>
          <p:nvSpPr>
            <p:cNvPr id="28" name="Oval 95">
              <a:extLst>
                <a:ext uri="{FF2B5EF4-FFF2-40B4-BE49-F238E27FC236}">
                  <a16:creationId xmlns:a16="http://schemas.microsoft.com/office/drawing/2014/main" id="{D6FBB9ED-AE68-4ED8-ABF0-9E8F28ABC535}"/>
                </a:ext>
              </a:extLst>
            </p:cNvPr>
            <p:cNvSpPr/>
            <p:nvPr/>
          </p:nvSpPr>
          <p:spPr>
            <a:xfrm>
              <a:off x="1227250" y="2236726"/>
              <a:ext cx="1523660" cy="15236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29" name="TextBox 17">
              <a:extLst>
                <a:ext uri="{FF2B5EF4-FFF2-40B4-BE49-F238E27FC236}">
                  <a16:creationId xmlns:a16="http://schemas.microsoft.com/office/drawing/2014/main" id="{3A538CE8-AF19-0292-B4FE-EEAA3CD104BD}"/>
                </a:ext>
              </a:extLst>
            </p:cNvPr>
            <p:cNvSpPr txBox="1"/>
            <p:nvPr/>
          </p:nvSpPr>
          <p:spPr>
            <a:xfrm>
              <a:off x="1330795" y="2613108"/>
              <a:ext cx="1331775" cy="595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>
                  <a:solidFill>
                    <a:srgbClr val="F2F3EC"/>
                  </a:solidFill>
                </a:rPr>
                <a:t>Risk integration &amp; traveller tracking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F854517-F7C6-DB86-67FA-BFF4779AE8EC}"/>
              </a:ext>
            </a:extLst>
          </p:cNvPr>
          <p:cNvGrpSpPr/>
          <p:nvPr/>
        </p:nvGrpSpPr>
        <p:grpSpPr>
          <a:xfrm>
            <a:off x="3588367" y="1255811"/>
            <a:ext cx="628778" cy="628778"/>
            <a:chOff x="1424486" y="1221121"/>
            <a:chExt cx="628778" cy="628778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67382A9-8F3D-20D6-DA4D-6E83F792F3AC}"/>
                </a:ext>
              </a:extLst>
            </p:cNvPr>
            <p:cNvSpPr/>
            <p:nvPr/>
          </p:nvSpPr>
          <p:spPr>
            <a:xfrm>
              <a:off x="1424486" y="1221121"/>
              <a:ext cx="628778" cy="628778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2" name="Graphic 31" descr="Call center with solid fill">
              <a:extLst>
                <a:ext uri="{FF2B5EF4-FFF2-40B4-BE49-F238E27FC236}">
                  <a16:creationId xmlns:a16="http://schemas.microsoft.com/office/drawing/2014/main" id="{A48E915E-E841-85BC-8415-79281C8194D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497824" y="1294460"/>
              <a:ext cx="482101" cy="482101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CD98AB2-8D93-176E-E91C-210E50B22B39}"/>
              </a:ext>
            </a:extLst>
          </p:cNvPr>
          <p:cNvGrpSpPr/>
          <p:nvPr/>
        </p:nvGrpSpPr>
        <p:grpSpPr>
          <a:xfrm>
            <a:off x="5981275" y="1258930"/>
            <a:ext cx="628778" cy="628778"/>
            <a:chOff x="1424486" y="1221121"/>
            <a:chExt cx="628778" cy="62877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7A4FF4F-E72F-CE83-33BD-60C13D403B92}"/>
                </a:ext>
              </a:extLst>
            </p:cNvPr>
            <p:cNvSpPr/>
            <p:nvPr/>
          </p:nvSpPr>
          <p:spPr>
            <a:xfrm>
              <a:off x="1424486" y="1221121"/>
              <a:ext cx="628778" cy="628778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5" name="Graphic 34" descr="Plug with solid fill">
              <a:extLst>
                <a:ext uri="{FF2B5EF4-FFF2-40B4-BE49-F238E27FC236}">
                  <a16:creationId xmlns:a16="http://schemas.microsoft.com/office/drawing/2014/main" id="{6537AAF9-06F6-DDFB-CB3E-592F159DB07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497824" y="1294460"/>
              <a:ext cx="482101" cy="48210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406CAD9-8FD6-0243-11B8-011C6FABD982}"/>
              </a:ext>
            </a:extLst>
          </p:cNvPr>
          <p:cNvGrpSpPr/>
          <p:nvPr/>
        </p:nvGrpSpPr>
        <p:grpSpPr>
          <a:xfrm>
            <a:off x="8435456" y="1266152"/>
            <a:ext cx="628778" cy="628778"/>
            <a:chOff x="8573068" y="1269929"/>
            <a:chExt cx="628778" cy="62877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E96EF326-108F-8969-FEF7-BBFD9A5CF248}"/>
                </a:ext>
              </a:extLst>
            </p:cNvPr>
            <p:cNvSpPr/>
            <p:nvPr/>
          </p:nvSpPr>
          <p:spPr>
            <a:xfrm>
              <a:off x="8573068" y="1269929"/>
              <a:ext cx="628778" cy="628778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8" name="Graphic 9" descr="Coins with solid fill">
              <a:extLst>
                <a:ext uri="{FF2B5EF4-FFF2-40B4-BE49-F238E27FC236}">
                  <a16:creationId xmlns:a16="http://schemas.microsoft.com/office/drawing/2014/main" id="{7D704371-BCA8-09C9-6784-6C0FC502979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667376" y="1357287"/>
              <a:ext cx="440162" cy="440162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B5CB006-5AEF-2328-3D4A-494EB1BDB2F2}"/>
              </a:ext>
            </a:extLst>
          </p:cNvPr>
          <p:cNvGrpSpPr/>
          <p:nvPr/>
        </p:nvGrpSpPr>
        <p:grpSpPr>
          <a:xfrm>
            <a:off x="3600784" y="3838453"/>
            <a:ext cx="628778" cy="628778"/>
            <a:chOff x="1424486" y="1221121"/>
            <a:chExt cx="628778" cy="628778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3127913-5B2D-BFA5-45B8-BC57A5590E72}"/>
                </a:ext>
              </a:extLst>
            </p:cNvPr>
            <p:cNvSpPr/>
            <p:nvPr/>
          </p:nvSpPr>
          <p:spPr>
            <a:xfrm>
              <a:off x="1424486" y="1221121"/>
              <a:ext cx="628778" cy="628778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1" name="Graphic 40" descr="Internet Of Things with solid fill">
              <a:extLst>
                <a:ext uri="{FF2B5EF4-FFF2-40B4-BE49-F238E27FC236}">
                  <a16:creationId xmlns:a16="http://schemas.microsoft.com/office/drawing/2014/main" id="{520F7F9C-673F-029E-9397-3A282711C2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1497824" y="1294460"/>
              <a:ext cx="482101" cy="48210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216C8DA-DDFE-9D86-9116-A90B9DCFD615}"/>
              </a:ext>
            </a:extLst>
          </p:cNvPr>
          <p:cNvGrpSpPr/>
          <p:nvPr/>
        </p:nvGrpSpPr>
        <p:grpSpPr>
          <a:xfrm>
            <a:off x="8446366" y="3847274"/>
            <a:ext cx="628778" cy="628778"/>
            <a:chOff x="1391495" y="3860800"/>
            <a:chExt cx="628778" cy="628778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B706E14-EE27-1A3C-094E-0F44D7B1C5A0}"/>
                </a:ext>
              </a:extLst>
            </p:cNvPr>
            <p:cNvSpPr/>
            <p:nvPr/>
          </p:nvSpPr>
          <p:spPr>
            <a:xfrm>
              <a:off x="1391495" y="3860800"/>
              <a:ext cx="628778" cy="628778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5A122D9-A7B3-A4FD-D932-00016BD65D07}"/>
                </a:ext>
              </a:extLst>
            </p:cNvPr>
            <p:cNvGrpSpPr/>
            <p:nvPr/>
          </p:nvGrpSpPr>
          <p:grpSpPr>
            <a:xfrm>
              <a:off x="1428701" y="3999485"/>
              <a:ext cx="554366" cy="351408"/>
              <a:chOff x="2117228" y="2985923"/>
              <a:chExt cx="866954" cy="549557"/>
            </a:xfrm>
          </p:grpSpPr>
          <p:pic>
            <p:nvPicPr>
              <p:cNvPr id="46" name="Graphic 14" descr="Arrow: Straight with solid fill">
                <a:extLst>
                  <a:ext uri="{FF2B5EF4-FFF2-40B4-BE49-F238E27FC236}">
                    <a16:creationId xmlns:a16="http://schemas.microsoft.com/office/drawing/2014/main" id="{C8DFE7A6-1A96-55E1-C725-1FEF35B876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rot="10800000">
                <a:off x="2117228" y="2985923"/>
                <a:ext cx="455430" cy="549557"/>
              </a:xfrm>
              <a:prstGeom prst="rect">
                <a:avLst/>
              </a:prstGeom>
            </p:spPr>
          </p:pic>
          <p:pic>
            <p:nvPicPr>
              <p:cNvPr id="47" name="Graphic 22" descr="Single gear with solid fill">
                <a:extLst>
                  <a:ext uri="{FF2B5EF4-FFF2-40B4-BE49-F238E27FC236}">
                    <a16:creationId xmlns:a16="http://schemas.microsoft.com/office/drawing/2014/main" id="{3922E9AF-1EB5-F40B-CD8D-123C0722E6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502607" y="3019916"/>
                <a:ext cx="481575" cy="481575"/>
              </a:xfrm>
              <a:prstGeom prst="rect">
                <a:avLst/>
              </a:prstGeom>
            </p:spPr>
          </p:pic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A42E52B-9768-FAE0-76C0-71FAF3C86DE1}"/>
              </a:ext>
            </a:extLst>
          </p:cNvPr>
          <p:cNvGrpSpPr/>
          <p:nvPr/>
        </p:nvGrpSpPr>
        <p:grpSpPr>
          <a:xfrm>
            <a:off x="1247464" y="3810186"/>
            <a:ext cx="628778" cy="628778"/>
            <a:chOff x="1424486" y="1221121"/>
            <a:chExt cx="628778" cy="628778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2EBCA3D-A29F-9C8B-A70F-811441A6A071}"/>
                </a:ext>
              </a:extLst>
            </p:cNvPr>
            <p:cNvSpPr/>
            <p:nvPr/>
          </p:nvSpPr>
          <p:spPr>
            <a:xfrm>
              <a:off x="1424486" y="1221121"/>
              <a:ext cx="628778" cy="628778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0" name="Graphic 49" descr="Marker with solid fill">
              <a:extLst>
                <a:ext uri="{FF2B5EF4-FFF2-40B4-BE49-F238E27FC236}">
                  <a16:creationId xmlns:a16="http://schemas.microsoft.com/office/drawing/2014/main" id="{538EB20B-2724-4967-C146-18FEF9B941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497824" y="1294460"/>
              <a:ext cx="482101" cy="482101"/>
            </a:xfrm>
            <a:prstGeom prst="rect">
              <a:avLst/>
            </a:prstGeom>
          </p:spPr>
        </p:pic>
      </p:grpSp>
      <p:pic>
        <p:nvPicPr>
          <p:cNvPr id="52" name="Graphic 7" descr="Deciduous tree with solid fill">
            <a:extLst>
              <a:ext uri="{FF2B5EF4-FFF2-40B4-BE49-F238E27FC236}">
                <a16:creationId xmlns:a16="http://schemas.microsoft.com/office/drawing/2014/main" id="{0FFCBD40-6E79-9DAE-BCB1-2A0FEB09CA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431414" y="4047452"/>
            <a:ext cx="315393" cy="315393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F09753E8-0E42-3415-0995-BC6E746BA98F}"/>
              </a:ext>
            </a:extLst>
          </p:cNvPr>
          <p:cNvGrpSpPr/>
          <p:nvPr/>
        </p:nvGrpSpPr>
        <p:grpSpPr>
          <a:xfrm>
            <a:off x="5982910" y="3847274"/>
            <a:ext cx="628778" cy="628778"/>
            <a:chOff x="6230560" y="3847274"/>
            <a:chExt cx="628778" cy="628778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60E283-50B3-E59F-1998-3D4C0C6893A7}"/>
                </a:ext>
              </a:extLst>
            </p:cNvPr>
            <p:cNvSpPr/>
            <p:nvPr/>
          </p:nvSpPr>
          <p:spPr>
            <a:xfrm>
              <a:off x="6230560" y="3847274"/>
              <a:ext cx="628778" cy="628778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3" name="Graphic 52" descr="Deciduous tree with solid fill">
              <a:extLst>
                <a:ext uri="{FF2B5EF4-FFF2-40B4-BE49-F238E27FC236}">
                  <a16:creationId xmlns:a16="http://schemas.microsoft.com/office/drawing/2014/main" id="{E49F0272-D096-F5C1-8F58-05B905A901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6312013" y="3911791"/>
              <a:ext cx="482101" cy="482101"/>
            </a:xfrm>
            <a:prstGeom prst="rect">
              <a:avLst/>
            </a:prstGeom>
          </p:spPr>
        </p:pic>
      </p:grpSp>
      <p:sp>
        <p:nvSpPr>
          <p:cNvPr id="55" name="Title 4">
            <a:extLst>
              <a:ext uri="{FF2B5EF4-FFF2-40B4-BE49-F238E27FC236}">
                <a16:creationId xmlns:a16="http://schemas.microsoft.com/office/drawing/2014/main" id="{2C1DD353-C5F3-9302-58E5-DE8D44314889}"/>
              </a:ext>
            </a:extLst>
          </p:cNvPr>
          <p:cNvSpPr txBox="1">
            <a:spLocks/>
          </p:cNvSpPr>
          <p:nvPr/>
        </p:nvSpPr>
        <p:spPr>
          <a:xfrm>
            <a:off x="633216" y="561955"/>
            <a:ext cx="5548337" cy="5886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/>
              <a:t>Why choose to partner with DGI?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71144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18511" y="1231461"/>
            <a:ext cx="10878164" cy="45621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5136" lvl="1" indent="-228611">
              <a:lnSpc>
                <a:spcPts val="2054"/>
              </a:lnSpc>
              <a:buFont typeface="Arial" panose="020B0604020202020204" pitchFamily="34" charset="0"/>
              <a:buChar char="•"/>
            </a:pPr>
            <a:r>
              <a:rPr lang="en-US" sz="1600" b="1">
                <a:ea typeface="Proxima Nova 2 Bold"/>
                <a:cs typeface="Proxima Nova 2 Bold"/>
                <a:sym typeface="Proxima Nova 2 Bold"/>
              </a:rPr>
              <a:t>ISO 14001 &amp; Carbon Neutral PAS 2060 </a:t>
            </a:r>
            <a:r>
              <a:rPr lang="en-US" sz="1600">
                <a:ea typeface="Proxima Nova 2"/>
                <a:cs typeface="Proxima Nova 2"/>
                <a:sym typeface="Proxima Nova 2"/>
              </a:rPr>
              <a:t>specialist Travel Management Company since 2011. Our carbon management strategies include offsetting our own carbon emissions through verified carbon standards (VCS) schemes.</a:t>
            </a:r>
          </a:p>
          <a:p>
            <a:pPr marL="325136" lvl="1" indent="-228611">
              <a:lnSpc>
                <a:spcPts val="2054"/>
              </a:lnSpc>
              <a:buFont typeface="Arial" panose="020B0604020202020204" pitchFamily="34" charset="0"/>
              <a:buChar char="•"/>
            </a:pPr>
            <a:endParaRPr lang="en-US" sz="1600">
              <a:ea typeface="Proxima Nova 2"/>
              <a:cs typeface="Proxima Nova 2"/>
              <a:sym typeface="Proxima Nova 2"/>
            </a:endParaRPr>
          </a:p>
          <a:p>
            <a:pPr marL="325136" lvl="1" indent="-228611">
              <a:lnSpc>
                <a:spcPts val="2054"/>
              </a:lnSpc>
              <a:buFont typeface="Arial" panose="020B0604020202020204" pitchFamily="34" charset="0"/>
              <a:buChar char="•"/>
            </a:pPr>
            <a:r>
              <a:rPr lang="en-US" sz="1600">
                <a:ea typeface="Proxima Nova 2"/>
                <a:cs typeface="Proxima Nova 2"/>
                <a:sym typeface="Proxima Nova 2"/>
              </a:rPr>
              <a:t>We </a:t>
            </a:r>
            <a:r>
              <a:rPr lang="en-US" sz="1600" b="1">
                <a:ea typeface="Proxima Nova 2 Bold"/>
                <a:cs typeface="Proxima Nova 2 Bold"/>
                <a:sym typeface="Proxima Nova 2 Bold"/>
              </a:rPr>
              <a:t>achieved Net Zero Scopes 1 and 2 in 2025 </a:t>
            </a:r>
            <a:r>
              <a:rPr lang="en-US" sz="1600">
                <a:ea typeface="Proxima Nova 2"/>
                <a:cs typeface="Proxima Nova 2"/>
                <a:sym typeface="Proxima Nova 2"/>
              </a:rPr>
              <a:t>and will achieve Scope 3 by 2041.</a:t>
            </a:r>
          </a:p>
          <a:p>
            <a:pPr marL="325136" lvl="1" indent="-228611">
              <a:lnSpc>
                <a:spcPts val="2054"/>
              </a:lnSpc>
              <a:buFont typeface="Arial" panose="020B0604020202020204" pitchFamily="34" charset="0"/>
              <a:buChar char="•"/>
            </a:pPr>
            <a:endParaRPr lang="en-US" sz="1600">
              <a:sym typeface="Proxima Nova 2"/>
            </a:endParaRPr>
          </a:p>
          <a:p>
            <a:pPr marL="325136" lvl="1" indent="-228611">
              <a:lnSpc>
                <a:spcPts val="2054"/>
              </a:lnSpc>
              <a:buFont typeface="Arial" panose="020B0604020202020204" pitchFamily="34" charset="0"/>
              <a:buChar char="•"/>
            </a:pPr>
            <a:r>
              <a:rPr lang="en-US" sz="1600">
                <a:sym typeface="Proxima Nova 2"/>
              </a:rPr>
              <a:t>We have moved to a new office in Manchester, </a:t>
            </a:r>
            <a:r>
              <a:rPr lang="en-US" sz="1600"/>
              <a:t>Linley House, </a:t>
            </a:r>
            <a:r>
              <a:rPr lang="en-US" sz="1600" b="1"/>
              <a:t>which uses 100% green energy </a:t>
            </a:r>
            <a:r>
              <a:rPr lang="en-US" sz="1600"/>
              <a:t>which makes it a highly environmentally efficient building.</a:t>
            </a:r>
          </a:p>
          <a:p>
            <a:pPr marL="325136" lvl="1" indent="-228611">
              <a:lnSpc>
                <a:spcPts val="2054"/>
              </a:lnSpc>
              <a:buFont typeface="Arial" panose="020B0604020202020204" pitchFamily="34" charset="0"/>
              <a:buChar char="•"/>
            </a:pPr>
            <a:endParaRPr lang="en-US" sz="1600">
              <a:sym typeface="Proxima Nova 2"/>
            </a:endParaRPr>
          </a:p>
          <a:p>
            <a:pPr marL="325136" lvl="1" indent="-228611">
              <a:lnSpc>
                <a:spcPts val="2054"/>
              </a:lnSpc>
              <a:buFont typeface="Arial" panose="020B0604020202020204" pitchFamily="34" charset="0"/>
              <a:buChar char="•"/>
            </a:pPr>
            <a:r>
              <a:rPr lang="en-US" sz="1600">
                <a:sym typeface="Proxima Nova 2"/>
              </a:rPr>
              <a:t>Our </a:t>
            </a:r>
            <a:r>
              <a:rPr lang="en-US" sz="1600" b="1">
                <a:sym typeface="Proxima Nova 2"/>
              </a:rPr>
              <a:t>website hosting is 100% Carbon Neutral, </a:t>
            </a:r>
            <a:r>
              <a:rPr lang="en-US" sz="1600">
                <a:sym typeface="Proxima Nova 2"/>
              </a:rPr>
              <a:t>and our Data Hosting partner has received the </a:t>
            </a:r>
            <a:r>
              <a:rPr lang="en-US" sz="1600" b="1">
                <a:sym typeface="Proxima Nova 2"/>
              </a:rPr>
              <a:t>PAS 2060 Carbon Neutral certification.</a:t>
            </a:r>
          </a:p>
          <a:p>
            <a:pPr marL="96525" lvl="1">
              <a:lnSpc>
                <a:spcPts val="2054"/>
              </a:lnSpc>
            </a:pPr>
            <a:endParaRPr lang="en-US" sz="1600">
              <a:ea typeface="Proxima Nova 2"/>
              <a:cs typeface="Proxima Nova 2"/>
              <a:sym typeface="Proxima Nova 2"/>
            </a:endParaRPr>
          </a:p>
          <a:p>
            <a:pPr marL="325136" lvl="1" indent="-228611">
              <a:lnSpc>
                <a:spcPts val="2054"/>
              </a:lnSpc>
              <a:buFont typeface="Arial" panose="020B0604020202020204" pitchFamily="34" charset="0"/>
              <a:buChar char="•"/>
            </a:pPr>
            <a:r>
              <a:rPr lang="en-US" sz="1600">
                <a:ea typeface="Proxima Nova 2"/>
                <a:cs typeface="Proxima Nova 2"/>
                <a:sym typeface="Proxima Nova 2"/>
              </a:rPr>
              <a:t>In 2025, we have been nominated for a </a:t>
            </a:r>
            <a:r>
              <a:rPr lang="en-US" sz="1600" b="1">
                <a:ea typeface="Proxima Nova 2 Bold"/>
                <a:cs typeface="Proxima Nova 2 Bold"/>
                <a:sym typeface="Proxima Nova 2 Bold"/>
              </a:rPr>
              <a:t>Travolution Award </a:t>
            </a:r>
            <a:r>
              <a:rPr lang="en-US" sz="1600">
                <a:ea typeface="Proxima Nova 2 Bold"/>
                <a:cs typeface="Proxima Nova 2 Bold"/>
                <a:sym typeface="Proxima Nova 2 Bold"/>
              </a:rPr>
              <a:t>as a Champion of Sustainability. In recognition of our s</a:t>
            </a:r>
            <a:r>
              <a:rPr lang="en-US" sz="1600">
                <a:ea typeface="Proxima Nova 2"/>
                <a:cs typeface="Proxima Nova 2"/>
                <a:sym typeface="Proxima Nova 2"/>
              </a:rPr>
              <a:t>pecial focus on promoting eco-friendly choices and buying decisions among our customers, </a:t>
            </a:r>
            <a:r>
              <a:rPr lang="en-US" sz="1600" b="1">
                <a:ea typeface="Proxima Nova 2 Bold"/>
                <a:cs typeface="Proxima Nova 2 Bold"/>
                <a:sym typeface="Proxima Nova 2 Bold"/>
              </a:rPr>
              <a:t>we have delivered innovations in the past 12 months that directly reduce environmental impact.</a:t>
            </a:r>
          </a:p>
          <a:p>
            <a:pPr marL="325136" lvl="1" indent="-228611">
              <a:lnSpc>
                <a:spcPts val="2054"/>
              </a:lnSpc>
              <a:buFont typeface="Arial" panose="020B0604020202020204" pitchFamily="34" charset="0"/>
              <a:buChar char="•"/>
            </a:pPr>
            <a:endParaRPr lang="en-US" sz="1600" b="1">
              <a:ea typeface="Proxima Nova 2 Bold"/>
              <a:cs typeface="Proxima Nova 2 Bold"/>
              <a:sym typeface="Proxima Nova 2 Bol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A5A23-8590-8982-2AF0-1B94C3B2FCB1}"/>
              </a:ext>
            </a:extLst>
          </p:cNvPr>
          <p:cNvSpPr txBox="1"/>
          <p:nvPr/>
        </p:nvSpPr>
        <p:spPr>
          <a:xfrm>
            <a:off x="616992" y="530861"/>
            <a:ext cx="4883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noProof="0">
                <a:solidFill>
                  <a:schemeClr val="tx2"/>
                </a:solidFill>
              </a:rPr>
              <a:t>Sustainability leaders</a:t>
            </a:r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F76B75B6-7F7C-FB90-38B4-9A3FD6277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0805" y="6338593"/>
            <a:ext cx="4572789" cy="365125"/>
          </a:xfrm>
        </p:spPr>
        <p:txBody>
          <a:bodyPr/>
          <a:lstStyle/>
          <a:p>
            <a:r>
              <a:rPr lang="en-GB" noProof="0"/>
              <a:t>DGI – the non-profit and academic travel experts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208742" y="1473864"/>
            <a:ext cx="3774515" cy="3774515"/>
            <a:chOff x="0" y="0"/>
            <a:chExt cx="7549029" cy="754902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7549029" cy="7549029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21722"/>
              </a:solidFill>
            </p:spPr>
            <p:txBody>
              <a:bodyPr/>
              <a:lstStyle/>
              <a:p>
                <a:endParaRPr lang="en-US" sz="1067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200"/>
                  </a:lnSpc>
                </a:pPr>
                <a:endParaRPr sz="1067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2400923" y="2431691"/>
              <a:ext cx="2761922" cy="2761922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F4F4"/>
              </a:solidFill>
            </p:spPr>
            <p:txBody>
              <a:bodyPr/>
              <a:lstStyle/>
              <a:p>
                <a:endParaRPr lang="en-US" sz="1067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200"/>
                  </a:lnSpc>
                </a:pPr>
                <a:endParaRPr sz="1067"/>
              </a:p>
            </p:txBody>
          </p:sp>
        </p:grpSp>
        <p:sp>
          <p:nvSpPr>
            <p:cNvPr id="9" name="AutoShape 9"/>
            <p:cNvSpPr/>
            <p:nvPr/>
          </p:nvSpPr>
          <p:spPr>
            <a:xfrm>
              <a:off x="138558" y="2757642"/>
              <a:ext cx="2509135" cy="615990"/>
            </a:xfrm>
            <a:prstGeom prst="line">
              <a:avLst/>
            </a:prstGeom>
            <a:ln w="152400" cap="flat">
              <a:solidFill>
                <a:srgbClr val="F4F4F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067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2006523" y="438822"/>
              <a:ext cx="1294325" cy="2276248"/>
            </a:xfrm>
            <a:prstGeom prst="line">
              <a:avLst/>
            </a:prstGeom>
            <a:ln w="152400" cap="flat">
              <a:solidFill>
                <a:srgbClr val="F4F4F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067"/>
            </a:p>
          </p:txBody>
        </p:sp>
        <p:sp>
          <p:nvSpPr>
            <p:cNvPr id="11" name="AutoShape 11"/>
            <p:cNvSpPr/>
            <p:nvPr/>
          </p:nvSpPr>
          <p:spPr>
            <a:xfrm flipH="1">
              <a:off x="4190894" y="381825"/>
              <a:ext cx="1239838" cy="2517626"/>
            </a:xfrm>
            <a:prstGeom prst="line">
              <a:avLst/>
            </a:prstGeom>
            <a:ln w="152400" cap="flat">
              <a:solidFill>
                <a:srgbClr val="F4F4F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067"/>
            </a:p>
          </p:txBody>
        </p:sp>
        <p:sp>
          <p:nvSpPr>
            <p:cNvPr id="12" name="AutoShape 12"/>
            <p:cNvSpPr/>
            <p:nvPr/>
          </p:nvSpPr>
          <p:spPr>
            <a:xfrm flipH="1">
              <a:off x="4550155" y="2727804"/>
              <a:ext cx="2851855" cy="645828"/>
            </a:xfrm>
            <a:prstGeom prst="line">
              <a:avLst/>
            </a:prstGeom>
            <a:ln w="152400" cap="flat">
              <a:solidFill>
                <a:srgbClr val="F4F4F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067"/>
            </a:p>
          </p:txBody>
        </p:sp>
        <p:sp>
          <p:nvSpPr>
            <p:cNvPr id="13" name="AutoShape 13"/>
            <p:cNvSpPr/>
            <p:nvPr/>
          </p:nvSpPr>
          <p:spPr>
            <a:xfrm flipH="1" flipV="1">
              <a:off x="4550155" y="4078528"/>
              <a:ext cx="2264717" cy="1933184"/>
            </a:xfrm>
            <a:prstGeom prst="line">
              <a:avLst/>
            </a:prstGeom>
            <a:ln w="152400" cap="flat">
              <a:solidFill>
                <a:srgbClr val="F4F4F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067"/>
            </a:p>
          </p:txBody>
        </p:sp>
        <p:sp>
          <p:nvSpPr>
            <p:cNvPr id="14" name="AutoShape 14"/>
            <p:cNvSpPr/>
            <p:nvPr/>
          </p:nvSpPr>
          <p:spPr>
            <a:xfrm flipV="1">
              <a:off x="3774514" y="5193613"/>
              <a:ext cx="7369" cy="2355415"/>
            </a:xfrm>
            <a:prstGeom prst="line">
              <a:avLst/>
            </a:prstGeom>
            <a:ln w="152400" cap="flat">
              <a:solidFill>
                <a:srgbClr val="F4F4F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067"/>
            </a:p>
          </p:txBody>
        </p:sp>
        <p:sp>
          <p:nvSpPr>
            <p:cNvPr id="15" name="AutoShape 15"/>
            <p:cNvSpPr/>
            <p:nvPr/>
          </p:nvSpPr>
          <p:spPr>
            <a:xfrm flipV="1">
              <a:off x="566342" y="4322804"/>
              <a:ext cx="2081351" cy="1560101"/>
            </a:xfrm>
            <a:prstGeom prst="line">
              <a:avLst/>
            </a:prstGeom>
            <a:ln w="152400" cap="flat">
              <a:solidFill>
                <a:srgbClr val="F4F4F4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 sz="1067"/>
            </a:p>
          </p:txBody>
        </p:sp>
        <p:grpSp>
          <p:nvGrpSpPr>
            <p:cNvPr id="16" name="Group 16"/>
            <p:cNvGrpSpPr/>
            <p:nvPr/>
          </p:nvGrpSpPr>
          <p:grpSpPr>
            <a:xfrm>
              <a:off x="3325819" y="5954695"/>
              <a:ext cx="690978" cy="690978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 sz="1067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200"/>
                  </a:lnSpc>
                </a:pPr>
                <a:endParaRPr sz="1067"/>
              </a:p>
            </p:txBody>
          </p:sp>
        </p:grpSp>
        <p:sp>
          <p:nvSpPr>
            <p:cNvPr id="19" name="Freeform 19"/>
            <p:cNvSpPr/>
            <p:nvPr/>
          </p:nvSpPr>
          <p:spPr>
            <a:xfrm rot="-10800000">
              <a:off x="3404054" y="5954695"/>
              <a:ext cx="740920" cy="740920"/>
            </a:xfrm>
            <a:custGeom>
              <a:avLst/>
              <a:gdLst/>
              <a:ahLst/>
              <a:cxnLst/>
              <a:rect l="l" t="t" r="r" b="b"/>
              <a:pathLst>
                <a:path w="740920" h="740920">
                  <a:moveTo>
                    <a:pt x="0" y="0"/>
                  </a:moveTo>
                  <a:lnTo>
                    <a:pt x="740921" y="0"/>
                  </a:lnTo>
                  <a:lnTo>
                    <a:pt x="740921" y="740920"/>
                  </a:lnTo>
                  <a:lnTo>
                    <a:pt x="0" y="7409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067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2570016" y="3287908"/>
              <a:ext cx="2423736" cy="9600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39"/>
                </a:lnSpc>
                <a:spcBef>
                  <a:spcPct val="0"/>
                </a:spcBef>
              </a:pPr>
              <a:r>
                <a:rPr lang="en-US" sz="2933">
                  <a:solidFill>
                    <a:srgbClr val="FF3B00"/>
                  </a:solidFill>
                  <a:latin typeface="Area Normal 2"/>
                  <a:ea typeface="Area Normal 2"/>
                  <a:cs typeface="Area Normal 2"/>
                  <a:sym typeface="Area Normal 2"/>
                </a:rPr>
                <a:t>ethos</a:t>
              </a:r>
              <a:r>
                <a:rPr lang="en-US" sz="2933">
                  <a:solidFill>
                    <a:srgbClr val="021722"/>
                  </a:solidFill>
                  <a:latin typeface="Area Normal 2"/>
                  <a:ea typeface="Area Normal 2"/>
                  <a:cs typeface="Area Normal 2"/>
                  <a:sym typeface="Area Normal 2"/>
                </a:rPr>
                <a:t>.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3069664" y="743080"/>
              <a:ext cx="1409700" cy="531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9"/>
                </a:lnSpc>
                <a:spcBef>
                  <a:spcPct val="0"/>
                </a:spcBef>
              </a:pPr>
              <a:r>
                <a:rPr lang="en-US" sz="1600">
                  <a:solidFill>
                    <a:srgbClr val="FFFFFF"/>
                  </a:solidFill>
                  <a:latin typeface="Area Variable Thin"/>
                  <a:ea typeface="Area Variable Thin"/>
                  <a:cs typeface="Area Variable Thin"/>
                  <a:sym typeface="Area Variable Thin"/>
                </a:rPr>
                <a:t>Select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5387141" y="1671216"/>
              <a:ext cx="1147368" cy="531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9"/>
                </a:lnSpc>
                <a:spcBef>
                  <a:spcPct val="0"/>
                </a:spcBef>
              </a:pPr>
              <a:r>
                <a:rPr lang="en-US" sz="1600">
                  <a:solidFill>
                    <a:srgbClr val="FFFFFF"/>
                  </a:solidFill>
                  <a:latin typeface="Area Variable Thin"/>
                  <a:ea typeface="Area Variable Thin"/>
                  <a:cs typeface="Area Variable Thin"/>
                  <a:sym typeface="Area Variable Thin"/>
                </a:rPr>
                <a:t>Book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5952001" y="3776703"/>
              <a:ext cx="697508" cy="531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9"/>
                </a:lnSpc>
                <a:spcBef>
                  <a:spcPct val="0"/>
                </a:spcBef>
              </a:pPr>
              <a:r>
                <a:rPr lang="en-US" sz="1600">
                  <a:solidFill>
                    <a:srgbClr val="FFFFFF"/>
                  </a:solidFill>
                  <a:latin typeface="Area Variable Thin"/>
                  <a:ea typeface="Area Variable Thin"/>
                  <a:cs typeface="Area Variable Thin"/>
                  <a:sym typeface="Area Variable Thin"/>
                </a:rPr>
                <a:t>Go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247025" y="5754083"/>
              <a:ext cx="1704976" cy="531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9"/>
                </a:lnSpc>
                <a:spcBef>
                  <a:spcPct val="0"/>
                </a:spcBef>
              </a:pPr>
              <a:r>
                <a:rPr lang="en-US" sz="1600">
                  <a:solidFill>
                    <a:srgbClr val="FFFFFF"/>
                  </a:solidFill>
                  <a:latin typeface="Area Variable Thin"/>
                  <a:ea typeface="Area Variable Thin"/>
                  <a:cs typeface="Area Variable Thin"/>
                  <a:sym typeface="Area Variable Thin"/>
                </a:rPr>
                <a:t>Control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535350" y="5754083"/>
              <a:ext cx="1498800" cy="531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9"/>
                </a:lnSpc>
                <a:spcBef>
                  <a:spcPct val="0"/>
                </a:spcBef>
              </a:pPr>
              <a:r>
                <a:rPr lang="en-US" sz="1600">
                  <a:solidFill>
                    <a:srgbClr val="FFFFFF"/>
                  </a:solidFill>
                  <a:latin typeface="Area Variable Thin"/>
                  <a:ea typeface="Area Variable Thin"/>
                  <a:cs typeface="Area Variable Thin"/>
                  <a:sym typeface="Area Variable Thin"/>
                </a:rPr>
                <a:t>Insight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31616" y="3805477"/>
              <a:ext cx="1650208" cy="531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9"/>
                </a:lnSpc>
                <a:spcBef>
                  <a:spcPct val="0"/>
                </a:spcBef>
              </a:pPr>
              <a:r>
                <a:rPr lang="en-US" sz="1600">
                  <a:solidFill>
                    <a:srgbClr val="FFFFFF"/>
                  </a:solidFill>
                  <a:latin typeface="Area Variable Thin"/>
                  <a:ea typeface="Area Variable Thin"/>
                  <a:cs typeface="Area Variable Thin"/>
                  <a:sym typeface="Area Variable Thin"/>
                </a:rPr>
                <a:t>Protect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060976" y="1671216"/>
              <a:ext cx="1097956" cy="531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9"/>
                </a:lnSpc>
                <a:spcBef>
                  <a:spcPct val="0"/>
                </a:spcBef>
              </a:pPr>
              <a:r>
                <a:rPr lang="en-US" sz="1600">
                  <a:solidFill>
                    <a:srgbClr val="FFFFFF"/>
                  </a:solidFill>
                  <a:latin typeface="Area Variable Thin"/>
                  <a:ea typeface="Area Variable Thin"/>
                  <a:cs typeface="Area Variable Thin"/>
                  <a:sym typeface="Area Variable Thin"/>
                </a:rPr>
                <a:t>Sync</a:t>
              </a:r>
            </a:p>
          </p:txBody>
        </p:sp>
        <p:grpSp>
          <p:nvGrpSpPr>
            <p:cNvPr id="28" name="Group 28"/>
            <p:cNvGrpSpPr/>
            <p:nvPr/>
          </p:nvGrpSpPr>
          <p:grpSpPr>
            <a:xfrm rot="2774411">
              <a:off x="1265872" y="4732150"/>
              <a:ext cx="690978" cy="690978"/>
              <a:chOff x="0" y="0"/>
              <a:chExt cx="812800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 sz="1067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200"/>
                  </a:lnSpc>
                </a:pPr>
                <a:endParaRPr sz="1067"/>
              </a:p>
            </p:txBody>
          </p:sp>
        </p:grpSp>
        <p:sp>
          <p:nvSpPr>
            <p:cNvPr id="31" name="Freeform 31"/>
            <p:cNvSpPr/>
            <p:nvPr/>
          </p:nvSpPr>
          <p:spPr>
            <a:xfrm rot="-8025588">
              <a:off x="1240901" y="4707178"/>
              <a:ext cx="740920" cy="740920"/>
            </a:xfrm>
            <a:custGeom>
              <a:avLst/>
              <a:gdLst/>
              <a:ahLst/>
              <a:cxnLst/>
              <a:rect l="l" t="t" r="r" b="b"/>
              <a:pathLst>
                <a:path w="740920" h="740920">
                  <a:moveTo>
                    <a:pt x="0" y="0"/>
                  </a:moveTo>
                  <a:lnTo>
                    <a:pt x="740920" y="0"/>
                  </a:lnTo>
                  <a:lnTo>
                    <a:pt x="740920" y="740921"/>
                  </a:lnTo>
                  <a:lnTo>
                    <a:pt x="0" y="740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067"/>
            </a:p>
          </p:txBody>
        </p:sp>
        <p:grpSp>
          <p:nvGrpSpPr>
            <p:cNvPr id="32" name="Group 32"/>
            <p:cNvGrpSpPr/>
            <p:nvPr/>
          </p:nvGrpSpPr>
          <p:grpSpPr>
            <a:xfrm rot="6262945">
              <a:off x="1005691" y="2740041"/>
              <a:ext cx="690978" cy="690978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 sz="1067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200"/>
                  </a:lnSpc>
                </a:pPr>
                <a:endParaRPr sz="1067"/>
              </a:p>
            </p:txBody>
          </p:sp>
        </p:grpSp>
        <p:sp>
          <p:nvSpPr>
            <p:cNvPr id="35" name="Freeform 35"/>
            <p:cNvSpPr/>
            <p:nvPr/>
          </p:nvSpPr>
          <p:spPr>
            <a:xfrm rot="-4537054">
              <a:off x="980720" y="2715070"/>
              <a:ext cx="740920" cy="740920"/>
            </a:xfrm>
            <a:custGeom>
              <a:avLst/>
              <a:gdLst/>
              <a:ahLst/>
              <a:cxnLst/>
              <a:rect l="l" t="t" r="r" b="b"/>
              <a:pathLst>
                <a:path w="740920" h="740920">
                  <a:moveTo>
                    <a:pt x="0" y="0"/>
                  </a:moveTo>
                  <a:lnTo>
                    <a:pt x="740920" y="0"/>
                  </a:lnTo>
                  <a:lnTo>
                    <a:pt x="740920" y="740920"/>
                  </a:lnTo>
                  <a:lnTo>
                    <a:pt x="0" y="7409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067"/>
            </a:p>
          </p:txBody>
        </p:sp>
        <p:grpSp>
          <p:nvGrpSpPr>
            <p:cNvPr id="36" name="Group 36"/>
            <p:cNvGrpSpPr/>
            <p:nvPr/>
          </p:nvGrpSpPr>
          <p:grpSpPr>
            <a:xfrm rot="8754171">
              <a:off x="2302204" y="1185093"/>
              <a:ext cx="690978" cy="690978"/>
              <a:chOff x="0" y="0"/>
              <a:chExt cx="812800" cy="8128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 sz="1067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200"/>
                  </a:lnSpc>
                </a:pPr>
                <a:endParaRPr sz="1067"/>
              </a:p>
            </p:txBody>
          </p:sp>
        </p:grpSp>
        <p:sp>
          <p:nvSpPr>
            <p:cNvPr id="39" name="Freeform 39"/>
            <p:cNvSpPr/>
            <p:nvPr/>
          </p:nvSpPr>
          <p:spPr>
            <a:xfrm rot="-2045828">
              <a:off x="2277233" y="1160122"/>
              <a:ext cx="740920" cy="740920"/>
            </a:xfrm>
            <a:custGeom>
              <a:avLst/>
              <a:gdLst/>
              <a:ahLst/>
              <a:cxnLst/>
              <a:rect l="l" t="t" r="r" b="b"/>
              <a:pathLst>
                <a:path w="740920" h="740920">
                  <a:moveTo>
                    <a:pt x="0" y="0"/>
                  </a:moveTo>
                  <a:lnTo>
                    <a:pt x="740920" y="0"/>
                  </a:lnTo>
                  <a:lnTo>
                    <a:pt x="740920" y="740920"/>
                  </a:lnTo>
                  <a:lnTo>
                    <a:pt x="0" y="7409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067"/>
            </a:p>
          </p:txBody>
        </p:sp>
        <p:grpSp>
          <p:nvGrpSpPr>
            <p:cNvPr id="40" name="Group 40"/>
            <p:cNvGrpSpPr/>
            <p:nvPr/>
          </p:nvGrpSpPr>
          <p:grpSpPr>
            <a:xfrm rot="-9178881">
              <a:off x="4543333" y="1185093"/>
              <a:ext cx="690978" cy="690978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 sz="1067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200"/>
                  </a:lnSpc>
                </a:pPr>
                <a:endParaRPr sz="1067"/>
              </a:p>
            </p:txBody>
          </p:sp>
        </p:grpSp>
        <p:sp>
          <p:nvSpPr>
            <p:cNvPr id="43" name="Freeform 43"/>
            <p:cNvSpPr/>
            <p:nvPr/>
          </p:nvSpPr>
          <p:spPr>
            <a:xfrm rot="1621118">
              <a:off x="4518362" y="1160122"/>
              <a:ext cx="740920" cy="740920"/>
            </a:xfrm>
            <a:custGeom>
              <a:avLst/>
              <a:gdLst/>
              <a:ahLst/>
              <a:cxnLst/>
              <a:rect l="l" t="t" r="r" b="b"/>
              <a:pathLst>
                <a:path w="740920" h="740920">
                  <a:moveTo>
                    <a:pt x="0" y="0"/>
                  </a:moveTo>
                  <a:lnTo>
                    <a:pt x="740920" y="0"/>
                  </a:lnTo>
                  <a:lnTo>
                    <a:pt x="740920" y="740920"/>
                  </a:lnTo>
                  <a:lnTo>
                    <a:pt x="0" y="7409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067"/>
            </a:p>
          </p:txBody>
        </p:sp>
        <p:grpSp>
          <p:nvGrpSpPr>
            <p:cNvPr id="44" name="Group 44"/>
            <p:cNvGrpSpPr/>
            <p:nvPr/>
          </p:nvGrpSpPr>
          <p:grpSpPr>
            <a:xfrm rot="-6175134">
              <a:off x="5848834" y="2740041"/>
              <a:ext cx="690978" cy="690978"/>
              <a:chOff x="0" y="0"/>
              <a:chExt cx="8128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 sz="1067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200"/>
                  </a:lnSpc>
                </a:pPr>
                <a:endParaRPr sz="1067"/>
              </a:p>
            </p:txBody>
          </p:sp>
        </p:grpSp>
        <p:sp>
          <p:nvSpPr>
            <p:cNvPr id="47" name="Freeform 47"/>
            <p:cNvSpPr/>
            <p:nvPr/>
          </p:nvSpPr>
          <p:spPr>
            <a:xfrm rot="4624865">
              <a:off x="5823862" y="2715070"/>
              <a:ext cx="740920" cy="740920"/>
            </a:xfrm>
            <a:custGeom>
              <a:avLst/>
              <a:gdLst/>
              <a:ahLst/>
              <a:cxnLst/>
              <a:rect l="l" t="t" r="r" b="b"/>
              <a:pathLst>
                <a:path w="740920" h="740920">
                  <a:moveTo>
                    <a:pt x="0" y="0"/>
                  </a:moveTo>
                  <a:lnTo>
                    <a:pt x="740921" y="0"/>
                  </a:lnTo>
                  <a:lnTo>
                    <a:pt x="740921" y="740920"/>
                  </a:lnTo>
                  <a:lnTo>
                    <a:pt x="0" y="7409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067"/>
            </a:p>
          </p:txBody>
        </p:sp>
        <p:grpSp>
          <p:nvGrpSpPr>
            <p:cNvPr id="48" name="Group 48"/>
            <p:cNvGrpSpPr/>
            <p:nvPr/>
          </p:nvGrpSpPr>
          <p:grpSpPr>
            <a:xfrm rot="-2854186">
              <a:off x="5606513" y="4919798"/>
              <a:ext cx="690978" cy="690978"/>
              <a:chOff x="0" y="0"/>
              <a:chExt cx="812800" cy="8128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 sz="1067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200"/>
                  </a:lnSpc>
                </a:pPr>
                <a:endParaRPr sz="1067"/>
              </a:p>
            </p:txBody>
          </p:sp>
        </p:grpSp>
        <p:sp>
          <p:nvSpPr>
            <p:cNvPr id="51" name="Freeform 51"/>
            <p:cNvSpPr/>
            <p:nvPr/>
          </p:nvSpPr>
          <p:spPr>
            <a:xfrm rot="7945813">
              <a:off x="5581542" y="4894827"/>
              <a:ext cx="740920" cy="740920"/>
            </a:xfrm>
            <a:custGeom>
              <a:avLst/>
              <a:gdLst/>
              <a:ahLst/>
              <a:cxnLst/>
              <a:rect l="l" t="t" r="r" b="b"/>
              <a:pathLst>
                <a:path w="740920" h="740920">
                  <a:moveTo>
                    <a:pt x="0" y="0"/>
                  </a:moveTo>
                  <a:lnTo>
                    <a:pt x="740920" y="0"/>
                  </a:lnTo>
                  <a:lnTo>
                    <a:pt x="740920" y="740920"/>
                  </a:lnTo>
                  <a:lnTo>
                    <a:pt x="0" y="7409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067"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721265" y="2756213"/>
            <a:ext cx="3063985" cy="883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20"/>
              </a:lnSpc>
            </a:pP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The </a:t>
            </a:r>
            <a:r>
              <a:rPr lang="en-US" sz="1067" err="1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ethosProtect</a:t>
            </a: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 module offers a protect &amp; support service, which includes live traveller tracking, geo-alerts, and emergency response protocols, keeping you and your travellers well informed and safe throughout their travelling experience.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735904" y="1488636"/>
            <a:ext cx="2893729" cy="704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20"/>
              </a:lnSpc>
            </a:pP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The </a:t>
            </a:r>
            <a:r>
              <a:rPr lang="en-US" sz="1067" err="1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ethosSync</a:t>
            </a: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 module allows you to effortlessly plug into your existing systems with secure SSO, real-time data sync, and integrations with finance, HR, and SSO.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724412" y="4247359"/>
            <a:ext cx="3093537" cy="704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20"/>
              </a:lnSpc>
            </a:pP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The </a:t>
            </a:r>
            <a:r>
              <a:rPr lang="en-US" sz="1067" err="1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ethosInsight</a:t>
            </a: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 module allows you to gain valuable insights with our </a:t>
            </a:r>
            <a:r>
              <a:rPr lang="en-US" sz="1067" err="1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visualise</a:t>
            </a: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 &amp; report feature, providing carbon and cost analytics, department-level drill-downs, and exportable dashboards.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8493584" y="1922430"/>
            <a:ext cx="3347780" cy="883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"/>
              </a:lnSpc>
            </a:pP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The </a:t>
            </a:r>
            <a:r>
              <a:rPr lang="en-US" sz="1067" err="1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ethosBook</a:t>
            </a: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 module is an intelligent, self-service booking platform created specifically for Not-For Profit Travel. It offers a </a:t>
            </a:r>
            <a:r>
              <a:rPr lang="en-US" sz="1067" err="1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customised</a:t>
            </a: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, straightforward, and user-friendly approach to planning and reserving all your travel itineraries. 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8475997" y="3334672"/>
            <a:ext cx="3347780" cy="883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"/>
              </a:lnSpc>
            </a:pP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The ethosGo module is your Travel in Your Hands companion, where all your travel details are consolidated in one app, featuring mobile itineraries, instant alerts and updates, and on-the-go approvals and check-ins.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8475997" y="4805048"/>
            <a:ext cx="3131311" cy="883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"/>
              </a:lnSpc>
            </a:pP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The ethosControl module is an orchestrate &amp; approve service offering real-time visibility and smarter workflows, including auto-routing of approvals, finance reconciliation, and custom travel policy enforcement.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719985" y="5513835"/>
            <a:ext cx="2850031" cy="524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"/>
              </a:lnSpc>
            </a:pP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The </a:t>
            </a:r>
            <a:r>
              <a:rPr lang="en-US" sz="1067" err="1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ethosSelect</a:t>
            </a: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 allows you to power your </a:t>
            </a:r>
            <a:r>
              <a:rPr lang="en-US" sz="1067" err="1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programme</a:t>
            </a:r>
            <a:r>
              <a:rPr lang="en-US" sz="1067">
                <a:solidFill>
                  <a:srgbClr val="021722"/>
                </a:solidFill>
                <a:latin typeface="Area Normal 2"/>
                <a:ea typeface="Area Normal 2"/>
                <a:cs typeface="Area Normal 2"/>
                <a:sym typeface="Area Normal 2"/>
              </a:rPr>
              <a:t> with exclusive supplier content and negotiated rates.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735904" y="1178756"/>
            <a:ext cx="823946" cy="243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40"/>
              </a:lnSpc>
            </a:pPr>
            <a:r>
              <a:rPr lang="en-US" sz="2400" b="1">
                <a:solidFill>
                  <a:srgbClr val="FF3B00"/>
                </a:solidFill>
                <a:latin typeface="Area Normal 2 Semi-Bold"/>
                <a:ea typeface="Area Normal 2 Semi-Bold"/>
                <a:cs typeface="Area Normal 2 Semi-Bold"/>
                <a:sym typeface="Area Normal 2 Semi-Bold"/>
              </a:rPr>
              <a:t>Sync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721265" y="2448034"/>
            <a:ext cx="1339780" cy="243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40"/>
              </a:lnSpc>
            </a:pPr>
            <a:r>
              <a:rPr lang="en-US" sz="2400" b="1">
                <a:solidFill>
                  <a:srgbClr val="FF3B00"/>
                </a:solidFill>
                <a:latin typeface="Area Normal 2 Semi-Bold"/>
                <a:ea typeface="Area Normal 2 Semi-Bold"/>
                <a:cs typeface="Area Normal 2 Semi-Bold"/>
                <a:sym typeface="Area Normal 2 Semi-Bold"/>
              </a:rPr>
              <a:t>Protect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724412" y="3939130"/>
            <a:ext cx="1339780" cy="243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40"/>
              </a:lnSpc>
            </a:pPr>
            <a:r>
              <a:rPr lang="en-US" sz="2400" b="1">
                <a:solidFill>
                  <a:srgbClr val="FF3B00"/>
                </a:solidFill>
                <a:latin typeface="Area Normal 2 Semi-Bold"/>
                <a:ea typeface="Area Normal 2 Semi-Bold"/>
                <a:cs typeface="Area Normal 2 Semi-Bold"/>
                <a:sym typeface="Area Normal 2 Semi-Bold"/>
              </a:rPr>
              <a:t>Insight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735904" y="5241519"/>
            <a:ext cx="1038635" cy="243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40"/>
              </a:lnSpc>
            </a:pPr>
            <a:r>
              <a:rPr lang="en-US" sz="2400" b="1">
                <a:solidFill>
                  <a:srgbClr val="FF3B00"/>
                </a:solidFill>
                <a:latin typeface="Area Normal 2 Semi-Bold"/>
                <a:ea typeface="Area Normal 2 Semi-Bold"/>
                <a:cs typeface="Area Normal 2 Semi-Bold"/>
                <a:sym typeface="Area Normal 2 Semi-Bold"/>
              </a:rPr>
              <a:t>Select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8493584" y="1597576"/>
            <a:ext cx="944974" cy="243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40"/>
              </a:lnSpc>
            </a:pPr>
            <a:r>
              <a:rPr lang="en-US" sz="2400" b="1">
                <a:solidFill>
                  <a:srgbClr val="FF3B00"/>
                </a:solidFill>
                <a:latin typeface="Area Normal 2 Semi-Bold"/>
                <a:ea typeface="Area Normal 2 Semi-Bold"/>
                <a:cs typeface="Area Normal 2 Semi-Bold"/>
                <a:sym typeface="Area Normal 2 Semi-Bold"/>
              </a:rPr>
              <a:t>Book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8475998" y="3054220"/>
            <a:ext cx="944974" cy="243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40"/>
              </a:lnSpc>
            </a:pPr>
            <a:r>
              <a:rPr lang="en-US" sz="2400" b="1">
                <a:solidFill>
                  <a:srgbClr val="FF3B00"/>
                </a:solidFill>
                <a:latin typeface="Area Normal 2 Semi-Bold"/>
                <a:ea typeface="Area Normal 2 Semi-Bold"/>
                <a:cs typeface="Area Normal 2 Semi-Bold"/>
                <a:sym typeface="Area Normal 2 Semi-Bold"/>
              </a:rPr>
              <a:t>Go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8475998" y="4495066"/>
            <a:ext cx="1310017" cy="243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40"/>
              </a:lnSpc>
            </a:pPr>
            <a:r>
              <a:rPr lang="en-US" sz="2400" b="1">
                <a:solidFill>
                  <a:srgbClr val="FF3B00"/>
                </a:solidFill>
                <a:latin typeface="Area Normal 2 Semi-Bold"/>
                <a:ea typeface="Area Normal 2 Semi-Bold"/>
                <a:cs typeface="Area Normal 2 Semi-Bold"/>
                <a:sym typeface="Area Normal 2 Semi-Bold"/>
              </a:rPr>
              <a:t>Control</a:t>
            </a:r>
          </a:p>
        </p:txBody>
      </p:sp>
      <p:sp>
        <p:nvSpPr>
          <p:cNvPr id="52" name="TextBox 67">
            <a:extLst>
              <a:ext uri="{FF2B5EF4-FFF2-40B4-BE49-F238E27FC236}">
                <a16:creationId xmlns:a16="http://schemas.microsoft.com/office/drawing/2014/main" id="{4C420FC2-8F06-0BC6-C9D4-E72AD90094C6}"/>
              </a:ext>
            </a:extLst>
          </p:cNvPr>
          <p:cNvSpPr txBox="1"/>
          <p:nvPr/>
        </p:nvSpPr>
        <p:spPr>
          <a:xfrm>
            <a:off x="-479868" y="-884320"/>
            <a:ext cx="4412772" cy="1981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554"/>
              </a:lnSpc>
              <a:spcBef>
                <a:spcPct val="0"/>
              </a:spcBef>
            </a:pPr>
            <a:r>
              <a:rPr lang="en-US" sz="6000">
                <a:solidFill>
                  <a:srgbClr val="FF3B00"/>
                </a:solidFill>
                <a:latin typeface="Area Normal 1"/>
                <a:ea typeface="Area Normal 1"/>
                <a:cs typeface="Area Normal 1"/>
                <a:sym typeface="Area Normal 1"/>
              </a:rPr>
              <a:t>ethos</a:t>
            </a:r>
            <a:r>
              <a:rPr lang="en-US" sz="6000">
                <a:solidFill>
                  <a:srgbClr val="021722"/>
                </a:solidFill>
                <a:latin typeface="Area Normal 1"/>
                <a:ea typeface="Area Normal 1"/>
                <a:cs typeface="Area Normal 1"/>
                <a:sym typeface="Area Normal 1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2893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28382E84-8269-62E7-E2D0-6EE6F9DC40ED}"/>
              </a:ext>
            </a:extLst>
          </p:cNvPr>
          <p:cNvCxnSpPr>
            <a:cxnSpLocks/>
          </p:cNvCxnSpPr>
          <p:nvPr/>
        </p:nvCxnSpPr>
        <p:spPr>
          <a:xfrm>
            <a:off x="3268338" y="2893780"/>
            <a:ext cx="2380435" cy="665601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E27E1480-47AA-96E8-50C7-D806C202F8A0}"/>
              </a:ext>
            </a:extLst>
          </p:cNvPr>
          <p:cNvCxnSpPr>
            <a:cxnSpLocks/>
          </p:cNvCxnSpPr>
          <p:nvPr/>
        </p:nvCxnSpPr>
        <p:spPr>
          <a:xfrm rot="16200000" flipH="1">
            <a:off x="4944620" y="2567126"/>
            <a:ext cx="713603" cy="807298"/>
          </a:xfrm>
          <a:prstGeom prst="bentConnector3">
            <a:avLst>
              <a:gd name="adj1" fmla="val 3366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0DF3C035-3D3D-5423-CE92-DE2B27C75EAD}"/>
              </a:ext>
            </a:extLst>
          </p:cNvPr>
          <p:cNvCxnSpPr>
            <a:cxnSpLocks/>
          </p:cNvCxnSpPr>
          <p:nvPr/>
        </p:nvCxnSpPr>
        <p:spPr>
          <a:xfrm>
            <a:off x="6586825" y="3706606"/>
            <a:ext cx="2399491" cy="669116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FD09682E-2B92-7FA1-B168-8795B39BB3A5}"/>
              </a:ext>
            </a:extLst>
          </p:cNvPr>
          <p:cNvCxnSpPr>
            <a:cxnSpLocks/>
          </p:cNvCxnSpPr>
          <p:nvPr/>
        </p:nvCxnSpPr>
        <p:spPr>
          <a:xfrm rot="5400000">
            <a:off x="5135783" y="3989203"/>
            <a:ext cx="718574" cy="697350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0F40511B-1252-FCCA-5E1D-5745B272B1C6}"/>
              </a:ext>
            </a:extLst>
          </p:cNvPr>
          <p:cNvCxnSpPr>
            <a:cxnSpLocks/>
          </p:cNvCxnSpPr>
          <p:nvPr/>
        </p:nvCxnSpPr>
        <p:spPr>
          <a:xfrm rot="10800000" flipV="1">
            <a:off x="3384991" y="3769660"/>
            <a:ext cx="2197984" cy="599156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Elbow 73">
            <a:extLst>
              <a:ext uri="{FF2B5EF4-FFF2-40B4-BE49-F238E27FC236}">
                <a16:creationId xmlns:a16="http://schemas.microsoft.com/office/drawing/2014/main" id="{B2B94254-35F1-D408-7815-4B0D02F60090}"/>
              </a:ext>
            </a:extLst>
          </p:cNvPr>
          <p:cNvCxnSpPr>
            <a:cxnSpLocks/>
          </p:cNvCxnSpPr>
          <p:nvPr/>
        </p:nvCxnSpPr>
        <p:spPr>
          <a:xfrm rot="16200000" flipH="1">
            <a:off x="6334828" y="3931630"/>
            <a:ext cx="677158" cy="759639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30BFD3F0-5A58-260E-97CE-846BE3E7FAE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512486" y="2426936"/>
            <a:ext cx="884143" cy="877738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028D01E3-5266-513C-AA25-35FF94152EA1}"/>
              </a:ext>
            </a:extLst>
          </p:cNvPr>
          <p:cNvCxnSpPr>
            <a:cxnSpLocks/>
          </p:cNvCxnSpPr>
          <p:nvPr/>
        </p:nvCxnSpPr>
        <p:spPr>
          <a:xfrm flipV="1">
            <a:off x="6463426" y="2893780"/>
            <a:ext cx="2671049" cy="654710"/>
          </a:xfrm>
          <a:prstGeom prst="bentConnector3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3"/>
          <p:cNvGrpSpPr/>
          <p:nvPr/>
        </p:nvGrpSpPr>
        <p:grpSpPr>
          <a:xfrm>
            <a:off x="3737522" y="1620925"/>
            <a:ext cx="2073462" cy="1032960"/>
            <a:chOff x="0" y="0"/>
            <a:chExt cx="3756103" cy="1871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56152" cy="1871345"/>
            </a:xfrm>
            <a:custGeom>
              <a:avLst/>
              <a:gdLst/>
              <a:ahLst/>
              <a:cxnLst/>
              <a:rect l="l" t="t" r="r" b="b"/>
              <a:pathLst>
                <a:path w="3756152" h="1871345">
                  <a:moveTo>
                    <a:pt x="0" y="311912"/>
                  </a:moveTo>
                  <a:cubicBezTo>
                    <a:pt x="0" y="139573"/>
                    <a:pt x="139573" y="0"/>
                    <a:pt x="311912" y="0"/>
                  </a:cubicBezTo>
                  <a:lnTo>
                    <a:pt x="3444240" y="0"/>
                  </a:lnTo>
                  <a:cubicBezTo>
                    <a:pt x="3616452" y="0"/>
                    <a:pt x="3756152" y="139573"/>
                    <a:pt x="3756152" y="311912"/>
                  </a:cubicBezTo>
                  <a:lnTo>
                    <a:pt x="3756152" y="1559433"/>
                  </a:lnTo>
                  <a:cubicBezTo>
                    <a:pt x="3756152" y="1731645"/>
                    <a:pt x="3616579" y="1871345"/>
                    <a:pt x="3444240" y="1871345"/>
                  </a:cubicBezTo>
                  <a:lnTo>
                    <a:pt x="311912" y="1871345"/>
                  </a:lnTo>
                  <a:cubicBezTo>
                    <a:pt x="139573" y="1871218"/>
                    <a:pt x="0" y="1731645"/>
                    <a:pt x="0" y="1559306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3756103" cy="1871220"/>
            </a:xfrm>
            <a:prstGeom prst="rect">
              <a:avLst/>
            </a:prstGeom>
          </p:spPr>
          <p:txBody>
            <a:bodyPr lIns="36545" tIns="36545" rIns="36545" bIns="36545" rtlCol="0" anchor="ctr"/>
            <a:lstStyle>
              <a:defPPr>
                <a:defRPr lang="en-US"/>
              </a:defPPr>
              <a:lvl1pPr algn="ctr" defTabSz="609539">
                <a:lnSpc>
                  <a:spcPts val="1165"/>
                </a:lnSpc>
                <a:defRPr sz="1000">
                  <a:latin typeface="Area Normal SemiBold" pitchFamily="50" charset="0"/>
                  <a:ea typeface="Proxima Nova 2"/>
                  <a:cs typeface="Proxima Nova 2"/>
                </a:defRPr>
              </a:lvl1pPr>
              <a:lvl2pPr marL="304770" defTabSz="609539">
                <a:defRPr sz="1200"/>
              </a:lvl2pPr>
              <a:lvl3pPr marL="609539" defTabSz="609539">
                <a:defRPr sz="1200"/>
              </a:lvl3pPr>
              <a:lvl4pPr marL="914309" defTabSz="609539">
                <a:defRPr sz="1200"/>
              </a:lvl4pPr>
              <a:lvl5pPr marL="1219078" defTabSz="609539">
                <a:defRPr sz="1200"/>
              </a:lvl5pPr>
              <a:lvl6pPr marL="1523848" defTabSz="609539">
                <a:defRPr sz="1200"/>
              </a:lvl6pPr>
              <a:lvl7pPr marL="1828617" defTabSz="609539">
                <a:defRPr sz="1200"/>
              </a:lvl7pPr>
              <a:lvl8pPr marL="2133387" defTabSz="609539">
                <a:defRPr sz="1200"/>
              </a:lvl8pPr>
              <a:lvl9pPr marL="2438156" defTabSz="609539">
                <a:defRPr sz="1200"/>
              </a:lvl9pPr>
            </a:lstStyle>
            <a:p>
              <a:r>
                <a:rPr lang="en-US">
                  <a:sym typeface="Proxima Nova 2"/>
                </a:rPr>
                <a:t>API integration with your HR data allowing you to maintain and manage your booker and traveller profiles 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01485" y="2257727"/>
            <a:ext cx="2088000" cy="1009659"/>
            <a:chOff x="0" y="0"/>
            <a:chExt cx="3869986" cy="187134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69986" cy="1871344"/>
            </a:xfrm>
            <a:custGeom>
              <a:avLst/>
              <a:gdLst/>
              <a:ahLst/>
              <a:cxnLst/>
              <a:rect l="l" t="t" r="r" b="b"/>
              <a:pathLst>
                <a:path w="3756152" h="1871345">
                  <a:moveTo>
                    <a:pt x="0" y="311912"/>
                  </a:moveTo>
                  <a:cubicBezTo>
                    <a:pt x="0" y="139573"/>
                    <a:pt x="139573" y="0"/>
                    <a:pt x="311912" y="0"/>
                  </a:cubicBezTo>
                  <a:lnTo>
                    <a:pt x="3444240" y="0"/>
                  </a:lnTo>
                  <a:cubicBezTo>
                    <a:pt x="3616452" y="0"/>
                    <a:pt x="3756152" y="139573"/>
                    <a:pt x="3756152" y="311912"/>
                  </a:cubicBezTo>
                  <a:lnTo>
                    <a:pt x="3756152" y="1559433"/>
                  </a:lnTo>
                  <a:cubicBezTo>
                    <a:pt x="3756152" y="1731645"/>
                    <a:pt x="3616579" y="1871345"/>
                    <a:pt x="3444240" y="1871345"/>
                  </a:cubicBezTo>
                  <a:lnTo>
                    <a:pt x="311912" y="1871345"/>
                  </a:lnTo>
                  <a:cubicBezTo>
                    <a:pt x="139573" y="1871218"/>
                    <a:pt x="0" y="1731645"/>
                    <a:pt x="0" y="1559306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3756103" cy="1871220"/>
            </a:xfrm>
            <a:prstGeom prst="rect">
              <a:avLst/>
            </a:prstGeom>
          </p:spPr>
          <p:txBody>
            <a:bodyPr lIns="36545" tIns="36545" rIns="36545" bIns="36545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165"/>
                </a:lnSpc>
              </a:pPr>
              <a:r>
                <a:rPr lang="en-US" sz="1000">
                  <a:latin typeface="Area Normal SemiBold" pitchFamily="50" charset="0"/>
                  <a:ea typeface="Proxima Nova 2"/>
                  <a:cs typeface="Proxima Nova 2"/>
                  <a:sym typeface="Proxima Nova 2"/>
                </a:rPr>
                <a:t>Tried and tested integration with your SSO solution, ensuring advanced secure access to our OBT for all bookers and </a:t>
              </a:r>
              <a:r>
                <a:rPr lang="en-US" sz="1000" err="1">
                  <a:latin typeface="Area Normal SemiBold" pitchFamily="50" charset="0"/>
                  <a:ea typeface="Proxima Nova 2"/>
                  <a:cs typeface="Proxima Nova 2"/>
                  <a:sym typeface="Proxima Nova 2"/>
                </a:rPr>
                <a:t>travellers</a:t>
              </a:r>
              <a:r>
                <a:rPr lang="en-US" sz="1000">
                  <a:latin typeface="Area Normal SemiBold" pitchFamily="50" charset="0"/>
                  <a:ea typeface="Proxima Nova 2"/>
                  <a:cs typeface="Proxima Nova 2"/>
                  <a:sym typeface="Proxima Nova 2"/>
                </a:rPr>
                <a:t> 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477882" y="1917800"/>
            <a:ext cx="1634299" cy="466492"/>
            <a:chOff x="0" y="-9525"/>
            <a:chExt cx="3029077" cy="864616"/>
          </a:xfrm>
        </p:grpSpPr>
        <p:sp>
          <p:nvSpPr>
            <p:cNvPr id="18" name="Freeform 18"/>
            <p:cNvSpPr/>
            <p:nvPr/>
          </p:nvSpPr>
          <p:spPr>
            <a:xfrm>
              <a:off x="16890" y="16890"/>
              <a:ext cx="3002575" cy="821308"/>
            </a:xfrm>
            <a:custGeom>
              <a:avLst/>
              <a:gdLst/>
              <a:ahLst/>
              <a:cxnLst/>
              <a:rect l="l" t="t" r="r" b="b"/>
              <a:pathLst>
                <a:path w="2995295" h="821309">
                  <a:moveTo>
                    <a:pt x="0" y="136906"/>
                  </a:moveTo>
                  <a:cubicBezTo>
                    <a:pt x="0" y="61341"/>
                    <a:pt x="63119" y="0"/>
                    <a:pt x="140970" y="0"/>
                  </a:cubicBezTo>
                  <a:lnTo>
                    <a:pt x="2854325" y="0"/>
                  </a:lnTo>
                  <a:cubicBezTo>
                    <a:pt x="2932176" y="0"/>
                    <a:pt x="2995295" y="61341"/>
                    <a:pt x="2995295" y="136906"/>
                  </a:cubicBezTo>
                  <a:lnTo>
                    <a:pt x="2995295" y="684403"/>
                  </a:lnTo>
                  <a:cubicBezTo>
                    <a:pt x="2995295" y="759968"/>
                    <a:pt x="2932176" y="821309"/>
                    <a:pt x="2854325" y="821309"/>
                  </a:cubicBezTo>
                  <a:lnTo>
                    <a:pt x="140970" y="821309"/>
                  </a:lnTo>
                  <a:cubicBezTo>
                    <a:pt x="63119" y="821309"/>
                    <a:pt x="0" y="759968"/>
                    <a:pt x="0" y="684403"/>
                  </a:cubicBezTo>
                  <a:close/>
                </a:path>
              </a:pathLst>
            </a:custGeom>
            <a:solidFill>
              <a:schemeClr val="tx1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3029077" cy="855091"/>
            </a:xfrm>
            <a:custGeom>
              <a:avLst/>
              <a:gdLst/>
              <a:ahLst/>
              <a:cxnLst/>
              <a:rect l="l" t="t" r="r" b="b"/>
              <a:pathLst>
                <a:path w="3029077" h="855091">
                  <a:moveTo>
                    <a:pt x="0" y="153797"/>
                  </a:moveTo>
                  <a:cubicBezTo>
                    <a:pt x="0" y="68453"/>
                    <a:pt x="71120" y="0"/>
                    <a:pt x="157861" y="0"/>
                  </a:cubicBezTo>
                  <a:lnTo>
                    <a:pt x="2871216" y="0"/>
                  </a:lnTo>
                  <a:lnTo>
                    <a:pt x="2871216" y="16891"/>
                  </a:lnTo>
                  <a:lnTo>
                    <a:pt x="2871216" y="0"/>
                  </a:lnTo>
                  <a:cubicBezTo>
                    <a:pt x="2957957" y="0"/>
                    <a:pt x="3029077" y="68453"/>
                    <a:pt x="3029077" y="153797"/>
                  </a:cubicBezTo>
                  <a:lnTo>
                    <a:pt x="3012186" y="153797"/>
                  </a:lnTo>
                  <a:lnTo>
                    <a:pt x="3029077" y="153797"/>
                  </a:lnTo>
                  <a:lnTo>
                    <a:pt x="3029077" y="701294"/>
                  </a:lnTo>
                  <a:lnTo>
                    <a:pt x="3012186" y="701294"/>
                  </a:lnTo>
                  <a:lnTo>
                    <a:pt x="3029077" y="701294"/>
                  </a:lnTo>
                  <a:cubicBezTo>
                    <a:pt x="3029077" y="786638"/>
                    <a:pt x="2957957" y="855091"/>
                    <a:pt x="2871216" y="855091"/>
                  </a:cubicBezTo>
                  <a:lnTo>
                    <a:pt x="2871216" y="838200"/>
                  </a:lnTo>
                  <a:lnTo>
                    <a:pt x="2871216" y="855091"/>
                  </a:lnTo>
                  <a:lnTo>
                    <a:pt x="157861" y="855091"/>
                  </a:lnTo>
                  <a:lnTo>
                    <a:pt x="157861" y="838200"/>
                  </a:lnTo>
                  <a:lnTo>
                    <a:pt x="157861" y="855091"/>
                  </a:lnTo>
                  <a:cubicBezTo>
                    <a:pt x="71120" y="855091"/>
                    <a:pt x="0" y="786638"/>
                    <a:pt x="0" y="701294"/>
                  </a:cubicBezTo>
                  <a:lnTo>
                    <a:pt x="0" y="153797"/>
                  </a:lnTo>
                  <a:lnTo>
                    <a:pt x="16891" y="153797"/>
                  </a:lnTo>
                  <a:lnTo>
                    <a:pt x="0" y="153797"/>
                  </a:lnTo>
                  <a:moveTo>
                    <a:pt x="33909" y="153797"/>
                  </a:moveTo>
                  <a:lnTo>
                    <a:pt x="33909" y="701294"/>
                  </a:lnTo>
                  <a:lnTo>
                    <a:pt x="16891" y="701294"/>
                  </a:lnTo>
                  <a:lnTo>
                    <a:pt x="33909" y="701294"/>
                  </a:lnTo>
                  <a:cubicBezTo>
                    <a:pt x="33909" y="767080"/>
                    <a:pt x="88900" y="821182"/>
                    <a:pt x="157861" y="821182"/>
                  </a:cubicBezTo>
                  <a:lnTo>
                    <a:pt x="2871216" y="821182"/>
                  </a:lnTo>
                  <a:cubicBezTo>
                    <a:pt x="2940177" y="821182"/>
                    <a:pt x="2995168" y="767080"/>
                    <a:pt x="2995168" y="701294"/>
                  </a:cubicBezTo>
                  <a:lnTo>
                    <a:pt x="2995168" y="153797"/>
                  </a:lnTo>
                  <a:cubicBezTo>
                    <a:pt x="2995168" y="88011"/>
                    <a:pt x="2940177" y="33909"/>
                    <a:pt x="2871216" y="33909"/>
                  </a:cubicBezTo>
                  <a:lnTo>
                    <a:pt x="157861" y="33909"/>
                  </a:lnTo>
                  <a:lnTo>
                    <a:pt x="157861" y="16891"/>
                  </a:lnTo>
                  <a:lnTo>
                    <a:pt x="157861" y="33909"/>
                  </a:lnTo>
                  <a:cubicBezTo>
                    <a:pt x="88900" y="33909"/>
                    <a:pt x="33909" y="88011"/>
                    <a:pt x="33909" y="153797"/>
                  </a:cubicBezTo>
                  <a:close/>
                </a:path>
              </a:pathLst>
            </a:custGeom>
            <a:solidFill>
              <a:srgbClr val="F8F5EC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9525"/>
              <a:ext cx="3029039" cy="864606"/>
            </a:xfrm>
            <a:prstGeom prst="rect">
              <a:avLst/>
            </a:prstGeom>
          </p:spPr>
          <p:txBody>
            <a:bodyPr lIns="36545" tIns="36545" rIns="36545" bIns="36545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295"/>
                </a:lnSpc>
              </a:pPr>
              <a:r>
                <a:rPr lang="en-US" sz="1079">
                  <a:solidFill>
                    <a:srgbClr val="F2F3EC"/>
                  </a:solidFill>
                  <a:latin typeface="Proxima Nova 2"/>
                  <a:ea typeface="Proxima Nova 2"/>
                  <a:cs typeface="Proxima Nova 2"/>
                  <a:sym typeface="Proxima Nova 2"/>
                </a:rPr>
                <a:t>Single Sign On</a:t>
              </a:r>
            </a:p>
            <a:p>
              <a:pPr algn="ctr">
                <a:lnSpc>
                  <a:spcPts val="1295"/>
                </a:lnSpc>
              </a:pPr>
              <a:r>
                <a:rPr lang="en-US" sz="1079">
                  <a:solidFill>
                    <a:srgbClr val="F2F3EC"/>
                  </a:solidFill>
                  <a:latin typeface="Proxima Nova 2"/>
                  <a:ea typeface="Proxima Nova 2"/>
                  <a:cs typeface="Proxima Nova 2"/>
                  <a:sym typeface="Proxima Nova 2"/>
                </a:rPr>
                <a:t>(SSO)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938201" y="1254889"/>
            <a:ext cx="1672126" cy="472032"/>
            <a:chOff x="0" y="0"/>
            <a:chExt cx="3029077" cy="855091"/>
          </a:xfrm>
        </p:grpSpPr>
        <p:sp>
          <p:nvSpPr>
            <p:cNvPr id="22" name="Freeform 22"/>
            <p:cNvSpPr/>
            <p:nvPr/>
          </p:nvSpPr>
          <p:spPr>
            <a:xfrm>
              <a:off x="16891" y="16891"/>
              <a:ext cx="2995294" cy="821308"/>
            </a:xfrm>
            <a:custGeom>
              <a:avLst/>
              <a:gdLst/>
              <a:ahLst/>
              <a:cxnLst/>
              <a:rect l="l" t="t" r="r" b="b"/>
              <a:pathLst>
                <a:path w="2995295" h="821309">
                  <a:moveTo>
                    <a:pt x="0" y="136906"/>
                  </a:moveTo>
                  <a:cubicBezTo>
                    <a:pt x="0" y="61341"/>
                    <a:pt x="63119" y="0"/>
                    <a:pt x="140970" y="0"/>
                  </a:cubicBezTo>
                  <a:lnTo>
                    <a:pt x="2854325" y="0"/>
                  </a:lnTo>
                  <a:cubicBezTo>
                    <a:pt x="2932176" y="0"/>
                    <a:pt x="2995295" y="61341"/>
                    <a:pt x="2995295" y="136906"/>
                  </a:cubicBezTo>
                  <a:lnTo>
                    <a:pt x="2995295" y="684403"/>
                  </a:lnTo>
                  <a:cubicBezTo>
                    <a:pt x="2995295" y="759968"/>
                    <a:pt x="2932176" y="821309"/>
                    <a:pt x="2854325" y="821309"/>
                  </a:cubicBezTo>
                  <a:lnTo>
                    <a:pt x="140970" y="821309"/>
                  </a:lnTo>
                  <a:cubicBezTo>
                    <a:pt x="63119" y="821309"/>
                    <a:pt x="0" y="759968"/>
                    <a:pt x="0" y="684403"/>
                  </a:cubicBezTo>
                  <a:close/>
                </a:path>
              </a:pathLst>
            </a:custGeom>
            <a:solidFill>
              <a:schemeClr val="tx1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0" y="0"/>
              <a:ext cx="3029077" cy="855091"/>
            </a:xfrm>
            <a:custGeom>
              <a:avLst/>
              <a:gdLst/>
              <a:ahLst/>
              <a:cxnLst/>
              <a:rect l="l" t="t" r="r" b="b"/>
              <a:pathLst>
                <a:path w="3029077" h="855091">
                  <a:moveTo>
                    <a:pt x="0" y="153797"/>
                  </a:moveTo>
                  <a:cubicBezTo>
                    <a:pt x="0" y="68453"/>
                    <a:pt x="71120" y="0"/>
                    <a:pt x="157861" y="0"/>
                  </a:cubicBezTo>
                  <a:lnTo>
                    <a:pt x="2871216" y="0"/>
                  </a:lnTo>
                  <a:lnTo>
                    <a:pt x="2871216" y="16891"/>
                  </a:lnTo>
                  <a:lnTo>
                    <a:pt x="2871216" y="0"/>
                  </a:lnTo>
                  <a:cubicBezTo>
                    <a:pt x="2957957" y="0"/>
                    <a:pt x="3029077" y="68453"/>
                    <a:pt x="3029077" y="153797"/>
                  </a:cubicBezTo>
                  <a:lnTo>
                    <a:pt x="3012186" y="153797"/>
                  </a:lnTo>
                  <a:lnTo>
                    <a:pt x="3029077" y="153797"/>
                  </a:lnTo>
                  <a:lnTo>
                    <a:pt x="3029077" y="701294"/>
                  </a:lnTo>
                  <a:lnTo>
                    <a:pt x="3012186" y="701294"/>
                  </a:lnTo>
                  <a:lnTo>
                    <a:pt x="3029077" y="701294"/>
                  </a:lnTo>
                  <a:cubicBezTo>
                    <a:pt x="3029077" y="786638"/>
                    <a:pt x="2957957" y="855091"/>
                    <a:pt x="2871216" y="855091"/>
                  </a:cubicBezTo>
                  <a:lnTo>
                    <a:pt x="2871216" y="838200"/>
                  </a:lnTo>
                  <a:lnTo>
                    <a:pt x="2871216" y="855091"/>
                  </a:lnTo>
                  <a:lnTo>
                    <a:pt x="157861" y="855091"/>
                  </a:lnTo>
                  <a:lnTo>
                    <a:pt x="157861" y="838200"/>
                  </a:lnTo>
                  <a:lnTo>
                    <a:pt x="157861" y="855091"/>
                  </a:lnTo>
                  <a:cubicBezTo>
                    <a:pt x="71120" y="855091"/>
                    <a:pt x="0" y="786638"/>
                    <a:pt x="0" y="701294"/>
                  </a:cubicBezTo>
                  <a:lnTo>
                    <a:pt x="0" y="153797"/>
                  </a:lnTo>
                  <a:lnTo>
                    <a:pt x="16891" y="153797"/>
                  </a:lnTo>
                  <a:lnTo>
                    <a:pt x="0" y="153797"/>
                  </a:lnTo>
                  <a:moveTo>
                    <a:pt x="33909" y="153797"/>
                  </a:moveTo>
                  <a:lnTo>
                    <a:pt x="33909" y="701294"/>
                  </a:lnTo>
                  <a:lnTo>
                    <a:pt x="16891" y="701294"/>
                  </a:lnTo>
                  <a:lnTo>
                    <a:pt x="33909" y="701294"/>
                  </a:lnTo>
                  <a:cubicBezTo>
                    <a:pt x="33909" y="767080"/>
                    <a:pt x="88900" y="821182"/>
                    <a:pt x="157861" y="821182"/>
                  </a:cubicBezTo>
                  <a:lnTo>
                    <a:pt x="2871216" y="821182"/>
                  </a:lnTo>
                  <a:cubicBezTo>
                    <a:pt x="2940177" y="821182"/>
                    <a:pt x="2995168" y="767080"/>
                    <a:pt x="2995168" y="701294"/>
                  </a:cubicBezTo>
                  <a:lnTo>
                    <a:pt x="2995168" y="153797"/>
                  </a:lnTo>
                  <a:cubicBezTo>
                    <a:pt x="2995168" y="88011"/>
                    <a:pt x="2940177" y="33909"/>
                    <a:pt x="2871216" y="33909"/>
                  </a:cubicBezTo>
                  <a:lnTo>
                    <a:pt x="157861" y="33909"/>
                  </a:lnTo>
                  <a:lnTo>
                    <a:pt x="157861" y="16891"/>
                  </a:lnTo>
                  <a:lnTo>
                    <a:pt x="157861" y="33909"/>
                  </a:lnTo>
                  <a:cubicBezTo>
                    <a:pt x="88900" y="33909"/>
                    <a:pt x="33909" y="88011"/>
                    <a:pt x="33909" y="153797"/>
                  </a:cubicBezTo>
                  <a:close/>
                </a:path>
              </a:pathLst>
            </a:custGeom>
            <a:solidFill>
              <a:srgbClr val="F8F5EC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0"/>
              <a:ext cx="3029039" cy="855081"/>
            </a:xfrm>
            <a:prstGeom prst="rect">
              <a:avLst/>
            </a:prstGeom>
          </p:spPr>
          <p:txBody>
            <a:bodyPr lIns="37391" tIns="37391" rIns="37391" bIns="37391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325"/>
                </a:lnSpc>
              </a:pPr>
              <a:r>
                <a:rPr lang="en-US" sz="1104">
                  <a:solidFill>
                    <a:srgbClr val="F2F3EC"/>
                  </a:solidFill>
                  <a:latin typeface="Proxima Nova 2"/>
                  <a:ea typeface="Proxima Nova 2"/>
                  <a:cs typeface="Proxima Nova 2"/>
                  <a:sym typeface="Proxima Nova 2"/>
                </a:rPr>
                <a:t>Booker &amp; Traveller Integrations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737522" y="4905968"/>
            <a:ext cx="2088001" cy="1116000"/>
            <a:chOff x="0" y="0"/>
            <a:chExt cx="3635636" cy="1943183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635636" cy="1943183"/>
            </a:xfrm>
            <a:custGeom>
              <a:avLst/>
              <a:gdLst/>
              <a:ahLst/>
              <a:cxnLst/>
              <a:rect l="l" t="t" r="r" b="b"/>
              <a:pathLst>
                <a:path w="3756152" h="1871345">
                  <a:moveTo>
                    <a:pt x="0" y="311912"/>
                  </a:moveTo>
                  <a:cubicBezTo>
                    <a:pt x="0" y="139573"/>
                    <a:pt x="139573" y="0"/>
                    <a:pt x="311912" y="0"/>
                  </a:cubicBezTo>
                  <a:lnTo>
                    <a:pt x="3444240" y="0"/>
                  </a:lnTo>
                  <a:cubicBezTo>
                    <a:pt x="3616452" y="0"/>
                    <a:pt x="3756152" y="139573"/>
                    <a:pt x="3756152" y="311912"/>
                  </a:cubicBezTo>
                  <a:lnTo>
                    <a:pt x="3756152" y="1559433"/>
                  </a:lnTo>
                  <a:cubicBezTo>
                    <a:pt x="3756152" y="1731645"/>
                    <a:pt x="3616579" y="1871345"/>
                    <a:pt x="3444240" y="1871345"/>
                  </a:cubicBezTo>
                  <a:lnTo>
                    <a:pt x="311912" y="1871345"/>
                  </a:lnTo>
                  <a:cubicBezTo>
                    <a:pt x="139573" y="1871218"/>
                    <a:pt x="0" y="1731645"/>
                    <a:pt x="0" y="1559306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59088" y="314670"/>
              <a:ext cx="3538418" cy="1374559"/>
            </a:xfrm>
            <a:prstGeom prst="rect">
              <a:avLst/>
            </a:prstGeom>
          </p:spPr>
          <p:txBody>
            <a:bodyPr lIns="38900" tIns="38900" rIns="38900" bIns="38900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165"/>
                </a:lnSpc>
              </a:pPr>
              <a:r>
                <a:rPr lang="en-US" sz="1000">
                  <a:latin typeface="Area Normal SemiBold" pitchFamily="50" charset="0"/>
                  <a:sym typeface="Proxima Nova 2"/>
                </a:rPr>
                <a:t>Fully </a:t>
              </a:r>
              <a:r>
                <a:rPr lang="en-US" sz="1000" err="1">
                  <a:latin typeface="Area Normal SemiBold" pitchFamily="50" charset="0"/>
                  <a:sym typeface="Proxima Nova 2"/>
                </a:rPr>
                <a:t>customisable</a:t>
              </a:r>
              <a:r>
                <a:rPr lang="en-US" sz="1000">
                  <a:latin typeface="Area Normal SemiBold" pitchFamily="50" charset="0"/>
                  <a:sym typeface="Proxima Nova 2"/>
                </a:rPr>
                <a:t> pre-approval process with your own bespoke question set and approval criteria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946303" y="4632726"/>
            <a:ext cx="1620000" cy="491086"/>
            <a:chOff x="0" y="0"/>
            <a:chExt cx="3029039" cy="855081"/>
          </a:xfrm>
        </p:grpSpPr>
        <p:sp>
          <p:nvSpPr>
            <p:cNvPr id="29" name="Freeform 29"/>
            <p:cNvSpPr/>
            <p:nvPr/>
          </p:nvSpPr>
          <p:spPr>
            <a:xfrm>
              <a:off x="16891" y="16891"/>
              <a:ext cx="2995295" cy="821309"/>
            </a:xfrm>
            <a:custGeom>
              <a:avLst/>
              <a:gdLst/>
              <a:ahLst/>
              <a:cxnLst/>
              <a:rect l="l" t="t" r="r" b="b"/>
              <a:pathLst>
                <a:path w="2995295" h="821309">
                  <a:moveTo>
                    <a:pt x="0" y="136906"/>
                  </a:moveTo>
                  <a:cubicBezTo>
                    <a:pt x="0" y="61341"/>
                    <a:pt x="63119" y="0"/>
                    <a:pt x="140970" y="0"/>
                  </a:cubicBezTo>
                  <a:lnTo>
                    <a:pt x="2854325" y="0"/>
                  </a:lnTo>
                  <a:cubicBezTo>
                    <a:pt x="2932176" y="0"/>
                    <a:pt x="2995295" y="61341"/>
                    <a:pt x="2995295" y="136906"/>
                  </a:cubicBezTo>
                  <a:lnTo>
                    <a:pt x="2995295" y="684403"/>
                  </a:lnTo>
                  <a:cubicBezTo>
                    <a:pt x="2995295" y="759968"/>
                    <a:pt x="2932176" y="821309"/>
                    <a:pt x="2854325" y="821309"/>
                  </a:cubicBezTo>
                  <a:lnTo>
                    <a:pt x="140970" y="821309"/>
                  </a:lnTo>
                  <a:cubicBezTo>
                    <a:pt x="63119" y="821309"/>
                    <a:pt x="0" y="759968"/>
                    <a:pt x="0" y="684403"/>
                  </a:cubicBezTo>
                  <a:close/>
                </a:path>
              </a:pathLst>
            </a:custGeom>
            <a:solidFill>
              <a:schemeClr val="tx1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0" y="0"/>
              <a:ext cx="3029077" cy="855091"/>
            </a:xfrm>
            <a:custGeom>
              <a:avLst/>
              <a:gdLst/>
              <a:ahLst/>
              <a:cxnLst/>
              <a:rect l="l" t="t" r="r" b="b"/>
              <a:pathLst>
                <a:path w="3029077" h="855091">
                  <a:moveTo>
                    <a:pt x="0" y="153797"/>
                  </a:moveTo>
                  <a:cubicBezTo>
                    <a:pt x="0" y="68453"/>
                    <a:pt x="71120" y="0"/>
                    <a:pt x="157861" y="0"/>
                  </a:cubicBezTo>
                  <a:lnTo>
                    <a:pt x="2871216" y="0"/>
                  </a:lnTo>
                  <a:lnTo>
                    <a:pt x="2871216" y="16891"/>
                  </a:lnTo>
                  <a:lnTo>
                    <a:pt x="2871216" y="0"/>
                  </a:lnTo>
                  <a:cubicBezTo>
                    <a:pt x="2957957" y="0"/>
                    <a:pt x="3029077" y="68453"/>
                    <a:pt x="3029077" y="153797"/>
                  </a:cubicBezTo>
                  <a:lnTo>
                    <a:pt x="3012186" y="153797"/>
                  </a:lnTo>
                  <a:lnTo>
                    <a:pt x="3029077" y="153797"/>
                  </a:lnTo>
                  <a:lnTo>
                    <a:pt x="3029077" y="701294"/>
                  </a:lnTo>
                  <a:lnTo>
                    <a:pt x="3012186" y="701294"/>
                  </a:lnTo>
                  <a:lnTo>
                    <a:pt x="3029077" y="701294"/>
                  </a:lnTo>
                  <a:cubicBezTo>
                    <a:pt x="3029077" y="786638"/>
                    <a:pt x="2957957" y="855091"/>
                    <a:pt x="2871216" y="855091"/>
                  </a:cubicBezTo>
                  <a:lnTo>
                    <a:pt x="2871216" y="838200"/>
                  </a:lnTo>
                  <a:lnTo>
                    <a:pt x="2871216" y="855091"/>
                  </a:lnTo>
                  <a:lnTo>
                    <a:pt x="157861" y="855091"/>
                  </a:lnTo>
                  <a:lnTo>
                    <a:pt x="157861" y="838200"/>
                  </a:lnTo>
                  <a:lnTo>
                    <a:pt x="157861" y="855091"/>
                  </a:lnTo>
                  <a:cubicBezTo>
                    <a:pt x="71120" y="855091"/>
                    <a:pt x="0" y="786638"/>
                    <a:pt x="0" y="701294"/>
                  </a:cubicBezTo>
                  <a:lnTo>
                    <a:pt x="0" y="153797"/>
                  </a:lnTo>
                  <a:lnTo>
                    <a:pt x="16891" y="153797"/>
                  </a:lnTo>
                  <a:lnTo>
                    <a:pt x="0" y="153797"/>
                  </a:lnTo>
                  <a:moveTo>
                    <a:pt x="33909" y="153797"/>
                  </a:moveTo>
                  <a:lnTo>
                    <a:pt x="33909" y="701294"/>
                  </a:lnTo>
                  <a:lnTo>
                    <a:pt x="16891" y="701294"/>
                  </a:lnTo>
                  <a:lnTo>
                    <a:pt x="33909" y="701294"/>
                  </a:lnTo>
                  <a:cubicBezTo>
                    <a:pt x="33909" y="767080"/>
                    <a:pt x="88900" y="821182"/>
                    <a:pt x="157861" y="821182"/>
                  </a:cubicBezTo>
                  <a:lnTo>
                    <a:pt x="2871216" y="821182"/>
                  </a:lnTo>
                  <a:cubicBezTo>
                    <a:pt x="2940177" y="821182"/>
                    <a:pt x="2995168" y="767080"/>
                    <a:pt x="2995168" y="701294"/>
                  </a:cubicBezTo>
                  <a:lnTo>
                    <a:pt x="2995168" y="153797"/>
                  </a:lnTo>
                  <a:cubicBezTo>
                    <a:pt x="2995168" y="88011"/>
                    <a:pt x="2940177" y="33909"/>
                    <a:pt x="2871216" y="33909"/>
                  </a:cubicBezTo>
                  <a:lnTo>
                    <a:pt x="157861" y="33909"/>
                  </a:lnTo>
                  <a:lnTo>
                    <a:pt x="157861" y="16891"/>
                  </a:lnTo>
                  <a:lnTo>
                    <a:pt x="157861" y="33909"/>
                  </a:lnTo>
                  <a:cubicBezTo>
                    <a:pt x="88900" y="33909"/>
                    <a:pt x="33909" y="88011"/>
                    <a:pt x="33909" y="153797"/>
                  </a:cubicBezTo>
                  <a:close/>
                </a:path>
              </a:pathLst>
            </a:custGeom>
            <a:solidFill>
              <a:srgbClr val="F8F5EC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0"/>
              <a:ext cx="3029039" cy="855081"/>
            </a:xfrm>
            <a:prstGeom prst="rect">
              <a:avLst/>
            </a:prstGeom>
          </p:spPr>
          <p:txBody>
            <a:bodyPr lIns="38900" tIns="38900" rIns="38900" bIns="38900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378"/>
                </a:lnSpc>
              </a:pPr>
              <a:r>
                <a:rPr lang="en-US" sz="1148">
                  <a:solidFill>
                    <a:srgbClr val="F2F3EC"/>
                  </a:solidFill>
                  <a:latin typeface="Proxima Nova 2"/>
                  <a:ea typeface="Proxima Nova 2"/>
                  <a:cs typeface="Proxima Nova 2"/>
                  <a:sym typeface="Proxima Nova 2"/>
                </a:rPr>
                <a:t>Pre-Approvals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98677" y="3846378"/>
            <a:ext cx="2088000" cy="1131370"/>
            <a:chOff x="-2" y="0"/>
            <a:chExt cx="3875641" cy="2099992"/>
          </a:xfrm>
        </p:grpSpPr>
        <p:sp>
          <p:nvSpPr>
            <p:cNvPr id="33" name="Freeform 33"/>
            <p:cNvSpPr/>
            <p:nvPr/>
          </p:nvSpPr>
          <p:spPr>
            <a:xfrm>
              <a:off x="-2" y="0"/>
              <a:ext cx="3875641" cy="2099946"/>
            </a:xfrm>
            <a:custGeom>
              <a:avLst/>
              <a:gdLst/>
              <a:ahLst/>
              <a:cxnLst/>
              <a:rect l="l" t="t" r="r" b="b"/>
              <a:pathLst>
                <a:path w="3756152" h="2099945">
                  <a:moveTo>
                    <a:pt x="0" y="350012"/>
                  </a:moveTo>
                  <a:cubicBezTo>
                    <a:pt x="0" y="156718"/>
                    <a:pt x="156718" y="0"/>
                    <a:pt x="350012" y="0"/>
                  </a:cubicBezTo>
                  <a:lnTo>
                    <a:pt x="3406140" y="0"/>
                  </a:lnTo>
                  <a:cubicBezTo>
                    <a:pt x="3599434" y="0"/>
                    <a:pt x="3756152" y="156718"/>
                    <a:pt x="3756152" y="350012"/>
                  </a:cubicBezTo>
                  <a:lnTo>
                    <a:pt x="3756152" y="1749933"/>
                  </a:lnTo>
                  <a:cubicBezTo>
                    <a:pt x="3756152" y="1943227"/>
                    <a:pt x="3599434" y="2099945"/>
                    <a:pt x="3406140" y="2099945"/>
                  </a:cubicBezTo>
                  <a:lnTo>
                    <a:pt x="350012" y="2099945"/>
                  </a:lnTo>
                  <a:cubicBezTo>
                    <a:pt x="156718" y="2099945"/>
                    <a:pt x="0" y="1943227"/>
                    <a:pt x="0" y="1749933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0"/>
              <a:ext cx="3756103" cy="2099992"/>
            </a:xfrm>
            <a:prstGeom prst="rect">
              <a:avLst/>
            </a:prstGeom>
          </p:spPr>
          <p:txBody>
            <a:bodyPr lIns="36545" tIns="36545" rIns="36545" bIns="36545" rtlCol="0" anchor="ctr"/>
            <a:lstStyle>
              <a:defPPr>
                <a:defRPr lang="en-US"/>
              </a:defPPr>
              <a:lvl1pPr algn="ctr" defTabSz="609539">
                <a:lnSpc>
                  <a:spcPts val="1165"/>
                </a:lnSpc>
                <a:defRPr sz="1000">
                  <a:latin typeface="Area Normal SemiBold" pitchFamily="50" charset="0"/>
                  <a:ea typeface="Proxima Nova 2"/>
                  <a:cs typeface="Proxima Nova 2"/>
                </a:defRPr>
              </a:lvl1pPr>
              <a:lvl2pPr marL="304770" defTabSz="609539">
                <a:defRPr sz="1200"/>
              </a:lvl2pPr>
              <a:lvl3pPr marL="609539" defTabSz="609539">
                <a:defRPr sz="1200"/>
              </a:lvl3pPr>
              <a:lvl4pPr marL="914309" defTabSz="609539">
                <a:defRPr sz="1200"/>
              </a:lvl4pPr>
              <a:lvl5pPr marL="1219078" defTabSz="609539">
                <a:defRPr sz="1200"/>
              </a:lvl5pPr>
              <a:lvl6pPr marL="1523848" defTabSz="609539">
                <a:defRPr sz="1200"/>
              </a:lvl6pPr>
              <a:lvl7pPr marL="1828617" defTabSz="609539">
                <a:defRPr sz="1200"/>
              </a:lvl7pPr>
              <a:lvl8pPr marL="2133387" defTabSz="609539">
                <a:defRPr sz="1200"/>
              </a:lvl8pPr>
              <a:lvl9pPr marL="2438156" defTabSz="609539">
                <a:defRPr sz="1200"/>
              </a:lvl9pPr>
            </a:lstStyle>
            <a:p>
              <a:r>
                <a:rPr lang="en-US">
                  <a:sym typeface="Proxima Nova 2"/>
                </a:rPr>
                <a:t>A range of integration methods are available with your Financial and Procurement systems from API integration through to file transfer (</a:t>
              </a:r>
              <a:r>
                <a:rPr lang="en-US" err="1">
                  <a:sym typeface="Proxima Nova 2"/>
                </a:rPr>
                <a:t>sFTP</a:t>
              </a:r>
              <a:r>
                <a:rPr lang="en-US">
                  <a:sym typeface="Proxima Nova 2"/>
                </a:rPr>
                <a:t> </a:t>
              </a:r>
              <a:r>
                <a:rPr lang="en-US" err="1">
                  <a:sym typeface="Proxima Nova 2"/>
                </a:rPr>
                <a:t>etc</a:t>
              </a:r>
              <a:r>
                <a:rPr lang="en-US">
                  <a:sym typeface="Proxima Nova 2"/>
                </a:rPr>
                <a:t>)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532677" y="3512079"/>
            <a:ext cx="1620000" cy="460675"/>
            <a:chOff x="0" y="0"/>
            <a:chExt cx="3029039" cy="855081"/>
          </a:xfrm>
        </p:grpSpPr>
        <p:sp>
          <p:nvSpPr>
            <p:cNvPr id="36" name="Freeform 36"/>
            <p:cNvSpPr/>
            <p:nvPr/>
          </p:nvSpPr>
          <p:spPr>
            <a:xfrm>
              <a:off x="16891" y="16891"/>
              <a:ext cx="2995295" cy="821309"/>
            </a:xfrm>
            <a:custGeom>
              <a:avLst/>
              <a:gdLst/>
              <a:ahLst/>
              <a:cxnLst/>
              <a:rect l="l" t="t" r="r" b="b"/>
              <a:pathLst>
                <a:path w="2995295" h="821309">
                  <a:moveTo>
                    <a:pt x="0" y="136906"/>
                  </a:moveTo>
                  <a:cubicBezTo>
                    <a:pt x="0" y="61341"/>
                    <a:pt x="63119" y="0"/>
                    <a:pt x="140970" y="0"/>
                  </a:cubicBezTo>
                  <a:lnTo>
                    <a:pt x="2854325" y="0"/>
                  </a:lnTo>
                  <a:cubicBezTo>
                    <a:pt x="2932176" y="0"/>
                    <a:pt x="2995295" y="61341"/>
                    <a:pt x="2995295" y="136906"/>
                  </a:cubicBezTo>
                  <a:lnTo>
                    <a:pt x="2995295" y="684403"/>
                  </a:lnTo>
                  <a:cubicBezTo>
                    <a:pt x="2995295" y="759968"/>
                    <a:pt x="2932176" y="821309"/>
                    <a:pt x="2854325" y="821309"/>
                  </a:cubicBezTo>
                  <a:lnTo>
                    <a:pt x="140970" y="821309"/>
                  </a:lnTo>
                  <a:cubicBezTo>
                    <a:pt x="63119" y="821309"/>
                    <a:pt x="0" y="759968"/>
                    <a:pt x="0" y="684403"/>
                  </a:cubicBezTo>
                  <a:close/>
                </a:path>
              </a:pathLst>
            </a:custGeom>
            <a:solidFill>
              <a:schemeClr val="tx1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0" y="0"/>
              <a:ext cx="3029077" cy="855091"/>
            </a:xfrm>
            <a:custGeom>
              <a:avLst/>
              <a:gdLst/>
              <a:ahLst/>
              <a:cxnLst/>
              <a:rect l="l" t="t" r="r" b="b"/>
              <a:pathLst>
                <a:path w="3029077" h="855091">
                  <a:moveTo>
                    <a:pt x="0" y="153797"/>
                  </a:moveTo>
                  <a:cubicBezTo>
                    <a:pt x="0" y="68453"/>
                    <a:pt x="71120" y="0"/>
                    <a:pt x="157861" y="0"/>
                  </a:cubicBezTo>
                  <a:lnTo>
                    <a:pt x="2871216" y="0"/>
                  </a:lnTo>
                  <a:lnTo>
                    <a:pt x="2871216" y="16891"/>
                  </a:lnTo>
                  <a:lnTo>
                    <a:pt x="2871216" y="0"/>
                  </a:lnTo>
                  <a:cubicBezTo>
                    <a:pt x="2957957" y="0"/>
                    <a:pt x="3029077" y="68453"/>
                    <a:pt x="3029077" y="153797"/>
                  </a:cubicBezTo>
                  <a:lnTo>
                    <a:pt x="3012186" y="153797"/>
                  </a:lnTo>
                  <a:lnTo>
                    <a:pt x="3029077" y="153797"/>
                  </a:lnTo>
                  <a:lnTo>
                    <a:pt x="3029077" y="701294"/>
                  </a:lnTo>
                  <a:lnTo>
                    <a:pt x="3012186" y="701294"/>
                  </a:lnTo>
                  <a:lnTo>
                    <a:pt x="3029077" y="701294"/>
                  </a:lnTo>
                  <a:cubicBezTo>
                    <a:pt x="3029077" y="786638"/>
                    <a:pt x="2957957" y="855091"/>
                    <a:pt x="2871216" y="855091"/>
                  </a:cubicBezTo>
                  <a:lnTo>
                    <a:pt x="2871216" y="838200"/>
                  </a:lnTo>
                  <a:lnTo>
                    <a:pt x="2871216" y="855091"/>
                  </a:lnTo>
                  <a:lnTo>
                    <a:pt x="157861" y="855091"/>
                  </a:lnTo>
                  <a:lnTo>
                    <a:pt x="157861" y="838200"/>
                  </a:lnTo>
                  <a:lnTo>
                    <a:pt x="157861" y="855091"/>
                  </a:lnTo>
                  <a:cubicBezTo>
                    <a:pt x="71120" y="855091"/>
                    <a:pt x="0" y="786638"/>
                    <a:pt x="0" y="701294"/>
                  </a:cubicBezTo>
                  <a:lnTo>
                    <a:pt x="0" y="153797"/>
                  </a:lnTo>
                  <a:lnTo>
                    <a:pt x="16891" y="153797"/>
                  </a:lnTo>
                  <a:lnTo>
                    <a:pt x="0" y="153797"/>
                  </a:lnTo>
                  <a:moveTo>
                    <a:pt x="33909" y="153797"/>
                  </a:moveTo>
                  <a:lnTo>
                    <a:pt x="33909" y="701294"/>
                  </a:lnTo>
                  <a:lnTo>
                    <a:pt x="16891" y="701294"/>
                  </a:lnTo>
                  <a:lnTo>
                    <a:pt x="33909" y="701294"/>
                  </a:lnTo>
                  <a:cubicBezTo>
                    <a:pt x="33909" y="767080"/>
                    <a:pt x="88900" y="821182"/>
                    <a:pt x="157861" y="821182"/>
                  </a:cubicBezTo>
                  <a:lnTo>
                    <a:pt x="2871216" y="821182"/>
                  </a:lnTo>
                  <a:cubicBezTo>
                    <a:pt x="2940177" y="821182"/>
                    <a:pt x="2995168" y="767080"/>
                    <a:pt x="2995168" y="701294"/>
                  </a:cubicBezTo>
                  <a:lnTo>
                    <a:pt x="2995168" y="153797"/>
                  </a:lnTo>
                  <a:cubicBezTo>
                    <a:pt x="2995168" y="88011"/>
                    <a:pt x="2940177" y="33909"/>
                    <a:pt x="2871216" y="33909"/>
                  </a:cubicBezTo>
                  <a:lnTo>
                    <a:pt x="157861" y="33909"/>
                  </a:lnTo>
                  <a:lnTo>
                    <a:pt x="157861" y="16891"/>
                  </a:lnTo>
                  <a:lnTo>
                    <a:pt x="157861" y="33909"/>
                  </a:lnTo>
                  <a:cubicBezTo>
                    <a:pt x="88900" y="33909"/>
                    <a:pt x="33909" y="88011"/>
                    <a:pt x="33909" y="153797"/>
                  </a:cubicBezTo>
                  <a:close/>
                </a:path>
              </a:pathLst>
            </a:custGeom>
            <a:solidFill>
              <a:srgbClr val="F8F5EC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9525"/>
              <a:ext cx="3029039" cy="864606"/>
            </a:xfrm>
            <a:prstGeom prst="rect">
              <a:avLst/>
            </a:prstGeom>
          </p:spPr>
          <p:txBody>
            <a:bodyPr lIns="36491" tIns="36491" rIns="36491" bIns="36491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293"/>
                </a:lnSpc>
              </a:pPr>
              <a:r>
                <a:rPr lang="en-US" sz="1077">
                  <a:solidFill>
                    <a:srgbClr val="F2F3EC"/>
                  </a:solidFill>
                  <a:latin typeface="Proxima Nova 2"/>
                  <a:ea typeface="Proxima Nova 2"/>
                  <a:cs typeface="Proxima Nova 2"/>
                  <a:sym typeface="Proxima Nova 2"/>
                </a:rPr>
                <a:t>Finance Integrations / </a:t>
              </a:r>
            </a:p>
            <a:p>
              <a:pPr algn="ctr">
                <a:lnSpc>
                  <a:spcPts val="1293"/>
                </a:lnSpc>
              </a:pPr>
              <a:r>
                <a:rPr lang="en-US" sz="1077">
                  <a:solidFill>
                    <a:srgbClr val="F2F3EC"/>
                  </a:solidFill>
                  <a:latin typeface="Proxima Nova 2"/>
                  <a:ea typeface="Proxima Nova 2"/>
                  <a:cs typeface="Proxima Nova 2"/>
                  <a:sym typeface="Proxima Nova 2"/>
                </a:rPr>
                <a:t>e-Invoicing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8805985" y="2257727"/>
            <a:ext cx="2088000" cy="1116000"/>
            <a:chOff x="0" y="-2"/>
            <a:chExt cx="4113027" cy="2155696"/>
          </a:xfrm>
        </p:grpSpPr>
        <p:sp>
          <p:nvSpPr>
            <p:cNvPr id="40" name="Freeform 40"/>
            <p:cNvSpPr/>
            <p:nvPr/>
          </p:nvSpPr>
          <p:spPr>
            <a:xfrm>
              <a:off x="0" y="-2"/>
              <a:ext cx="4113027" cy="2155696"/>
            </a:xfrm>
            <a:custGeom>
              <a:avLst/>
              <a:gdLst/>
              <a:ahLst/>
              <a:cxnLst/>
              <a:rect l="l" t="t" r="r" b="b"/>
              <a:pathLst>
                <a:path w="3756152" h="1871345">
                  <a:moveTo>
                    <a:pt x="0" y="311912"/>
                  </a:moveTo>
                  <a:cubicBezTo>
                    <a:pt x="0" y="139573"/>
                    <a:pt x="139573" y="0"/>
                    <a:pt x="311912" y="0"/>
                  </a:cubicBezTo>
                  <a:lnTo>
                    <a:pt x="3444240" y="0"/>
                  </a:lnTo>
                  <a:cubicBezTo>
                    <a:pt x="3616452" y="0"/>
                    <a:pt x="3756152" y="139573"/>
                    <a:pt x="3756152" y="311912"/>
                  </a:cubicBezTo>
                  <a:lnTo>
                    <a:pt x="3756152" y="1559433"/>
                  </a:lnTo>
                  <a:cubicBezTo>
                    <a:pt x="3756152" y="1731645"/>
                    <a:pt x="3616579" y="1871345"/>
                    <a:pt x="3444240" y="1871345"/>
                  </a:cubicBezTo>
                  <a:lnTo>
                    <a:pt x="311912" y="1871345"/>
                  </a:lnTo>
                  <a:cubicBezTo>
                    <a:pt x="139573" y="1871218"/>
                    <a:pt x="0" y="1731645"/>
                    <a:pt x="0" y="1559306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159681" y="184049"/>
              <a:ext cx="3793665" cy="1871219"/>
            </a:xfrm>
            <a:prstGeom prst="rect">
              <a:avLst/>
            </a:prstGeom>
          </p:spPr>
          <p:txBody>
            <a:bodyPr lIns="36545" tIns="36545" rIns="36545" bIns="36545" rtlCol="0" anchor="ctr"/>
            <a:lstStyle>
              <a:defPPr>
                <a:defRPr lang="en-US"/>
              </a:defPPr>
              <a:lvl1pPr algn="ctr" defTabSz="609539">
                <a:lnSpc>
                  <a:spcPts val="1165"/>
                </a:lnSpc>
                <a:defRPr sz="1000">
                  <a:latin typeface="Area Normal SemiBold" pitchFamily="50" charset="0"/>
                  <a:ea typeface="Proxima Nova 2"/>
                  <a:cs typeface="Proxima Nova 2"/>
                </a:defRPr>
              </a:lvl1pPr>
              <a:lvl2pPr marL="304770" defTabSz="609539">
                <a:defRPr sz="1200"/>
              </a:lvl2pPr>
              <a:lvl3pPr marL="609539" defTabSz="609539">
                <a:defRPr sz="1200"/>
              </a:lvl3pPr>
              <a:lvl4pPr marL="914309" defTabSz="609539">
                <a:defRPr sz="1200"/>
              </a:lvl4pPr>
              <a:lvl5pPr marL="1219078" defTabSz="609539">
                <a:defRPr sz="1200"/>
              </a:lvl5pPr>
              <a:lvl6pPr marL="1523848" defTabSz="609539">
                <a:defRPr sz="1200"/>
              </a:lvl6pPr>
              <a:lvl7pPr marL="1828617" defTabSz="609539">
                <a:defRPr sz="1200"/>
              </a:lvl7pPr>
              <a:lvl8pPr marL="2133387" defTabSz="609539">
                <a:defRPr sz="1200"/>
              </a:lvl8pPr>
              <a:lvl9pPr marL="2438156" defTabSz="609539">
                <a:defRPr sz="1200"/>
              </a:lvl9pPr>
            </a:lstStyle>
            <a:p>
              <a:r>
                <a:rPr lang="en-US">
                  <a:sym typeface="Proxima Nova 2"/>
                </a:rPr>
                <a:t>Our own Risk Management solution, fully integrated. Alternatively, we can integrate with your preferred Risk Management System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9065921" y="1917800"/>
            <a:ext cx="1568129" cy="442674"/>
            <a:chOff x="0" y="0"/>
            <a:chExt cx="3029039" cy="855081"/>
          </a:xfrm>
        </p:grpSpPr>
        <p:sp>
          <p:nvSpPr>
            <p:cNvPr id="43" name="Freeform 43"/>
            <p:cNvSpPr/>
            <p:nvPr/>
          </p:nvSpPr>
          <p:spPr>
            <a:xfrm>
              <a:off x="16891" y="16891"/>
              <a:ext cx="2995295" cy="821309"/>
            </a:xfrm>
            <a:custGeom>
              <a:avLst/>
              <a:gdLst/>
              <a:ahLst/>
              <a:cxnLst/>
              <a:rect l="l" t="t" r="r" b="b"/>
              <a:pathLst>
                <a:path w="2995295" h="821309">
                  <a:moveTo>
                    <a:pt x="0" y="136906"/>
                  </a:moveTo>
                  <a:cubicBezTo>
                    <a:pt x="0" y="61341"/>
                    <a:pt x="63119" y="0"/>
                    <a:pt x="140970" y="0"/>
                  </a:cubicBezTo>
                  <a:lnTo>
                    <a:pt x="2854325" y="0"/>
                  </a:lnTo>
                  <a:cubicBezTo>
                    <a:pt x="2932176" y="0"/>
                    <a:pt x="2995295" y="61341"/>
                    <a:pt x="2995295" y="136906"/>
                  </a:cubicBezTo>
                  <a:lnTo>
                    <a:pt x="2995295" y="684403"/>
                  </a:lnTo>
                  <a:cubicBezTo>
                    <a:pt x="2995295" y="759968"/>
                    <a:pt x="2932176" y="821309"/>
                    <a:pt x="2854325" y="821309"/>
                  </a:cubicBezTo>
                  <a:lnTo>
                    <a:pt x="140970" y="821309"/>
                  </a:lnTo>
                  <a:cubicBezTo>
                    <a:pt x="63119" y="821309"/>
                    <a:pt x="0" y="759968"/>
                    <a:pt x="0" y="684403"/>
                  </a:cubicBezTo>
                  <a:close/>
                </a:path>
              </a:pathLst>
            </a:custGeom>
            <a:solidFill>
              <a:schemeClr val="tx1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0" y="0"/>
              <a:ext cx="3029077" cy="855091"/>
            </a:xfrm>
            <a:custGeom>
              <a:avLst/>
              <a:gdLst/>
              <a:ahLst/>
              <a:cxnLst/>
              <a:rect l="l" t="t" r="r" b="b"/>
              <a:pathLst>
                <a:path w="3029077" h="855091">
                  <a:moveTo>
                    <a:pt x="0" y="153797"/>
                  </a:moveTo>
                  <a:cubicBezTo>
                    <a:pt x="0" y="68453"/>
                    <a:pt x="71120" y="0"/>
                    <a:pt x="157861" y="0"/>
                  </a:cubicBezTo>
                  <a:lnTo>
                    <a:pt x="2871216" y="0"/>
                  </a:lnTo>
                  <a:lnTo>
                    <a:pt x="2871216" y="16891"/>
                  </a:lnTo>
                  <a:lnTo>
                    <a:pt x="2871216" y="0"/>
                  </a:lnTo>
                  <a:cubicBezTo>
                    <a:pt x="2957957" y="0"/>
                    <a:pt x="3029077" y="68453"/>
                    <a:pt x="3029077" y="153797"/>
                  </a:cubicBezTo>
                  <a:lnTo>
                    <a:pt x="3012186" y="153797"/>
                  </a:lnTo>
                  <a:lnTo>
                    <a:pt x="3029077" y="153797"/>
                  </a:lnTo>
                  <a:lnTo>
                    <a:pt x="3029077" y="701294"/>
                  </a:lnTo>
                  <a:lnTo>
                    <a:pt x="3012186" y="701294"/>
                  </a:lnTo>
                  <a:lnTo>
                    <a:pt x="3029077" y="701294"/>
                  </a:lnTo>
                  <a:cubicBezTo>
                    <a:pt x="3029077" y="786638"/>
                    <a:pt x="2957957" y="855091"/>
                    <a:pt x="2871216" y="855091"/>
                  </a:cubicBezTo>
                  <a:lnTo>
                    <a:pt x="2871216" y="838200"/>
                  </a:lnTo>
                  <a:lnTo>
                    <a:pt x="2871216" y="855091"/>
                  </a:lnTo>
                  <a:lnTo>
                    <a:pt x="157861" y="855091"/>
                  </a:lnTo>
                  <a:lnTo>
                    <a:pt x="157861" y="838200"/>
                  </a:lnTo>
                  <a:lnTo>
                    <a:pt x="157861" y="855091"/>
                  </a:lnTo>
                  <a:cubicBezTo>
                    <a:pt x="71120" y="855091"/>
                    <a:pt x="0" y="786638"/>
                    <a:pt x="0" y="701294"/>
                  </a:cubicBezTo>
                  <a:lnTo>
                    <a:pt x="0" y="153797"/>
                  </a:lnTo>
                  <a:lnTo>
                    <a:pt x="16891" y="153797"/>
                  </a:lnTo>
                  <a:lnTo>
                    <a:pt x="0" y="153797"/>
                  </a:lnTo>
                  <a:moveTo>
                    <a:pt x="33909" y="153797"/>
                  </a:moveTo>
                  <a:lnTo>
                    <a:pt x="33909" y="701294"/>
                  </a:lnTo>
                  <a:lnTo>
                    <a:pt x="16891" y="701294"/>
                  </a:lnTo>
                  <a:lnTo>
                    <a:pt x="33909" y="701294"/>
                  </a:lnTo>
                  <a:cubicBezTo>
                    <a:pt x="33909" y="767080"/>
                    <a:pt x="88900" y="821182"/>
                    <a:pt x="157861" y="821182"/>
                  </a:cubicBezTo>
                  <a:lnTo>
                    <a:pt x="2871216" y="821182"/>
                  </a:lnTo>
                  <a:cubicBezTo>
                    <a:pt x="2940177" y="821182"/>
                    <a:pt x="2995168" y="767080"/>
                    <a:pt x="2995168" y="701294"/>
                  </a:cubicBezTo>
                  <a:lnTo>
                    <a:pt x="2995168" y="153797"/>
                  </a:lnTo>
                  <a:cubicBezTo>
                    <a:pt x="2995168" y="88011"/>
                    <a:pt x="2940177" y="33909"/>
                    <a:pt x="2871216" y="33909"/>
                  </a:cubicBezTo>
                  <a:lnTo>
                    <a:pt x="157861" y="33909"/>
                  </a:lnTo>
                  <a:lnTo>
                    <a:pt x="157861" y="16891"/>
                  </a:lnTo>
                  <a:lnTo>
                    <a:pt x="157861" y="33909"/>
                  </a:lnTo>
                  <a:cubicBezTo>
                    <a:pt x="88900" y="33909"/>
                    <a:pt x="33909" y="88011"/>
                    <a:pt x="33909" y="153797"/>
                  </a:cubicBezTo>
                  <a:close/>
                </a:path>
              </a:pathLst>
            </a:custGeom>
            <a:solidFill>
              <a:srgbClr val="F8F5EC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0"/>
              <a:ext cx="3029039" cy="855081"/>
            </a:xfrm>
            <a:prstGeom prst="rect">
              <a:avLst/>
            </a:prstGeom>
          </p:spPr>
          <p:txBody>
            <a:bodyPr lIns="35065" tIns="35065" rIns="35065" bIns="35065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242"/>
                </a:lnSpc>
              </a:pPr>
              <a:r>
                <a:rPr lang="en-US" sz="1075">
                  <a:solidFill>
                    <a:srgbClr val="F2F3EC"/>
                  </a:solidFill>
                  <a:latin typeface="Proxima Nova 2"/>
                  <a:sym typeface="Proxima Nova 2"/>
                </a:rPr>
                <a:t>Risk Management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8805787" y="3876320"/>
            <a:ext cx="2088000" cy="1204931"/>
            <a:chOff x="-2" y="0"/>
            <a:chExt cx="3884702" cy="2241761"/>
          </a:xfrm>
        </p:grpSpPr>
        <p:sp>
          <p:nvSpPr>
            <p:cNvPr id="47" name="Freeform 47"/>
            <p:cNvSpPr/>
            <p:nvPr/>
          </p:nvSpPr>
          <p:spPr>
            <a:xfrm>
              <a:off x="-2" y="0"/>
              <a:ext cx="3884702" cy="2099945"/>
            </a:xfrm>
            <a:custGeom>
              <a:avLst/>
              <a:gdLst/>
              <a:ahLst/>
              <a:cxnLst/>
              <a:rect l="l" t="t" r="r" b="b"/>
              <a:pathLst>
                <a:path w="3756152" h="2099945">
                  <a:moveTo>
                    <a:pt x="0" y="350012"/>
                  </a:moveTo>
                  <a:cubicBezTo>
                    <a:pt x="0" y="156718"/>
                    <a:pt x="156718" y="0"/>
                    <a:pt x="350012" y="0"/>
                  </a:cubicBezTo>
                  <a:lnTo>
                    <a:pt x="3406140" y="0"/>
                  </a:lnTo>
                  <a:cubicBezTo>
                    <a:pt x="3599434" y="0"/>
                    <a:pt x="3756152" y="156718"/>
                    <a:pt x="3756152" y="350012"/>
                  </a:cubicBezTo>
                  <a:lnTo>
                    <a:pt x="3756152" y="1749933"/>
                  </a:lnTo>
                  <a:cubicBezTo>
                    <a:pt x="3756152" y="1943227"/>
                    <a:pt x="3599434" y="2099945"/>
                    <a:pt x="3406140" y="2099945"/>
                  </a:cubicBezTo>
                  <a:lnTo>
                    <a:pt x="350012" y="2099945"/>
                  </a:lnTo>
                  <a:cubicBezTo>
                    <a:pt x="156718" y="2099945"/>
                    <a:pt x="0" y="1943227"/>
                    <a:pt x="0" y="1749933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88606" y="141769"/>
              <a:ext cx="3756103" cy="2099992"/>
            </a:xfrm>
            <a:prstGeom prst="rect">
              <a:avLst/>
            </a:prstGeom>
          </p:spPr>
          <p:txBody>
            <a:bodyPr lIns="36545" tIns="36545" rIns="36545" bIns="36545" rtlCol="0" anchor="ctr"/>
            <a:lstStyle>
              <a:defPPr>
                <a:defRPr lang="en-US"/>
              </a:defPPr>
              <a:lvl1pPr algn="ctr" defTabSz="609539">
                <a:lnSpc>
                  <a:spcPts val="1165"/>
                </a:lnSpc>
                <a:defRPr sz="1000">
                  <a:latin typeface="Area Normal SemiBold" pitchFamily="50" charset="0"/>
                  <a:ea typeface="Proxima Nova 2"/>
                  <a:cs typeface="Proxima Nova 2"/>
                </a:defRPr>
              </a:lvl1pPr>
              <a:lvl2pPr marL="304770" defTabSz="609539">
                <a:defRPr sz="1200"/>
              </a:lvl2pPr>
              <a:lvl3pPr marL="609539" defTabSz="609539">
                <a:defRPr sz="1200"/>
              </a:lvl3pPr>
              <a:lvl4pPr marL="914309" defTabSz="609539">
                <a:defRPr sz="1200"/>
              </a:lvl4pPr>
              <a:lvl5pPr marL="1219078" defTabSz="609539">
                <a:defRPr sz="1200"/>
              </a:lvl5pPr>
              <a:lvl6pPr marL="1523848" defTabSz="609539">
                <a:defRPr sz="1200"/>
              </a:lvl6pPr>
              <a:lvl7pPr marL="1828617" defTabSz="609539">
                <a:defRPr sz="1200"/>
              </a:lvl7pPr>
              <a:lvl8pPr marL="2133387" defTabSz="609539">
                <a:defRPr sz="1200"/>
              </a:lvl8pPr>
              <a:lvl9pPr marL="2438156" defTabSz="609539">
                <a:defRPr sz="1200"/>
              </a:lvl9pPr>
            </a:lstStyle>
            <a:p>
              <a:r>
                <a:rPr lang="en-US">
                  <a:sym typeface="Proxima Nova 2"/>
                </a:rPr>
                <a:t>Suite of </a:t>
              </a:r>
              <a:r>
                <a:rPr lang="en-US" i="1" err="1">
                  <a:sym typeface="Proxima Nova 2"/>
                </a:rPr>
                <a:t>PowerBI</a:t>
              </a:r>
              <a:r>
                <a:rPr lang="en-US">
                  <a:sym typeface="Proxima Nova 2"/>
                </a:rPr>
                <a:t> dashboards available with the ability to download the data into CSV, SSRS etc. Providing great flexibility on what you do with your data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8981516" y="3542801"/>
            <a:ext cx="1721749" cy="459601"/>
            <a:chOff x="0" y="0"/>
            <a:chExt cx="3203294" cy="855081"/>
          </a:xfrm>
        </p:grpSpPr>
        <p:sp>
          <p:nvSpPr>
            <p:cNvPr id="50" name="Freeform 50"/>
            <p:cNvSpPr/>
            <p:nvPr/>
          </p:nvSpPr>
          <p:spPr>
            <a:xfrm>
              <a:off x="17863" y="16891"/>
              <a:ext cx="3167609" cy="821309"/>
            </a:xfrm>
            <a:custGeom>
              <a:avLst/>
              <a:gdLst/>
              <a:ahLst/>
              <a:cxnLst/>
              <a:rect l="l" t="t" r="r" b="b"/>
              <a:pathLst>
                <a:path w="3167609" h="821309">
                  <a:moveTo>
                    <a:pt x="0" y="136906"/>
                  </a:moveTo>
                  <a:cubicBezTo>
                    <a:pt x="0" y="61341"/>
                    <a:pt x="66750" y="0"/>
                    <a:pt x="149079" y="0"/>
                  </a:cubicBezTo>
                  <a:lnTo>
                    <a:pt x="3018529" y="0"/>
                  </a:lnTo>
                  <a:cubicBezTo>
                    <a:pt x="3100858" y="0"/>
                    <a:pt x="3167608" y="61341"/>
                    <a:pt x="3167608" y="136906"/>
                  </a:cubicBezTo>
                  <a:lnTo>
                    <a:pt x="3167608" y="684403"/>
                  </a:lnTo>
                  <a:cubicBezTo>
                    <a:pt x="3167608" y="759968"/>
                    <a:pt x="3100858" y="821309"/>
                    <a:pt x="3018529" y="821309"/>
                  </a:cubicBezTo>
                  <a:lnTo>
                    <a:pt x="149079" y="821309"/>
                  </a:lnTo>
                  <a:cubicBezTo>
                    <a:pt x="66750" y="821309"/>
                    <a:pt x="0" y="759968"/>
                    <a:pt x="0" y="684403"/>
                  </a:cubicBezTo>
                  <a:close/>
                </a:path>
              </a:pathLst>
            </a:custGeom>
            <a:solidFill>
              <a:schemeClr val="tx1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0" y="0"/>
              <a:ext cx="3203332" cy="855091"/>
            </a:xfrm>
            <a:custGeom>
              <a:avLst/>
              <a:gdLst/>
              <a:ahLst/>
              <a:cxnLst/>
              <a:rect l="l" t="t" r="r" b="b"/>
              <a:pathLst>
                <a:path w="3203332" h="855091">
                  <a:moveTo>
                    <a:pt x="0" y="153797"/>
                  </a:moveTo>
                  <a:cubicBezTo>
                    <a:pt x="0" y="68453"/>
                    <a:pt x="75211" y="0"/>
                    <a:pt x="166942" y="0"/>
                  </a:cubicBezTo>
                  <a:lnTo>
                    <a:pt x="3036392" y="0"/>
                  </a:lnTo>
                  <a:lnTo>
                    <a:pt x="3036392" y="16891"/>
                  </a:lnTo>
                  <a:lnTo>
                    <a:pt x="3036392" y="0"/>
                  </a:lnTo>
                  <a:cubicBezTo>
                    <a:pt x="3128123" y="0"/>
                    <a:pt x="3203332" y="68453"/>
                    <a:pt x="3203332" y="153797"/>
                  </a:cubicBezTo>
                  <a:lnTo>
                    <a:pt x="3185471" y="153797"/>
                  </a:lnTo>
                  <a:lnTo>
                    <a:pt x="3203332" y="153797"/>
                  </a:lnTo>
                  <a:lnTo>
                    <a:pt x="3203332" y="701294"/>
                  </a:lnTo>
                  <a:lnTo>
                    <a:pt x="3185471" y="701294"/>
                  </a:lnTo>
                  <a:lnTo>
                    <a:pt x="3203332" y="701294"/>
                  </a:lnTo>
                  <a:cubicBezTo>
                    <a:pt x="3203332" y="786638"/>
                    <a:pt x="3128123" y="855091"/>
                    <a:pt x="3036392" y="855091"/>
                  </a:cubicBezTo>
                  <a:lnTo>
                    <a:pt x="3036392" y="838200"/>
                  </a:lnTo>
                  <a:lnTo>
                    <a:pt x="3036392" y="855091"/>
                  </a:lnTo>
                  <a:lnTo>
                    <a:pt x="166942" y="855091"/>
                  </a:lnTo>
                  <a:lnTo>
                    <a:pt x="166942" y="838200"/>
                  </a:lnTo>
                  <a:lnTo>
                    <a:pt x="166942" y="855091"/>
                  </a:lnTo>
                  <a:cubicBezTo>
                    <a:pt x="75211" y="855091"/>
                    <a:pt x="0" y="786638"/>
                    <a:pt x="0" y="701294"/>
                  </a:cubicBezTo>
                  <a:lnTo>
                    <a:pt x="0" y="153797"/>
                  </a:lnTo>
                  <a:lnTo>
                    <a:pt x="17863" y="153797"/>
                  </a:lnTo>
                  <a:lnTo>
                    <a:pt x="0" y="153797"/>
                  </a:lnTo>
                  <a:moveTo>
                    <a:pt x="35860" y="153797"/>
                  </a:moveTo>
                  <a:lnTo>
                    <a:pt x="35860" y="701294"/>
                  </a:lnTo>
                  <a:lnTo>
                    <a:pt x="17863" y="701294"/>
                  </a:lnTo>
                  <a:lnTo>
                    <a:pt x="35860" y="701294"/>
                  </a:lnTo>
                  <a:cubicBezTo>
                    <a:pt x="35860" y="767080"/>
                    <a:pt x="94014" y="821182"/>
                    <a:pt x="166942" y="821182"/>
                  </a:cubicBezTo>
                  <a:lnTo>
                    <a:pt x="3036392" y="821182"/>
                  </a:lnTo>
                  <a:cubicBezTo>
                    <a:pt x="3109320" y="821182"/>
                    <a:pt x="3167474" y="767080"/>
                    <a:pt x="3167474" y="701294"/>
                  </a:cubicBezTo>
                  <a:lnTo>
                    <a:pt x="3167474" y="153797"/>
                  </a:lnTo>
                  <a:cubicBezTo>
                    <a:pt x="3167474" y="88011"/>
                    <a:pt x="3109320" y="33909"/>
                    <a:pt x="3036392" y="33909"/>
                  </a:cubicBezTo>
                  <a:lnTo>
                    <a:pt x="166942" y="33909"/>
                  </a:lnTo>
                  <a:lnTo>
                    <a:pt x="166942" y="16891"/>
                  </a:lnTo>
                  <a:lnTo>
                    <a:pt x="166942" y="33909"/>
                  </a:lnTo>
                  <a:cubicBezTo>
                    <a:pt x="94014" y="33909"/>
                    <a:pt x="35860" y="88011"/>
                    <a:pt x="35860" y="153797"/>
                  </a:cubicBezTo>
                  <a:close/>
                </a:path>
              </a:pathLst>
            </a:custGeom>
            <a:solidFill>
              <a:srgbClr val="F8F5EC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9525"/>
              <a:ext cx="3203294" cy="864606"/>
            </a:xfrm>
            <a:prstGeom prst="rect">
              <a:avLst/>
            </a:prstGeom>
          </p:spPr>
          <p:txBody>
            <a:bodyPr lIns="36406" tIns="36406" rIns="36406" bIns="36406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289"/>
                </a:lnSpc>
              </a:pPr>
              <a:r>
                <a:rPr lang="en-US" sz="1075">
                  <a:solidFill>
                    <a:srgbClr val="F2F3EC"/>
                  </a:solidFill>
                  <a:latin typeface="Proxima Nova 2"/>
                  <a:ea typeface="Proxima Nova 2"/>
                  <a:cs typeface="Proxima Nova 2"/>
                  <a:sym typeface="Proxima Nova 2"/>
                </a:rPr>
                <a:t>Dashboards and reporting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6259318" y="1628433"/>
            <a:ext cx="2088000" cy="1038992"/>
            <a:chOff x="0" y="0"/>
            <a:chExt cx="3760730" cy="1871344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3760730" cy="1871344"/>
            </a:xfrm>
            <a:custGeom>
              <a:avLst/>
              <a:gdLst/>
              <a:ahLst/>
              <a:cxnLst/>
              <a:rect l="l" t="t" r="r" b="b"/>
              <a:pathLst>
                <a:path w="3756152" h="1871345">
                  <a:moveTo>
                    <a:pt x="0" y="311912"/>
                  </a:moveTo>
                  <a:cubicBezTo>
                    <a:pt x="0" y="139573"/>
                    <a:pt x="139573" y="0"/>
                    <a:pt x="311912" y="0"/>
                  </a:cubicBezTo>
                  <a:lnTo>
                    <a:pt x="3444240" y="0"/>
                  </a:lnTo>
                  <a:cubicBezTo>
                    <a:pt x="3616452" y="0"/>
                    <a:pt x="3756152" y="139573"/>
                    <a:pt x="3756152" y="311912"/>
                  </a:cubicBezTo>
                  <a:lnTo>
                    <a:pt x="3756152" y="1559433"/>
                  </a:lnTo>
                  <a:cubicBezTo>
                    <a:pt x="3756152" y="1731645"/>
                    <a:pt x="3616579" y="1871345"/>
                    <a:pt x="3444240" y="1871345"/>
                  </a:cubicBezTo>
                  <a:lnTo>
                    <a:pt x="311912" y="1871345"/>
                  </a:lnTo>
                  <a:cubicBezTo>
                    <a:pt x="139573" y="1871218"/>
                    <a:pt x="0" y="1731645"/>
                    <a:pt x="0" y="1559306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0"/>
              <a:ext cx="3756103" cy="1871220"/>
            </a:xfrm>
            <a:prstGeom prst="rect">
              <a:avLst/>
            </a:prstGeom>
          </p:spPr>
          <p:txBody>
            <a:bodyPr lIns="36545" tIns="36545" rIns="36545" bIns="36545" rtlCol="0" anchor="ctr"/>
            <a:lstStyle>
              <a:defPPr>
                <a:defRPr lang="en-US"/>
              </a:defPPr>
              <a:lvl1pPr algn="ctr" defTabSz="609539">
                <a:lnSpc>
                  <a:spcPts val="1165"/>
                </a:lnSpc>
                <a:defRPr sz="1000">
                  <a:latin typeface="Area Normal SemiBold" pitchFamily="50" charset="0"/>
                  <a:ea typeface="Proxima Nova 2"/>
                  <a:cs typeface="Proxima Nova 2"/>
                </a:defRPr>
              </a:lvl1pPr>
              <a:lvl2pPr marL="304770" defTabSz="609539">
                <a:defRPr sz="1200"/>
              </a:lvl2pPr>
              <a:lvl3pPr marL="609539" defTabSz="609539">
                <a:defRPr sz="1200"/>
              </a:lvl3pPr>
              <a:lvl4pPr marL="914309" defTabSz="609539">
                <a:defRPr sz="1200"/>
              </a:lvl4pPr>
              <a:lvl5pPr marL="1219078" defTabSz="609539">
                <a:defRPr sz="1200"/>
              </a:lvl5pPr>
              <a:lvl6pPr marL="1523848" defTabSz="609539">
                <a:defRPr sz="1200"/>
              </a:lvl6pPr>
              <a:lvl7pPr marL="1828617" defTabSz="609539">
                <a:defRPr sz="1200"/>
              </a:lvl7pPr>
              <a:lvl8pPr marL="2133387" defTabSz="609539">
                <a:defRPr sz="1200"/>
              </a:lvl8pPr>
              <a:lvl9pPr marL="2438156" defTabSz="609539">
                <a:defRPr sz="1200"/>
              </a:lvl9pPr>
            </a:lstStyle>
            <a:p>
              <a:r>
                <a:rPr lang="en-US">
                  <a:sym typeface="Proxima Nova 2"/>
                </a:rPr>
                <a:t>API integration allowing you to upload and maintain your accounting codes in line with your own systems and processes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6493318" y="1254889"/>
            <a:ext cx="1620000" cy="474757"/>
            <a:chOff x="0" y="0"/>
            <a:chExt cx="3029077" cy="855091"/>
          </a:xfrm>
        </p:grpSpPr>
        <p:sp>
          <p:nvSpPr>
            <p:cNvPr id="57" name="Freeform 57"/>
            <p:cNvSpPr/>
            <p:nvPr/>
          </p:nvSpPr>
          <p:spPr>
            <a:xfrm>
              <a:off x="16891" y="16891"/>
              <a:ext cx="2995295" cy="821309"/>
            </a:xfrm>
            <a:custGeom>
              <a:avLst/>
              <a:gdLst/>
              <a:ahLst/>
              <a:cxnLst/>
              <a:rect l="l" t="t" r="r" b="b"/>
              <a:pathLst>
                <a:path w="2995295" h="821309">
                  <a:moveTo>
                    <a:pt x="0" y="136906"/>
                  </a:moveTo>
                  <a:cubicBezTo>
                    <a:pt x="0" y="61341"/>
                    <a:pt x="63119" y="0"/>
                    <a:pt x="140970" y="0"/>
                  </a:cubicBezTo>
                  <a:lnTo>
                    <a:pt x="2854325" y="0"/>
                  </a:lnTo>
                  <a:cubicBezTo>
                    <a:pt x="2932176" y="0"/>
                    <a:pt x="2995295" y="61341"/>
                    <a:pt x="2995295" y="136906"/>
                  </a:cubicBezTo>
                  <a:lnTo>
                    <a:pt x="2995295" y="684403"/>
                  </a:lnTo>
                  <a:cubicBezTo>
                    <a:pt x="2995295" y="759968"/>
                    <a:pt x="2932176" y="821309"/>
                    <a:pt x="2854325" y="821309"/>
                  </a:cubicBezTo>
                  <a:lnTo>
                    <a:pt x="140970" y="821309"/>
                  </a:lnTo>
                  <a:cubicBezTo>
                    <a:pt x="63119" y="821309"/>
                    <a:pt x="0" y="759968"/>
                    <a:pt x="0" y="684403"/>
                  </a:cubicBezTo>
                  <a:close/>
                </a:path>
              </a:pathLst>
            </a:custGeom>
            <a:solidFill>
              <a:schemeClr val="tx1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58" name="Freeform 58"/>
            <p:cNvSpPr/>
            <p:nvPr/>
          </p:nvSpPr>
          <p:spPr>
            <a:xfrm>
              <a:off x="0" y="0"/>
              <a:ext cx="3029077" cy="855091"/>
            </a:xfrm>
            <a:custGeom>
              <a:avLst/>
              <a:gdLst/>
              <a:ahLst/>
              <a:cxnLst/>
              <a:rect l="l" t="t" r="r" b="b"/>
              <a:pathLst>
                <a:path w="3029077" h="855091">
                  <a:moveTo>
                    <a:pt x="0" y="153797"/>
                  </a:moveTo>
                  <a:cubicBezTo>
                    <a:pt x="0" y="68453"/>
                    <a:pt x="71120" y="0"/>
                    <a:pt x="157861" y="0"/>
                  </a:cubicBezTo>
                  <a:lnTo>
                    <a:pt x="2871216" y="0"/>
                  </a:lnTo>
                  <a:lnTo>
                    <a:pt x="2871216" y="16891"/>
                  </a:lnTo>
                  <a:lnTo>
                    <a:pt x="2871216" y="0"/>
                  </a:lnTo>
                  <a:cubicBezTo>
                    <a:pt x="2957957" y="0"/>
                    <a:pt x="3029077" y="68453"/>
                    <a:pt x="3029077" y="153797"/>
                  </a:cubicBezTo>
                  <a:lnTo>
                    <a:pt x="3012186" y="153797"/>
                  </a:lnTo>
                  <a:lnTo>
                    <a:pt x="3029077" y="153797"/>
                  </a:lnTo>
                  <a:lnTo>
                    <a:pt x="3029077" y="701294"/>
                  </a:lnTo>
                  <a:lnTo>
                    <a:pt x="3012186" y="701294"/>
                  </a:lnTo>
                  <a:lnTo>
                    <a:pt x="3029077" y="701294"/>
                  </a:lnTo>
                  <a:cubicBezTo>
                    <a:pt x="3029077" y="786638"/>
                    <a:pt x="2957957" y="855091"/>
                    <a:pt x="2871216" y="855091"/>
                  </a:cubicBezTo>
                  <a:lnTo>
                    <a:pt x="2871216" y="838200"/>
                  </a:lnTo>
                  <a:lnTo>
                    <a:pt x="2871216" y="855091"/>
                  </a:lnTo>
                  <a:lnTo>
                    <a:pt x="157861" y="855091"/>
                  </a:lnTo>
                  <a:lnTo>
                    <a:pt x="157861" y="838200"/>
                  </a:lnTo>
                  <a:lnTo>
                    <a:pt x="157861" y="855091"/>
                  </a:lnTo>
                  <a:cubicBezTo>
                    <a:pt x="71120" y="855091"/>
                    <a:pt x="0" y="786638"/>
                    <a:pt x="0" y="701294"/>
                  </a:cubicBezTo>
                  <a:lnTo>
                    <a:pt x="0" y="153797"/>
                  </a:lnTo>
                  <a:lnTo>
                    <a:pt x="16891" y="153797"/>
                  </a:lnTo>
                  <a:lnTo>
                    <a:pt x="0" y="153797"/>
                  </a:lnTo>
                  <a:moveTo>
                    <a:pt x="33909" y="153797"/>
                  </a:moveTo>
                  <a:lnTo>
                    <a:pt x="33909" y="701294"/>
                  </a:lnTo>
                  <a:lnTo>
                    <a:pt x="16891" y="701294"/>
                  </a:lnTo>
                  <a:lnTo>
                    <a:pt x="33909" y="701294"/>
                  </a:lnTo>
                  <a:cubicBezTo>
                    <a:pt x="33909" y="767080"/>
                    <a:pt x="88900" y="821182"/>
                    <a:pt x="157861" y="821182"/>
                  </a:cubicBezTo>
                  <a:lnTo>
                    <a:pt x="2871216" y="821182"/>
                  </a:lnTo>
                  <a:cubicBezTo>
                    <a:pt x="2940177" y="821182"/>
                    <a:pt x="2995168" y="767080"/>
                    <a:pt x="2995168" y="701294"/>
                  </a:cubicBezTo>
                  <a:lnTo>
                    <a:pt x="2995168" y="153797"/>
                  </a:lnTo>
                  <a:cubicBezTo>
                    <a:pt x="2995168" y="88011"/>
                    <a:pt x="2940177" y="33909"/>
                    <a:pt x="2871216" y="33909"/>
                  </a:cubicBezTo>
                  <a:lnTo>
                    <a:pt x="157861" y="33909"/>
                  </a:lnTo>
                  <a:lnTo>
                    <a:pt x="157861" y="16891"/>
                  </a:lnTo>
                  <a:lnTo>
                    <a:pt x="157861" y="33909"/>
                  </a:lnTo>
                  <a:cubicBezTo>
                    <a:pt x="88900" y="33909"/>
                    <a:pt x="33909" y="88011"/>
                    <a:pt x="33909" y="153797"/>
                  </a:cubicBezTo>
                  <a:close/>
                </a:path>
              </a:pathLst>
            </a:custGeom>
            <a:solidFill>
              <a:srgbClr val="F8F5EC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0"/>
              <a:ext cx="3029039" cy="855081"/>
            </a:xfrm>
            <a:prstGeom prst="rect">
              <a:avLst/>
            </a:prstGeom>
          </p:spPr>
          <p:txBody>
            <a:bodyPr lIns="37606" tIns="37606" rIns="37606" bIns="37606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332"/>
                </a:lnSpc>
              </a:pPr>
              <a:r>
                <a:rPr lang="en-US" sz="1110">
                  <a:solidFill>
                    <a:srgbClr val="F2F3EC"/>
                  </a:solidFill>
                  <a:latin typeface="Proxima Nova 2"/>
                  <a:ea typeface="Proxima Nova 2"/>
                  <a:cs typeface="Proxima Nova 2"/>
                  <a:sym typeface="Proxima Nova 2"/>
                </a:rPr>
                <a:t>Accounting Data Item Integrations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6381264" y="4930515"/>
            <a:ext cx="2088000" cy="1116000"/>
            <a:chOff x="0" y="0"/>
            <a:chExt cx="3916738" cy="2093428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3916738" cy="2093428"/>
            </a:xfrm>
            <a:custGeom>
              <a:avLst/>
              <a:gdLst/>
              <a:ahLst/>
              <a:cxnLst/>
              <a:rect l="l" t="t" r="r" b="b"/>
              <a:pathLst>
                <a:path w="3756152" h="1933067">
                  <a:moveTo>
                    <a:pt x="0" y="322199"/>
                  </a:moveTo>
                  <a:cubicBezTo>
                    <a:pt x="0" y="144272"/>
                    <a:pt x="144272" y="0"/>
                    <a:pt x="322199" y="0"/>
                  </a:cubicBezTo>
                  <a:lnTo>
                    <a:pt x="3433953" y="0"/>
                  </a:lnTo>
                  <a:cubicBezTo>
                    <a:pt x="3611880" y="0"/>
                    <a:pt x="3756152" y="144272"/>
                    <a:pt x="3756152" y="322199"/>
                  </a:cubicBezTo>
                  <a:lnTo>
                    <a:pt x="3756152" y="1610868"/>
                  </a:lnTo>
                  <a:cubicBezTo>
                    <a:pt x="3756152" y="1788795"/>
                    <a:pt x="3611880" y="1933067"/>
                    <a:pt x="3433953" y="1933067"/>
                  </a:cubicBezTo>
                  <a:lnTo>
                    <a:pt x="322199" y="1933067"/>
                  </a:lnTo>
                  <a:cubicBezTo>
                    <a:pt x="144272" y="1933067"/>
                    <a:pt x="0" y="1788922"/>
                    <a:pt x="0" y="1610868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285097" y="160303"/>
              <a:ext cx="3232099" cy="1933125"/>
            </a:xfrm>
            <a:prstGeom prst="rect">
              <a:avLst/>
            </a:prstGeom>
          </p:spPr>
          <p:txBody>
            <a:bodyPr lIns="36545" tIns="36545" rIns="36545" bIns="36545" rtlCol="0" anchor="ctr"/>
            <a:lstStyle>
              <a:defPPr>
                <a:defRPr lang="en-US"/>
              </a:defPPr>
              <a:lvl1pPr algn="ctr" defTabSz="609539">
                <a:lnSpc>
                  <a:spcPts val="1165"/>
                </a:lnSpc>
                <a:defRPr sz="1000">
                  <a:latin typeface="Area Normal SemiBold" pitchFamily="50" charset="0"/>
                  <a:ea typeface="Proxima Nova 2"/>
                  <a:cs typeface="Proxima Nova 2"/>
                </a:defRPr>
              </a:lvl1pPr>
              <a:lvl2pPr marL="304770" defTabSz="609539">
                <a:defRPr sz="1200"/>
              </a:lvl2pPr>
              <a:lvl3pPr marL="609539" defTabSz="609539">
                <a:defRPr sz="1200"/>
              </a:lvl3pPr>
              <a:lvl4pPr marL="914309" defTabSz="609539">
                <a:defRPr sz="1200"/>
              </a:lvl4pPr>
              <a:lvl5pPr marL="1219078" defTabSz="609539">
                <a:defRPr sz="1200"/>
              </a:lvl5pPr>
              <a:lvl6pPr marL="1523848" defTabSz="609539">
                <a:defRPr sz="1200"/>
              </a:lvl6pPr>
              <a:lvl7pPr marL="1828617" defTabSz="609539">
                <a:defRPr sz="1200"/>
              </a:lvl7pPr>
              <a:lvl8pPr marL="2133387" defTabSz="609539">
                <a:defRPr sz="1200"/>
              </a:lvl8pPr>
              <a:lvl9pPr marL="2438156" defTabSz="609539">
                <a:defRPr sz="1200"/>
              </a:lvl9pPr>
            </a:lstStyle>
            <a:p>
              <a:r>
                <a:rPr lang="en-US">
                  <a:sym typeface="Proxima Nova 2"/>
                </a:rPr>
                <a:t>Modern, easy to use and feature rich online booking tool </a:t>
              </a:r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6617879" y="4632726"/>
            <a:ext cx="1614771" cy="455841"/>
            <a:chOff x="0" y="0"/>
            <a:chExt cx="3029039" cy="855081"/>
          </a:xfrm>
        </p:grpSpPr>
        <p:sp>
          <p:nvSpPr>
            <p:cNvPr id="64" name="Freeform 64"/>
            <p:cNvSpPr/>
            <p:nvPr/>
          </p:nvSpPr>
          <p:spPr>
            <a:xfrm>
              <a:off x="16891" y="16891"/>
              <a:ext cx="2995295" cy="821309"/>
            </a:xfrm>
            <a:custGeom>
              <a:avLst/>
              <a:gdLst/>
              <a:ahLst/>
              <a:cxnLst/>
              <a:rect l="l" t="t" r="r" b="b"/>
              <a:pathLst>
                <a:path w="2995295" h="821309">
                  <a:moveTo>
                    <a:pt x="0" y="136906"/>
                  </a:moveTo>
                  <a:cubicBezTo>
                    <a:pt x="0" y="61341"/>
                    <a:pt x="63119" y="0"/>
                    <a:pt x="140970" y="0"/>
                  </a:cubicBezTo>
                  <a:lnTo>
                    <a:pt x="2854325" y="0"/>
                  </a:lnTo>
                  <a:cubicBezTo>
                    <a:pt x="2932176" y="0"/>
                    <a:pt x="2995295" y="61341"/>
                    <a:pt x="2995295" y="136906"/>
                  </a:cubicBezTo>
                  <a:lnTo>
                    <a:pt x="2995295" y="684403"/>
                  </a:lnTo>
                  <a:cubicBezTo>
                    <a:pt x="2995295" y="759968"/>
                    <a:pt x="2932176" y="821309"/>
                    <a:pt x="2854325" y="821309"/>
                  </a:cubicBezTo>
                  <a:lnTo>
                    <a:pt x="140970" y="821309"/>
                  </a:lnTo>
                  <a:cubicBezTo>
                    <a:pt x="63119" y="821309"/>
                    <a:pt x="0" y="759968"/>
                    <a:pt x="0" y="684403"/>
                  </a:cubicBezTo>
                  <a:close/>
                </a:path>
              </a:pathLst>
            </a:custGeom>
            <a:solidFill>
              <a:schemeClr val="tx1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65" name="Freeform 65"/>
            <p:cNvSpPr/>
            <p:nvPr/>
          </p:nvSpPr>
          <p:spPr>
            <a:xfrm>
              <a:off x="0" y="0"/>
              <a:ext cx="3029077" cy="855091"/>
            </a:xfrm>
            <a:custGeom>
              <a:avLst/>
              <a:gdLst/>
              <a:ahLst/>
              <a:cxnLst/>
              <a:rect l="l" t="t" r="r" b="b"/>
              <a:pathLst>
                <a:path w="3029077" h="855091">
                  <a:moveTo>
                    <a:pt x="0" y="153797"/>
                  </a:moveTo>
                  <a:cubicBezTo>
                    <a:pt x="0" y="68453"/>
                    <a:pt x="71120" y="0"/>
                    <a:pt x="157861" y="0"/>
                  </a:cubicBezTo>
                  <a:lnTo>
                    <a:pt x="2871216" y="0"/>
                  </a:lnTo>
                  <a:lnTo>
                    <a:pt x="2871216" y="16891"/>
                  </a:lnTo>
                  <a:lnTo>
                    <a:pt x="2871216" y="0"/>
                  </a:lnTo>
                  <a:cubicBezTo>
                    <a:pt x="2957957" y="0"/>
                    <a:pt x="3029077" y="68453"/>
                    <a:pt x="3029077" y="153797"/>
                  </a:cubicBezTo>
                  <a:lnTo>
                    <a:pt x="3012186" y="153797"/>
                  </a:lnTo>
                  <a:lnTo>
                    <a:pt x="3029077" y="153797"/>
                  </a:lnTo>
                  <a:lnTo>
                    <a:pt x="3029077" y="701294"/>
                  </a:lnTo>
                  <a:lnTo>
                    <a:pt x="3012186" y="701294"/>
                  </a:lnTo>
                  <a:lnTo>
                    <a:pt x="3029077" y="701294"/>
                  </a:lnTo>
                  <a:cubicBezTo>
                    <a:pt x="3029077" y="786638"/>
                    <a:pt x="2957957" y="855091"/>
                    <a:pt x="2871216" y="855091"/>
                  </a:cubicBezTo>
                  <a:lnTo>
                    <a:pt x="2871216" y="838200"/>
                  </a:lnTo>
                  <a:lnTo>
                    <a:pt x="2871216" y="855091"/>
                  </a:lnTo>
                  <a:lnTo>
                    <a:pt x="157861" y="855091"/>
                  </a:lnTo>
                  <a:lnTo>
                    <a:pt x="157861" y="838200"/>
                  </a:lnTo>
                  <a:lnTo>
                    <a:pt x="157861" y="855091"/>
                  </a:lnTo>
                  <a:cubicBezTo>
                    <a:pt x="71120" y="855091"/>
                    <a:pt x="0" y="786638"/>
                    <a:pt x="0" y="701294"/>
                  </a:cubicBezTo>
                  <a:lnTo>
                    <a:pt x="0" y="153797"/>
                  </a:lnTo>
                  <a:lnTo>
                    <a:pt x="16891" y="153797"/>
                  </a:lnTo>
                  <a:lnTo>
                    <a:pt x="0" y="153797"/>
                  </a:lnTo>
                  <a:moveTo>
                    <a:pt x="33909" y="153797"/>
                  </a:moveTo>
                  <a:lnTo>
                    <a:pt x="33909" y="701294"/>
                  </a:lnTo>
                  <a:lnTo>
                    <a:pt x="16891" y="701294"/>
                  </a:lnTo>
                  <a:lnTo>
                    <a:pt x="33909" y="701294"/>
                  </a:lnTo>
                  <a:cubicBezTo>
                    <a:pt x="33909" y="767080"/>
                    <a:pt x="88900" y="821182"/>
                    <a:pt x="157861" y="821182"/>
                  </a:cubicBezTo>
                  <a:lnTo>
                    <a:pt x="2871216" y="821182"/>
                  </a:lnTo>
                  <a:cubicBezTo>
                    <a:pt x="2940177" y="821182"/>
                    <a:pt x="2995168" y="767080"/>
                    <a:pt x="2995168" y="701294"/>
                  </a:cubicBezTo>
                  <a:lnTo>
                    <a:pt x="2995168" y="153797"/>
                  </a:lnTo>
                  <a:cubicBezTo>
                    <a:pt x="2995168" y="88011"/>
                    <a:pt x="2940177" y="33909"/>
                    <a:pt x="2871216" y="33909"/>
                  </a:cubicBezTo>
                  <a:lnTo>
                    <a:pt x="157861" y="33909"/>
                  </a:lnTo>
                  <a:lnTo>
                    <a:pt x="157861" y="16891"/>
                  </a:lnTo>
                  <a:lnTo>
                    <a:pt x="157861" y="33909"/>
                  </a:lnTo>
                  <a:cubicBezTo>
                    <a:pt x="88900" y="33909"/>
                    <a:pt x="33909" y="88011"/>
                    <a:pt x="33909" y="153797"/>
                  </a:cubicBezTo>
                  <a:close/>
                </a:path>
              </a:pathLst>
            </a:custGeom>
            <a:solidFill>
              <a:srgbClr val="F8F5EC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0" y="0"/>
              <a:ext cx="3029039" cy="855081"/>
            </a:xfrm>
            <a:prstGeom prst="rect">
              <a:avLst/>
            </a:prstGeom>
          </p:spPr>
          <p:txBody>
            <a:bodyPr lIns="36109" tIns="36109" rIns="36109" bIns="36109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151"/>
                </a:lnSpc>
              </a:pPr>
              <a:r>
                <a:rPr lang="en-US" sz="959">
                  <a:solidFill>
                    <a:srgbClr val="F2F3EC"/>
                  </a:solidFill>
                  <a:latin typeface="Proxima Nova 2"/>
                  <a:ea typeface="Proxima Nova 2"/>
                  <a:cs typeface="Proxima Nova 2"/>
                  <a:sym typeface="Proxima Nova 2"/>
                </a:rPr>
                <a:t>Online Booking Tool with integrated Mobile App</a:t>
              </a:r>
            </a:p>
          </p:txBody>
        </p:sp>
      </p:grpSp>
      <p:sp>
        <p:nvSpPr>
          <p:cNvPr id="67" name="Freeform 67"/>
          <p:cNvSpPr/>
          <p:nvPr/>
        </p:nvSpPr>
        <p:spPr>
          <a:xfrm>
            <a:off x="627637" y="310723"/>
            <a:ext cx="3060000" cy="1044000"/>
          </a:xfrm>
          <a:custGeom>
            <a:avLst/>
            <a:gdLst/>
            <a:ahLst/>
            <a:cxnLst/>
            <a:rect l="l" t="t" r="r" b="b"/>
            <a:pathLst>
              <a:path w="5207541" h="1738017">
                <a:moveTo>
                  <a:pt x="0" y="0"/>
                </a:moveTo>
                <a:lnTo>
                  <a:pt x="5207541" y="0"/>
                </a:lnTo>
                <a:lnTo>
                  <a:pt x="5207541" y="1738017"/>
                </a:lnTo>
                <a:lnTo>
                  <a:pt x="0" y="17380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3CC5D56-A274-EAFD-55B7-3785B2CCF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7191" y="6353296"/>
            <a:ext cx="10515599" cy="365125"/>
          </a:xfrm>
        </p:spPr>
        <p:txBody>
          <a:bodyPr/>
          <a:lstStyle/>
          <a:p>
            <a:r>
              <a:rPr lang="en-GB" noProof="0"/>
              <a:t>DGI – the non-profit and academic travel experts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FD18F88-D4AD-2A23-2336-6D814D262155}"/>
              </a:ext>
            </a:extLst>
          </p:cNvPr>
          <p:cNvGrpSpPr/>
          <p:nvPr/>
        </p:nvGrpSpPr>
        <p:grpSpPr>
          <a:xfrm>
            <a:off x="5534954" y="3059764"/>
            <a:ext cx="1123228" cy="1162464"/>
            <a:chOff x="5534954" y="3059764"/>
            <a:chExt cx="1123228" cy="1162464"/>
          </a:xfrm>
        </p:grpSpPr>
        <p:sp>
          <p:nvSpPr>
            <p:cNvPr id="10" name="Freeform 10"/>
            <p:cNvSpPr/>
            <p:nvPr/>
          </p:nvSpPr>
          <p:spPr>
            <a:xfrm>
              <a:off x="5534954" y="3059764"/>
              <a:ext cx="1123228" cy="1162464"/>
            </a:xfrm>
            <a:custGeom>
              <a:avLst/>
              <a:gdLst/>
              <a:ahLst/>
              <a:cxnLst/>
              <a:rect l="l" t="t" r="r" b="b"/>
              <a:pathLst>
                <a:path w="2319528" h="2400554">
                  <a:moveTo>
                    <a:pt x="0" y="1200277"/>
                  </a:moveTo>
                  <a:cubicBezTo>
                    <a:pt x="0" y="537464"/>
                    <a:pt x="519176" y="0"/>
                    <a:pt x="1159764" y="0"/>
                  </a:cubicBezTo>
                  <a:cubicBezTo>
                    <a:pt x="1800352" y="0"/>
                    <a:pt x="2319528" y="537464"/>
                    <a:pt x="2319528" y="1200277"/>
                  </a:cubicBezTo>
                  <a:cubicBezTo>
                    <a:pt x="2319528" y="1863090"/>
                    <a:pt x="1800352" y="2400554"/>
                    <a:pt x="1159764" y="2400554"/>
                  </a:cubicBezTo>
                  <a:cubicBezTo>
                    <a:pt x="519176" y="2400554"/>
                    <a:pt x="0" y="1863217"/>
                    <a:pt x="0" y="1200277"/>
                  </a:cubicBezTo>
                  <a:close/>
                </a:path>
              </a:pathLst>
            </a:custGeom>
            <a:solidFill>
              <a:schemeClr val="tx1"/>
            </a:solid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pic>
          <p:nvPicPr>
            <p:cNvPr id="79" name="Graphic 78" descr="Circular flowchart with solid fill">
              <a:extLst>
                <a:ext uri="{FF2B5EF4-FFF2-40B4-BE49-F238E27FC236}">
                  <a16:creationId xmlns:a16="http://schemas.microsoft.com/office/drawing/2014/main" id="{F77C14E9-9280-4CBD-F72C-651020541D5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649528" y="3122836"/>
              <a:ext cx="914400" cy="9144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ECCAB-9721-B091-449F-DBB2CDC94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432ABF-2807-AE3A-3FAB-F7ACA05B9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DGI – the non-profit and academic travel experts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D497BF1-0606-434F-8898-5B53478AB933}"/>
              </a:ext>
            </a:extLst>
          </p:cNvPr>
          <p:cNvGrpSpPr/>
          <p:nvPr/>
        </p:nvGrpSpPr>
        <p:grpSpPr>
          <a:xfrm>
            <a:off x="2385539" y="1420466"/>
            <a:ext cx="9547116" cy="4680001"/>
            <a:chOff x="1322442" y="1295901"/>
            <a:chExt cx="9547116" cy="4680001"/>
          </a:xfrm>
        </p:grpSpPr>
        <p:pic>
          <p:nvPicPr>
            <p:cNvPr id="3" name="Picture 2" descr="A map of the world with red circles&#10;&#10;Description automatically generated">
              <a:extLst>
                <a:ext uri="{FF2B5EF4-FFF2-40B4-BE49-F238E27FC236}">
                  <a16:creationId xmlns:a16="http://schemas.microsoft.com/office/drawing/2014/main" id="{0D1F98BE-E214-87E9-23A5-AC1B6CAB0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22442" y="1295902"/>
              <a:ext cx="9547116" cy="4680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289F590-B62C-B3CF-C0E5-80C497E6CE93}"/>
                </a:ext>
              </a:extLst>
            </p:cNvPr>
            <p:cNvGrpSpPr/>
            <p:nvPr/>
          </p:nvGrpSpPr>
          <p:grpSpPr>
            <a:xfrm>
              <a:off x="1416506" y="1295901"/>
              <a:ext cx="633752" cy="217824"/>
              <a:chOff x="789899" y="1276854"/>
              <a:chExt cx="848401" cy="29160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DDC3F0C-F581-54E4-C741-F4298268816B}"/>
                  </a:ext>
                </a:extLst>
              </p:cNvPr>
              <p:cNvSpPr/>
              <p:nvPr/>
            </p:nvSpPr>
            <p:spPr>
              <a:xfrm>
                <a:off x="789899" y="1276854"/>
                <a:ext cx="848401" cy="291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/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D0BC924-4A07-399C-CE1C-727635547D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54892" y="1299357"/>
                <a:ext cx="718414" cy="235530"/>
              </a:xfrm>
              <a:prstGeom prst="rect">
                <a:avLst/>
              </a:prstGeom>
            </p:spPr>
          </p:pic>
        </p:grpSp>
      </p:grpSp>
      <p:pic>
        <p:nvPicPr>
          <p:cNvPr id="7" name="Picture 6" descr="A black background with blue and orange letters&#10;&#10;AI-generated content may be incorrect.">
            <a:extLst>
              <a:ext uri="{FF2B5EF4-FFF2-40B4-BE49-F238E27FC236}">
                <a16:creationId xmlns:a16="http://schemas.microsoft.com/office/drawing/2014/main" id="{39663169-820F-55BF-E126-EABB8FBCF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96" y="232466"/>
            <a:ext cx="3564000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07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GI">
      <a:dk1>
        <a:srgbClr val="021722"/>
      </a:dk1>
      <a:lt1>
        <a:sysClr val="window" lastClr="FFFFFF"/>
      </a:lt1>
      <a:dk2>
        <a:srgbClr val="021722"/>
      </a:dk2>
      <a:lt2>
        <a:srgbClr val="FFFFFF"/>
      </a:lt2>
      <a:accent1>
        <a:srgbClr val="FF3B00"/>
      </a:accent1>
      <a:accent2>
        <a:srgbClr val="006669"/>
      </a:accent2>
      <a:accent3>
        <a:srgbClr val="D5F1C8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DGI Area Fonts">
      <a:majorFont>
        <a:latin typeface="Area Normal"/>
        <a:ea typeface=""/>
        <a:cs typeface=""/>
      </a:majorFont>
      <a:minorFont>
        <a:latin typeface="Area Norm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673</Words>
  <Application>Microsoft Office PowerPoint</Application>
  <PresentationFormat>Widescreen</PresentationFormat>
  <Paragraphs>70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Aptos</vt:lpstr>
      <vt:lpstr>Area Normal</vt:lpstr>
      <vt:lpstr>Area Normal 1</vt:lpstr>
      <vt:lpstr>Area Normal 2</vt:lpstr>
      <vt:lpstr>Area Normal 2 Semi-Bold</vt:lpstr>
      <vt:lpstr>Area Normal SemiBold</vt:lpstr>
      <vt:lpstr>Area Variable Thin</vt:lpstr>
      <vt:lpstr>Arial</vt:lpstr>
      <vt:lpstr>Proxima Nova 2</vt:lpstr>
      <vt:lpstr>Proxima Nova 2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Whitehouse</dc:creator>
  <cp:lastModifiedBy>Maria Ferreira [elf] (Staff)</cp:lastModifiedBy>
  <cp:revision>10</cp:revision>
  <dcterms:created xsi:type="dcterms:W3CDTF">2025-08-14T13:02:40Z</dcterms:created>
  <dcterms:modified xsi:type="dcterms:W3CDTF">2026-07-03T13:14:52Z</dcterms:modified>
</cp:coreProperties>
</file>